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handoutMasterIdLst>
    <p:handoutMasterId r:id="rId62"/>
  </p:handoutMasterIdLst>
  <p:sldIdLst>
    <p:sldId id="256" r:id="rId2"/>
    <p:sldId id="259" r:id="rId3"/>
    <p:sldId id="261" r:id="rId4"/>
    <p:sldId id="319" r:id="rId5"/>
    <p:sldId id="320" r:id="rId6"/>
    <p:sldId id="708" r:id="rId7"/>
    <p:sldId id="716" r:id="rId8"/>
    <p:sldId id="717" r:id="rId9"/>
    <p:sldId id="710" r:id="rId10"/>
    <p:sldId id="321" r:id="rId11"/>
    <p:sldId id="322" r:id="rId12"/>
    <p:sldId id="323" r:id="rId13"/>
    <p:sldId id="324" r:id="rId14"/>
    <p:sldId id="371" r:id="rId15"/>
    <p:sldId id="712" r:id="rId16"/>
    <p:sldId id="372" r:id="rId17"/>
    <p:sldId id="721" r:id="rId18"/>
    <p:sldId id="720" r:id="rId19"/>
    <p:sldId id="722" r:id="rId20"/>
    <p:sldId id="719" r:id="rId21"/>
    <p:sldId id="711" r:id="rId22"/>
    <p:sldId id="723" r:id="rId23"/>
    <p:sldId id="355" r:id="rId24"/>
    <p:sldId id="680" r:id="rId25"/>
    <p:sldId id="681" r:id="rId26"/>
    <p:sldId id="684" r:id="rId27"/>
    <p:sldId id="683" r:id="rId28"/>
    <p:sldId id="685" r:id="rId29"/>
    <p:sldId id="682" r:id="rId30"/>
    <p:sldId id="686" r:id="rId31"/>
    <p:sldId id="691" r:id="rId32"/>
    <p:sldId id="687" r:id="rId33"/>
    <p:sldId id="690" r:id="rId34"/>
    <p:sldId id="689" r:id="rId35"/>
    <p:sldId id="693" r:id="rId36"/>
    <p:sldId id="694" r:id="rId37"/>
    <p:sldId id="695" r:id="rId38"/>
    <p:sldId id="696" r:id="rId39"/>
    <p:sldId id="707" r:id="rId40"/>
    <p:sldId id="698" r:id="rId41"/>
    <p:sldId id="671" r:id="rId42"/>
    <p:sldId id="672" r:id="rId43"/>
    <p:sldId id="699" r:id="rId44"/>
    <p:sldId id="669" r:id="rId45"/>
    <p:sldId id="358" r:id="rId46"/>
    <p:sldId id="701" r:id="rId47"/>
    <p:sldId id="692" r:id="rId48"/>
    <p:sldId id="350" r:id="rId49"/>
    <p:sldId id="331" r:id="rId50"/>
    <p:sldId id="330" r:id="rId51"/>
    <p:sldId id="262" r:id="rId52"/>
    <p:sldId id="292" r:id="rId53"/>
    <p:sldId id="312" r:id="rId54"/>
    <p:sldId id="313" r:id="rId55"/>
    <p:sldId id="293" r:id="rId56"/>
    <p:sldId id="367" r:id="rId57"/>
    <p:sldId id="368" r:id="rId58"/>
    <p:sldId id="369" r:id="rId59"/>
    <p:sldId id="370" r:id="rId60"/>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imee Snoddy" initials="AS" lastIdx="40" clrIdx="0">
    <p:extLst>
      <p:ext uri="{19B8F6BF-5375-455C-9EA6-DF929625EA0E}">
        <p15:presenceInfo xmlns:p15="http://schemas.microsoft.com/office/powerpoint/2012/main" userId="S-1-5-21-854245398-1229272821-1417001333-15388" providerId="AD"/>
      </p:ext>
    </p:extLst>
  </p:cmAuthor>
  <p:cmAuthor id="2" name="Jesse Hennage" initials="JH" lastIdx="0" clrIdx="1">
    <p:extLst>
      <p:ext uri="{19B8F6BF-5375-455C-9EA6-DF929625EA0E}">
        <p15:presenceInfo xmlns:p15="http://schemas.microsoft.com/office/powerpoint/2012/main" userId="S-1-5-21-3862162904-106264134-3547882237-61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57" autoAdjust="0"/>
    <p:restoredTop sz="90281" autoAdjust="0"/>
  </p:normalViewPr>
  <p:slideViewPr>
    <p:cSldViewPr snapToGrid="0">
      <p:cViewPr varScale="1">
        <p:scale>
          <a:sx n="81" d="100"/>
          <a:sy n="81" d="100"/>
        </p:scale>
        <p:origin x="108" y="396"/>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2520"/>
    </p:cViewPr>
  </p:sorterViewPr>
  <p:notesViewPr>
    <p:cSldViewPr snapToGrid="0">
      <p:cViewPr varScale="1">
        <p:scale>
          <a:sx n="134" d="100"/>
          <a:sy n="134" d="100"/>
        </p:scale>
        <p:origin x="1806" y="96"/>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3043343" cy="467072"/>
          </a:xfrm>
          <a:prstGeom prst="rect">
            <a:avLst/>
          </a:prstGeom>
        </p:spPr>
        <p:txBody>
          <a:bodyPr vert="horz" lIns="92567" tIns="46282" rIns="92567" bIns="46282" rtlCol="0"/>
          <a:lstStyle>
            <a:lvl1pPr algn="l">
              <a:defRPr sz="1200"/>
            </a:lvl1pPr>
          </a:lstStyle>
          <a:p>
            <a:r>
              <a:rPr lang="en-US" dirty="0"/>
              <a:t>CTCOG</a:t>
            </a:r>
          </a:p>
        </p:txBody>
      </p:sp>
      <p:sp>
        <p:nvSpPr>
          <p:cNvPr id="3" name="Date Placeholder 2"/>
          <p:cNvSpPr>
            <a:spLocks noGrp="1"/>
          </p:cNvSpPr>
          <p:nvPr>
            <p:ph type="dt" sz="quarter" idx="1"/>
          </p:nvPr>
        </p:nvSpPr>
        <p:spPr>
          <a:xfrm>
            <a:off x="3978135" y="3"/>
            <a:ext cx="3043343" cy="467072"/>
          </a:xfrm>
          <a:prstGeom prst="rect">
            <a:avLst/>
          </a:prstGeom>
        </p:spPr>
        <p:txBody>
          <a:bodyPr vert="horz" lIns="92567" tIns="46282" rIns="92567" bIns="46282" rtlCol="0"/>
          <a:lstStyle>
            <a:lvl1pPr algn="r">
              <a:defRPr sz="1200"/>
            </a:lvl1pPr>
          </a:lstStyle>
          <a:p>
            <a:fld id="{400DA890-7DFC-4172-8558-B79E12A52BF4}" type="datetimeFigureOut">
              <a:rPr lang="en-US" smtClean="0"/>
              <a:t>12/30/2022</a:t>
            </a:fld>
            <a:endParaRPr lang="en-US" dirty="0"/>
          </a:p>
        </p:txBody>
      </p:sp>
      <p:sp>
        <p:nvSpPr>
          <p:cNvPr id="4" name="Footer Placeholder 3"/>
          <p:cNvSpPr>
            <a:spLocks noGrp="1"/>
          </p:cNvSpPr>
          <p:nvPr>
            <p:ph type="ftr" sz="quarter" idx="2"/>
          </p:nvPr>
        </p:nvSpPr>
        <p:spPr>
          <a:xfrm>
            <a:off x="1" y="8842033"/>
            <a:ext cx="3043343" cy="467071"/>
          </a:xfrm>
          <a:prstGeom prst="rect">
            <a:avLst/>
          </a:prstGeom>
        </p:spPr>
        <p:txBody>
          <a:bodyPr vert="horz" lIns="92567" tIns="46282" rIns="92567" bIns="462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5" y="8842033"/>
            <a:ext cx="3043343" cy="467071"/>
          </a:xfrm>
          <a:prstGeom prst="rect">
            <a:avLst/>
          </a:prstGeom>
        </p:spPr>
        <p:txBody>
          <a:bodyPr vert="horz" lIns="92567" tIns="46282" rIns="92567" bIns="46282" rtlCol="0" anchor="b"/>
          <a:lstStyle>
            <a:lvl1pPr algn="r">
              <a:defRPr sz="1200"/>
            </a:lvl1pPr>
          </a:lstStyle>
          <a:p>
            <a:fld id="{ECCD4142-E712-4310-A8BF-9FF94DD5A57A}" type="slidenum">
              <a:rPr lang="en-US" smtClean="0"/>
              <a:t>‹#›</a:t>
            </a:fld>
            <a:endParaRPr lang="en-US" dirty="0"/>
          </a:p>
        </p:txBody>
      </p:sp>
    </p:spTree>
    <p:extLst>
      <p:ext uri="{BB962C8B-B14F-4D97-AF65-F5344CB8AC3E}">
        <p14:creationId xmlns:p14="http://schemas.microsoft.com/office/powerpoint/2010/main" val="367296610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3043343" cy="467072"/>
          </a:xfrm>
          <a:prstGeom prst="rect">
            <a:avLst/>
          </a:prstGeom>
        </p:spPr>
        <p:txBody>
          <a:bodyPr vert="horz" lIns="92567" tIns="46282" rIns="92567" bIns="46282" rtlCol="0"/>
          <a:lstStyle>
            <a:lvl1pPr algn="l">
              <a:defRPr sz="1200"/>
            </a:lvl1pPr>
          </a:lstStyle>
          <a:p>
            <a:r>
              <a:rPr lang="en-US" dirty="0"/>
              <a:t>CTCOG</a:t>
            </a:r>
          </a:p>
        </p:txBody>
      </p:sp>
      <p:sp>
        <p:nvSpPr>
          <p:cNvPr id="3" name="Date Placeholder 2"/>
          <p:cNvSpPr>
            <a:spLocks noGrp="1"/>
          </p:cNvSpPr>
          <p:nvPr>
            <p:ph type="dt" idx="1"/>
          </p:nvPr>
        </p:nvSpPr>
        <p:spPr>
          <a:xfrm>
            <a:off x="3978135" y="3"/>
            <a:ext cx="3043343" cy="467072"/>
          </a:xfrm>
          <a:prstGeom prst="rect">
            <a:avLst/>
          </a:prstGeom>
        </p:spPr>
        <p:txBody>
          <a:bodyPr vert="horz" lIns="92567" tIns="46282" rIns="92567" bIns="46282" rtlCol="0"/>
          <a:lstStyle>
            <a:lvl1pPr algn="r">
              <a:defRPr sz="1200"/>
            </a:lvl1pPr>
          </a:lstStyle>
          <a:p>
            <a:fld id="{97178DFD-D037-46EA-909E-0C76A0FF7359}" type="datetimeFigureOut">
              <a:rPr lang="en-US" smtClean="0"/>
              <a:t>12/30/2022</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2567" tIns="46282" rIns="92567" bIns="46282" rtlCol="0" anchor="ctr"/>
          <a:lstStyle/>
          <a:p>
            <a:endParaRPr lang="en-US" dirty="0"/>
          </a:p>
        </p:txBody>
      </p:sp>
      <p:sp>
        <p:nvSpPr>
          <p:cNvPr id="5" name="Notes Placeholder 4"/>
          <p:cNvSpPr>
            <a:spLocks noGrp="1"/>
          </p:cNvSpPr>
          <p:nvPr>
            <p:ph type="body" sz="quarter" idx="3"/>
          </p:nvPr>
        </p:nvSpPr>
        <p:spPr>
          <a:xfrm>
            <a:off x="702310" y="4480008"/>
            <a:ext cx="5618480" cy="3665459"/>
          </a:xfrm>
          <a:prstGeom prst="rect">
            <a:avLst/>
          </a:prstGeom>
        </p:spPr>
        <p:txBody>
          <a:bodyPr vert="horz" lIns="92567" tIns="46282" rIns="92567" bIns="462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42033"/>
            <a:ext cx="3043343" cy="467071"/>
          </a:xfrm>
          <a:prstGeom prst="rect">
            <a:avLst/>
          </a:prstGeom>
        </p:spPr>
        <p:txBody>
          <a:bodyPr vert="horz" lIns="92567" tIns="46282" rIns="92567" bIns="462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5" y="8842033"/>
            <a:ext cx="3043343" cy="467071"/>
          </a:xfrm>
          <a:prstGeom prst="rect">
            <a:avLst/>
          </a:prstGeom>
        </p:spPr>
        <p:txBody>
          <a:bodyPr vert="horz" lIns="92567" tIns="46282" rIns="92567" bIns="46282" rtlCol="0" anchor="b"/>
          <a:lstStyle>
            <a:lvl1pPr algn="r">
              <a:defRPr sz="1200"/>
            </a:lvl1pPr>
          </a:lstStyle>
          <a:p>
            <a:fld id="{000EAEF2-E75D-4E97-B468-CED6677CF8C9}" type="slidenum">
              <a:rPr lang="en-US" smtClean="0"/>
              <a:t>‹#›</a:t>
            </a:fld>
            <a:endParaRPr lang="en-US" dirty="0"/>
          </a:p>
        </p:txBody>
      </p:sp>
    </p:spTree>
    <p:extLst>
      <p:ext uri="{BB962C8B-B14F-4D97-AF65-F5344CB8AC3E}">
        <p14:creationId xmlns:p14="http://schemas.microsoft.com/office/powerpoint/2010/main" val="4110333027"/>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1</a:t>
            </a:fld>
            <a:endParaRPr lang="en-US" dirty="0"/>
          </a:p>
        </p:txBody>
      </p:sp>
      <p:sp>
        <p:nvSpPr>
          <p:cNvPr id="5" name="Header Placeholder 4">
            <a:extLst>
              <a:ext uri="{FF2B5EF4-FFF2-40B4-BE49-F238E27FC236}">
                <a16:creationId xmlns:a16="http://schemas.microsoft.com/office/drawing/2014/main" id="{EBC899D7-AAC7-4FDF-AAD6-C89E131359A3}"/>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2981864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10</a:t>
            </a:fld>
            <a:endParaRPr lang="en-US" dirty="0"/>
          </a:p>
        </p:txBody>
      </p:sp>
      <p:sp>
        <p:nvSpPr>
          <p:cNvPr id="5" name="Header Placeholder 4">
            <a:extLst>
              <a:ext uri="{FF2B5EF4-FFF2-40B4-BE49-F238E27FC236}">
                <a16:creationId xmlns:a16="http://schemas.microsoft.com/office/drawing/2014/main" id="{0A29127B-E812-40E9-AF66-26B90FCDCEFF}"/>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2452260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11</a:t>
            </a:fld>
            <a:endParaRPr lang="en-US" dirty="0"/>
          </a:p>
        </p:txBody>
      </p:sp>
      <p:sp>
        <p:nvSpPr>
          <p:cNvPr id="5" name="Header Placeholder 4">
            <a:extLst>
              <a:ext uri="{FF2B5EF4-FFF2-40B4-BE49-F238E27FC236}">
                <a16:creationId xmlns:a16="http://schemas.microsoft.com/office/drawing/2014/main" id="{1F9321F8-3F61-4772-BE49-85A6F4911104}"/>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32504585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p:txBody>
      </p:sp>
      <p:sp>
        <p:nvSpPr>
          <p:cNvPr id="4" name="Slide Number Placeholder 3"/>
          <p:cNvSpPr>
            <a:spLocks noGrp="1"/>
          </p:cNvSpPr>
          <p:nvPr>
            <p:ph type="sldNum" sz="quarter" idx="10"/>
          </p:nvPr>
        </p:nvSpPr>
        <p:spPr/>
        <p:txBody>
          <a:bodyPr/>
          <a:lstStyle/>
          <a:p>
            <a:fld id="{000EAEF2-E75D-4E97-B468-CED6677CF8C9}" type="slidenum">
              <a:rPr lang="en-US" smtClean="0"/>
              <a:t>12</a:t>
            </a:fld>
            <a:endParaRPr lang="en-US" dirty="0"/>
          </a:p>
        </p:txBody>
      </p:sp>
      <p:sp>
        <p:nvSpPr>
          <p:cNvPr id="5" name="Header Placeholder 4">
            <a:extLst>
              <a:ext uri="{FF2B5EF4-FFF2-40B4-BE49-F238E27FC236}">
                <a16:creationId xmlns:a16="http://schemas.microsoft.com/office/drawing/2014/main" id="{9D2AD901-CB9B-44A9-9860-0F45A723982C}"/>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9898947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13</a:t>
            </a:fld>
            <a:endParaRPr lang="en-US" dirty="0"/>
          </a:p>
        </p:txBody>
      </p:sp>
      <p:sp>
        <p:nvSpPr>
          <p:cNvPr id="5" name="Header Placeholder 4">
            <a:extLst>
              <a:ext uri="{FF2B5EF4-FFF2-40B4-BE49-F238E27FC236}">
                <a16:creationId xmlns:a16="http://schemas.microsoft.com/office/drawing/2014/main" id="{AD086C5C-4912-43B4-B0FA-7567C99761CC}"/>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10613955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19</a:t>
            </a:fld>
            <a:endParaRPr lang="en-US" dirty="0"/>
          </a:p>
        </p:txBody>
      </p:sp>
      <p:sp>
        <p:nvSpPr>
          <p:cNvPr id="5" name="Header Placeholder 4">
            <a:extLst>
              <a:ext uri="{FF2B5EF4-FFF2-40B4-BE49-F238E27FC236}">
                <a16:creationId xmlns:a16="http://schemas.microsoft.com/office/drawing/2014/main" id="{FEE80DB3-616D-4DBC-80EE-60A48A9329B8}"/>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6156619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20</a:t>
            </a:fld>
            <a:endParaRPr lang="en-US" dirty="0"/>
          </a:p>
        </p:txBody>
      </p:sp>
      <p:sp>
        <p:nvSpPr>
          <p:cNvPr id="5" name="Header Placeholder 4">
            <a:extLst>
              <a:ext uri="{FF2B5EF4-FFF2-40B4-BE49-F238E27FC236}">
                <a16:creationId xmlns:a16="http://schemas.microsoft.com/office/drawing/2014/main" id="{6EB2305D-28E9-4977-9080-F80E7CD02B1E}"/>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20774760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21</a:t>
            </a:fld>
            <a:endParaRPr lang="en-US" dirty="0"/>
          </a:p>
        </p:txBody>
      </p:sp>
      <p:sp>
        <p:nvSpPr>
          <p:cNvPr id="5" name="Header Placeholder 4">
            <a:extLst>
              <a:ext uri="{FF2B5EF4-FFF2-40B4-BE49-F238E27FC236}">
                <a16:creationId xmlns:a16="http://schemas.microsoft.com/office/drawing/2014/main" id="{6EB2305D-28E9-4977-9080-F80E7CD02B1E}"/>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36069508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p:txBody>
      </p:sp>
      <p:sp>
        <p:nvSpPr>
          <p:cNvPr id="4" name="Slide Number Placeholder 3"/>
          <p:cNvSpPr>
            <a:spLocks noGrp="1"/>
          </p:cNvSpPr>
          <p:nvPr>
            <p:ph type="sldNum" sz="quarter" idx="10"/>
          </p:nvPr>
        </p:nvSpPr>
        <p:spPr/>
        <p:txBody>
          <a:bodyPr/>
          <a:lstStyle/>
          <a:p>
            <a:fld id="{000EAEF2-E75D-4E97-B468-CED6677CF8C9}" type="slidenum">
              <a:rPr lang="en-US" smtClean="0"/>
              <a:t>22</a:t>
            </a:fld>
            <a:endParaRPr lang="en-US" dirty="0"/>
          </a:p>
        </p:txBody>
      </p:sp>
      <p:sp>
        <p:nvSpPr>
          <p:cNvPr id="5" name="Header Placeholder 4">
            <a:extLst>
              <a:ext uri="{FF2B5EF4-FFF2-40B4-BE49-F238E27FC236}">
                <a16:creationId xmlns:a16="http://schemas.microsoft.com/office/drawing/2014/main" id="{9D2AD901-CB9B-44A9-9860-0F45A723982C}"/>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16552067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CTCOG</a:t>
            </a:r>
          </a:p>
        </p:txBody>
      </p:sp>
      <p:sp>
        <p:nvSpPr>
          <p:cNvPr id="5" name="Slide Number Placeholder 4"/>
          <p:cNvSpPr>
            <a:spLocks noGrp="1"/>
          </p:cNvSpPr>
          <p:nvPr>
            <p:ph type="sldNum" sz="quarter" idx="11"/>
          </p:nvPr>
        </p:nvSpPr>
        <p:spPr/>
        <p:txBody>
          <a:bodyPr/>
          <a:lstStyle/>
          <a:p>
            <a:fld id="{000EAEF2-E75D-4E97-B468-CED6677CF8C9}" type="slidenum">
              <a:rPr lang="en-US" smtClean="0"/>
              <a:t>23</a:t>
            </a:fld>
            <a:endParaRPr lang="en-US" dirty="0"/>
          </a:p>
        </p:txBody>
      </p:sp>
    </p:spTree>
    <p:extLst>
      <p:ext uri="{BB962C8B-B14F-4D97-AF65-F5344CB8AC3E}">
        <p14:creationId xmlns:p14="http://schemas.microsoft.com/office/powerpoint/2010/main" val="4378421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CTCOG</a:t>
            </a:r>
          </a:p>
        </p:txBody>
      </p:sp>
      <p:sp>
        <p:nvSpPr>
          <p:cNvPr id="5" name="Slide Number Placeholder 4"/>
          <p:cNvSpPr>
            <a:spLocks noGrp="1"/>
          </p:cNvSpPr>
          <p:nvPr>
            <p:ph type="sldNum" sz="quarter" idx="11"/>
          </p:nvPr>
        </p:nvSpPr>
        <p:spPr/>
        <p:txBody>
          <a:bodyPr/>
          <a:lstStyle/>
          <a:p>
            <a:fld id="{000EAEF2-E75D-4E97-B468-CED6677CF8C9}" type="slidenum">
              <a:rPr lang="en-US" smtClean="0"/>
              <a:t>24</a:t>
            </a:fld>
            <a:endParaRPr lang="en-US" dirty="0"/>
          </a:p>
        </p:txBody>
      </p:sp>
    </p:spTree>
    <p:extLst>
      <p:ext uri="{BB962C8B-B14F-4D97-AF65-F5344CB8AC3E}">
        <p14:creationId xmlns:p14="http://schemas.microsoft.com/office/powerpoint/2010/main" val="3659995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2</a:t>
            </a:fld>
            <a:endParaRPr lang="en-US" dirty="0"/>
          </a:p>
        </p:txBody>
      </p:sp>
      <p:sp>
        <p:nvSpPr>
          <p:cNvPr id="5" name="Header Placeholder 4">
            <a:extLst>
              <a:ext uri="{FF2B5EF4-FFF2-40B4-BE49-F238E27FC236}">
                <a16:creationId xmlns:a16="http://schemas.microsoft.com/office/drawing/2014/main" id="{6EB2305D-28E9-4977-9080-F80E7CD02B1E}"/>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40943224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25</a:t>
            </a:fld>
            <a:endParaRPr lang="en-US" dirty="0"/>
          </a:p>
        </p:txBody>
      </p:sp>
      <p:sp>
        <p:nvSpPr>
          <p:cNvPr id="5" name="Header Placeholder 4">
            <a:extLst>
              <a:ext uri="{FF2B5EF4-FFF2-40B4-BE49-F238E27FC236}">
                <a16:creationId xmlns:a16="http://schemas.microsoft.com/office/drawing/2014/main" id="{0A29127B-E812-40E9-AF66-26B90FCDCEFF}"/>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42805283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26</a:t>
            </a:fld>
            <a:endParaRPr lang="en-US" dirty="0"/>
          </a:p>
        </p:txBody>
      </p:sp>
      <p:sp>
        <p:nvSpPr>
          <p:cNvPr id="5" name="Header Placeholder 4">
            <a:extLst>
              <a:ext uri="{FF2B5EF4-FFF2-40B4-BE49-F238E27FC236}">
                <a16:creationId xmlns:a16="http://schemas.microsoft.com/office/drawing/2014/main" id="{0A29127B-E812-40E9-AF66-26B90FCDCEFF}"/>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21461411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27</a:t>
            </a:fld>
            <a:endParaRPr lang="en-US" dirty="0"/>
          </a:p>
        </p:txBody>
      </p:sp>
      <p:sp>
        <p:nvSpPr>
          <p:cNvPr id="5" name="Header Placeholder 4">
            <a:extLst>
              <a:ext uri="{FF2B5EF4-FFF2-40B4-BE49-F238E27FC236}">
                <a16:creationId xmlns:a16="http://schemas.microsoft.com/office/drawing/2014/main" id="{0A29127B-E812-40E9-AF66-26B90FCDCEFF}"/>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20133380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28</a:t>
            </a:fld>
            <a:endParaRPr lang="en-US" dirty="0"/>
          </a:p>
        </p:txBody>
      </p:sp>
      <p:sp>
        <p:nvSpPr>
          <p:cNvPr id="5" name="Header Placeholder 4">
            <a:extLst>
              <a:ext uri="{FF2B5EF4-FFF2-40B4-BE49-F238E27FC236}">
                <a16:creationId xmlns:a16="http://schemas.microsoft.com/office/drawing/2014/main" id="{0A29127B-E812-40E9-AF66-26B90FCDCEFF}"/>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41254859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29</a:t>
            </a:fld>
            <a:endParaRPr lang="en-US" dirty="0"/>
          </a:p>
        </p:txBody>
      </p:sp>
      <p:sp>
        <p:nvSpPr>
          <p:cNvPr id="5" name="Header Placeholder 4">
            <a:extLst>
              <a:ext uri="{FF2B5EF4-FFF2-40B4-BE49-F238E27FC236}">
                <a16:creationId xmlns:a16="http://schemas.microsoft.com/office/drawing/2014/main" id="{0A29127B-E812-40E9-AF66-26B90FCDCEFF}"/>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27475335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30</a:t>
            </a:fld>
            <a:endParaRPr lang="en-US" dirty="0"/>
          </a:p>
        </p:txBody>
      </p:sp>
      <p:sp>
        <p:nvSpPr>
          <p:cNvPr id="5" name="Header Placeholder 4">
            <a:extLst>
              <a:ext uri="{FF2B5EF4-FFF2-40B4-BE49-F238E27FC236}">
                <a16:creationId xmlns:a16="http://schemas.microsoft.com/office/drawing/2014/main" id="{0A29127B-E812-40E9-AF66-26B90FCDCEFF}"/>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23160250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31</a:t>
            </a:fld>
            <a:endParaRPr lang="en-US" dirty="0"/>
          </a:p>
        </p:txBody>
      </p:sp>
      <p:sp>
        <p:nvSpPr>
          <p:cNvPr id="5" name="Header Placeholder 4">
            <a:extLst>
              <a:ext uri="{FF2B5EF4-FFF2-40B4-BE49-F238E27FC236}">
                <a16:creationId xmlns:a16="http://schemas.microsoft.com/office/drawing/2014/main" id="{0A29127B-E812-40E9-AF66-26B90FCDCEFF}"/>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10618664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32</a:t>
            </a:fld>
            <a:endParaRPr lang="en-US" dirty="0"/>
          </a:p>
        </p:txBody>
      </p:sp>
      <p:sp>
        <p:nvSpPr>
          <p:cNvPr id="5" name="Header Placeholder 4">
            <a:extLst>
              <a:ext uri="{FF2B5EF4-FFF2-40B4-BE49-F238E27FC236}">
                <a16:creationId xmlns:a16="http://schemas.microsoft.com/office/drawing/2014/main" id="{0A29127B-E812-40E9-AF66-26B90FCDCEFF}"/>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31325647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33</a:t>
            </a:fld>
            <a:endParaRPr lang="en-US" dirty="0"/>
          </a:p>
        </p:txBody>
      </p:sp>
      <p:sp>
        <p:nvSpPr>
          <p:cNvPr id="5" name="Header Placeholder 4">
            <a:extLst>
              <a:ext uri="{FF2B5EF4-FFF2-40B4-BE49-F238E27FC236}">
                <a16:creationId xmlns:a16="http://schemas.microsoft.com/office/drawing/2014/main" id="{0A29127B-E812-40E9-AF66-26B90FCDCEFF}"/>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17256435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34</a:t>
            </a:fld>
            <a:endParaRPr lang="en-US" dirty="0"/>
          </a:p>
        </p:txBody>
      </p:sp>
      <p:sp>
        <p:nvSpPr>
          <p:cNvPr id="5" name="Header Placeholder 4">
            <a:extLst>
              <a:ext uri="{FF2B5EF4-FFF2-40B4-BE49-F238E27FC236}">
                <a16:creationId xmlns:a16="http://schemas.microsoft.com/office/drawing/2014/main" id="{0A29127B-E812-40E9-AF66-26B90FCDCEFF}"/>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1595463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3</a:t>
            </a:fld>
            <a:endParaRPr lang="en-US" dirty="0"/>
          </a:p>
        </p:txBody>
      </p:sp>
      <p:sp>
        <p:nvSpPr>
          <p:cNvPr id="5" name="Header Placeholder 4">
            <a:extLst>
              <a:ext uri="{FF2B5EF4-FFF2-40B4-BE49-F238E27FC236}">
                <a16:creationId xmlns:a16="http://schemas.microsoft.com/office/drawing/2014/main" id="{FEE80DB3-616D-4DBC-80EE-60A48A9329B8}"/>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221473146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CTCOG</a:t>
            </a:r>
          </a:p>
        </p:txBody>
      </p:sp>
      <p:sp>
        <p:nvSpPr>
          <p:cNvPr id="5" name="Slide Number Placeholder 4"/>
          <p:cNvSpPr>
            <a:spLocks noGrp="1"/>
          </p:cNvSpPr>
          <p:nvPr>
            <p:ph type="sldNum" sz="quarter" idx="11"/>
          </p:nvPr>
        </p:nvSpPr>
        <p:spPr/>
        <p:txBody>
          <a:bodyPr/>
          <a:lstStyle/>
          <a:p>
            <a:fld id="{000EAEF2-E75D-4E97-B468-CED6677CF8C9}" type="slidenum">
              <a:rPr lang="en-US" smtClean="0"/>
              <a:t>35</a:t>
            </a:fld>
            <a:endParaRPr lang="en-US" dirty="0"/>
          </a:p>
        </p:txBody>
      </p:sp>
    </p:spTree>
    <p:extLst>
      <p:ext uri="{BB962C8B-B14F-4D97-AF65-F5344CB8AC3E}">
        <p14:creationId xmlns:p14="http://schemas.microsoft.com/office/powerpoint/2010/main" val="32303193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36</a:t>
            </a:fld>
            <a:endParaRPr lang="en-US" dirty="0"/>
          </a:p>
        </p:txBody>
      </p:sp>
      <p:sp>
        <p:nvSpPr>
          <p:cNvPr id="5" name="Header Placeholder 4">
            <a:extLst>
              <a:ext uri="{FF2B5EF4-FFF2-40B4-BE49-F238E27FC236}">
                <a16:creationId xmlns:a16="http://schemas.microsoft.com/office/drawing/2014/main" id="{0A29127B-E812-40E9-AF66-26B90FCDCEFF}"/>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13540991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37</a:t>
            </a:fld>
            <a:endParaRPr lang="en-US" dirty="0"/>
          </a:p>
        </p:txBody>
      </p:sp>
      <p:sp>
        <p:nvSpPr>
          <p:cNvPr id="5" name="Header Placeholder 4">
            <a:extLst>
              <a:ext uri="{FF2B5EF4-FFF2-40B4-BE49-F238E27FC236}">
                <a16:creationId xmlns:a16="http://schemas.microsoft.com/office/drawing/2014/main" id="{0A29127B-E812-40E9-AF66-26B90FCDCEFF}"/>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25548407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38</a:t>
            </a:fld>
            <a:endParaRPr lang="en-US" dirty="0"/>
          </a:p>
        </p:txBody>
      </p:sp>
      <p:sp>
        <p:nvSpPr>
          <p:cNvPr id="5" name="Header Placeholder 4">
            <a:extLst>
              <a:ext uri="{FF2B5EF4-FFF2-40B4-BE49-F238E27FC236}">
                <a16:creationId xmlns:a16="http://schemas.microsoft.com/office/drawing/2014/main" id="{0A29127B-E812-40E9-AF66-26B90FCDCEFF}"/>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11086606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39</a:t>
            </a:fld>
            <a:endParaRPr lang="en-US" dirty="0"/>
          </a:p>
        </p:txBody>
      </p:sp>
      <p:sp>
        <p:nvSpPr>
          <p:cNvPr id="5" name="Header Placeholder 4">
            <a:extLst>
              <a:ext uri="{FF2B5EF4-FFF2-40B4-BE49-F238E27FC236}">
                <a16:creationId xmlns:a16="http://schemas.microsoft.com/office/drawing/2014/main" id="{0A29127B-E812-40E9-AF66-26B90FCDCEFF}"/>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117547322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40</a:t>
            </a:fld>
            <a:endParaRPr lang="en-US" dirty="0"/>
          </a:p>
        </p:txBody>
      </p:sp>
      <p:sp>
        <p:nvSpPr>
          <p:cNvPr id="5" name="Header Placeholder 4">
            <a:extLst>
              <a:ext uri="{FF2B5EF4-FFF2-40B4-BE49-F238E27FC236}">
                <a16:creationId xmlns:a16="http://schemas.microsoft.com/office/drawing/2014/main" id="{0A29127B-E812-40E9-AF66-26B90FCDCEFF}"/>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8569740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F4A2C8-6C88-4E71-83EE-698B9D4FE22F}" type="slidenum">
              <a:rPr lang="en-GB" smtClean="0"/>
              <a:pPr/>
              <a:t>45</a:t>
            </a:fld>
            <a:endParaRPr lang="en-GB" dirty="0"/>
          </a:p>
        </p:txBody>
      </p:sp>
    </p:spTree>
    <p:extLst>
      <p:ext uri="{BB962C8B-B14F-4D97-AF65-F5344CB8AC3E}">
        <p14:creationId xmlns:p14="http://schemas.microsoft.com/office/powerpoint/2010/main" val="43806253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F4A2C8-6C88-4E71-83EE-698B9D4FE22F}" type="slidenum">
              <a:rPr lang="en-GB" smtClean="0"/>
              <a:pPr/>
              <a:t>46</a:t>
            </a:fld>
            <a:endParaRPr lang="en-GB" dirty="0"/>
          </a:p>
        </p:txBody>
      </p:sp>
    </p:spTree>
    <p:extLst>
      <p:ext uri="{BB962C8B-B14F-4D97-AF65-F5344CB8AC3E}">
        <p14:creationId xmlns:p14="http://schemas.microsoft.com/office/powerpoint/2010/main" val="339199101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CTCOG</a:t>
            </a:r>
          </a:p>
        </p:txBody>
      </p:sp>
      <p:sp>
        <p:nvSpPr>
          <p:cNvPr id="5" name="Slide Number Placeholder 4"/>
          <p:cNvSpPr>
            <a:spLocks noGrp="1"/>
          </p:cNvSpPr>
          <p:nvPr>
            <p:ph type="sldNum" sz="quarter" idx="11"/>
          </p:nvPr>
        </p:nvSpPr>
        <p:spPr/>
        <p:txBody>
          <a:bodyPr/>
          <a:lstStyle/>
          <a:p>
            <a:fld id="{000EAEF2-E75D-4E97-B468-CED6677CF8C9}" type="slidenum">
              <a:rPr lang="en-US" smtClean="0"/>
              <a:t>47</a:t>
            </a:fld>
            <a:endParaRPr lang="en-US" dirty="0"/>
          </a:p>
        </p:txBody>
      </p:sp>
    </p:spTree>
    <p:extLst>
      <p:ext uri="{BB962C8B-B14F-4D97-AF65-F5344CB8AC3E}">
        <p14:creationId xmlns:p14="http://schemas.microsoft.com/office/powerpoint/2010/main" val="69817763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CTCOG</a:t>
            </a:r>
          </a:p>
        </p:txBody>
      </p:sp>
      <p:sp>
        <p:nvSpPr>
          <p:cNvPr id="5" name="Slide Number Placeholder 4"/>
          <p:cNvSpPr>
            <a:spLocks noGrp="1"/>
          </p:cNvSpPr>
          <p:nvPr>
            <p:ph type="sldNum" sz="quarter" idx="11"/>
          </p:nvPr>
        </p:nvSpPr>
        <p:spPr/>
        <p:txBody>
          <a:bodyPr/>
          <a:lstStyle/>
          <a:p>
            <a:fld id="{000EAEF2-E75D-4E97-B468-CED6677CF8C9}" type="slidenum">
              <a:rPr lang="en-US" smtClean="0"/>
              <a:t>48</a:t>
            </a:fld>
            <a:endParaRPr lang="en-US" dirty="0"/>
          </a:p>
        </p:txBody>
      </p:sp>
    </p:spTree>
    <p:extLst>
      <p:ext uri="{BB962C8B-B14F-4D97-AF65-F5344CB8AC3E}">
        <p14:creationId xmlns:p14="http://schemas.microsoft.com/office/powerpoint/2010/main" val="742687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4</a:t>
            </a:fld>
            <a:endParaRPr lang="en-US" dirty="0"/>
          </a:p>
        </p:txBody>
      </p:sp>
      <p:sp>
        <p:nvSpPr>
          <p:cNvPr id="5" name="Header Placeholder 4">
            <a:extLst>
              <a:ext uri="{FF2B5EF4-FFF2-40B4-BE49-F238E27FC236}">
                <a16:creationId xmlns:a16="http://schemas.microsoft.com/office/drawing/2014/main" id="{A298E75C-1162-4E5F-8544-7552427813B9}"/>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398916071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CTCOG</a:t>
            </a:r>
          </a:p>
        </p:txBody>
      </p:sp>
      <p:sp>
        <p:nvSpPr>
          <p:cNvPr id="5" name="Slide Number Placeholder 4"/>
          <p:cNvSpPr>
            <a:spLocks noGrp="1"/>
          </p:cNvSpPr>
          <p:nvPr>
            <p:ph type="sldNum" sz="quarter" idx="11"/>
          </p:nvPr>
        </p:nvSpPr>
        <p:spPr/>
        <p:txBody>
          <a:bodyPr/>
          <a:lstStyle/>
          <a:p>
            <a:fld id="{000EAEF2-E75D-4E97-B468-CED6677CF8C9}" type="slidenum">
              <a:rPr lang="en-US" smtClean="0"/>
              <a:t>49</a:t>
            </a:fld>
            <a:endParaRPr lang="en-US" dirty="0"/>
          </a:p>
        </p:txBody>
      </p:sp>
    </p:spTree>
    <p:extLst>
      <p:ext uri="{BB962C8B-B14F-4D97-AF65-F5344CB8AC3E}">
        <p14:creationId xmlns:p14="http://schemas.microsoft.com/office/powerpoint/2010/main" val="14047432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CTCOG</a:t>
            </a:r>
          </a:p>
        </p:txBody>
      </p:sp>
      <p:sp>
        <p:nvSpPr>
          <p:cNvPr id="5" name="Slide Number Placeholder 4"/>
          <p:cNvSpPr>
            <a:spLocks noGrp="1"/>
          </p:cNvSpPr>
          <p:nvPr>
            <p:ph type="sldNum" sz="quarter" idx="11"/>
          </p:nvPr>
        </p:nvSpPr>
        <p:spPr/>
        <p:txBody>
          <a:bodyPr/>
          <a:lstStyle/>
          <a:p>
            <a:fld id="{000EAEF2-E75D-4E97-B468-CED6677CF8C9}" type="slidenum">
              <a:rPr lang="en-US" smtClean="0"/>
              <a:t>50</a:t>
            </a:fld>
            <a:endParaRPr lang="en-US" dirty="0"/>
          </a:p>
        </p:txBody>
      </p:sp>
    </p:spTree>
    <p:extLst>
      <p:ext uri="{BB962C8B-B14F-4D97-AF65-F5344CB8AC3E}">
        <p14:creationId xmlns:p14="http://schemas.microsoft.com/office/powerpoint/2010/main" val="428219164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5656">
              <a:defRPr/>
            </a:pPr>
            <a:r>
              <a:rPr lang="en-US" b="1" dirty="0"/>
              <a:t>Slide 36</a:t>
            </a:r>
            <a:r>
              <a:rPr lang="en-US" b="1" baseline="0" dirty="0"/>
              <a:t> </a:t>
            </a:r>
            <a:r>
              <a:rPr lang="en-US" b="1" dirty="0"/>
              <a:t>– Questions </a:t>
            </a:r>
            <a:endParaRPr lang="en-US" dirty="0"/>
          </a:p>
          <a:p>
            <a:endParaRPr lang="en-US" b="1" dirty="0"/>
          </a:p>
          <a:p>
            <a:r>
              <a:rPr lang="en-US" b="1" dirty="0"/>
              <a:t>Presenter:</a:t>
            </a:r>
          </a:p>
          <a:p>
            <a:endParaRPr lang="en-US" dirty="0"/>
          </a:p>
          <a:p>
            <a:r>
              <a:rPr lang="en-US" i="1" dirty="0"/>
              <a:t>Field</a:t>
            </a:r>
            <a:r>
              <a:rPr lang="en-US" i="1" baseline="0" dirty="0"/>
              <a:t> questions, record those that need to be referred to the OOG-HSGD/CJD.</a:t>
            </a:r>
          </a:p>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51</a:t>
            </a:fld>
            <a:endParaRPr lang="en-US" dirty="0"/>
          </a:p>
        </p:txBody>
      </p:sp>
      <p:sp>
        <p:nvSpPr>
          <p:cNvPr id="5" name="Header Placeholder 4">
            <a:extLst>
              <a:ext uri="{FF2B5EF4-FFF2-40B4-BE49-F238E27FC236}">
                <a16:creationId xmlns:a16="http://schemas.microsoft.com/office/drawing/2014/main" id="{1F5861F5-3505-4D46-B2CC-990E92F6A61B}"/>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11462519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52</a:t>
            </a:fld>
            <a:endParaRPr lang="en-US" dirty="0"/>
          </a:p>
        </p:txBody>
      </p:sp>
      <p:sp>
        <p:nvSpPr>
          <p:cNvPr id="5" name="Header Placeholder 4">
            <a:extLst>
              <a:ext uri="{FF2B5EF4-FFF2-40B4-BE49-F238E27FC236}">
                <a16:creationId xmlns:a16="http://schemas.microsoft.com/office/drawing/2014/main" id="{B91DFDB4-7282-4AD5-9911-48FCF9C9B1EF}"/>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94989284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53</a:t>
            </a:fld>
            <a:endParaRPr lang="en-US" dirty="0"/>
          </a:p>
        </p:txBody>
      </p:sp>
      <p:sp>
        <p:nvSpPr>
          <p:cNvPr id="5" name="Header Placeholder 4">
            <a:extLst>
              <a:ext uri="{FF2B5EF4-FFF2-40B4-BE49-F238E27FC236}">
                <a16:creationId xmlns:a16="http://schemas.microsoft.com/office/drawing/2014/main" id="{B279F51F-1E99-4F0F-946F-34A8C5CF4597}"/>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168266031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54</a:t>
            </a:fld>
            <a:endParaRPr lang="en-US" dirty="0"/>
          </a:p>
        </p:txBody>
      </p:sp>
      <p:sp>
        <p:nvSpPr>
          <p:cNvPr id="5" name="Header Placeholder 4">
            <a:extLst>
              <a:ext uri="{FF2B5EF4-FFF2-40B4-BE49-F238E27FC236}">
                <a16:creationId xmlns:a16="http://schemas.microsoft.com/office/drawing/2014/main" id="{61AD68D4-C546-4022-8C59-D9C0EDA16E3E}"/>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407784797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55</a:t>
            </a:fld>
            <a:endParaRPr lang="en-US" dirty="0"/>
          </a:p>
        </p:txBody>
      </p:sp>
      <p:sp>
        <p:nvSpPr>
          <p:cNvPr id="5" name="Header Placeholder 4">
            <a:extLst>
              <a:ext uri="{FF2B5EF4-FFF2-40B4-BE49-F238E27FC236}">
                <a16:creationId xmlns:a16="http://schemas.microsoft.com/office/drawing/2014/main" id="{323C0561-1D52-4279-8CD8-E0F842B7E1D1}"/>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93539895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56</a:t>
            </a:fld>
            <a:endParaRPr lang="en-US" dirty="0"/>
          </a:p>
        </p:txBody>
      </p:sp>
      <p:sp>
        <p:nvSpPr>
          <p:cNvPr id="5" name="Header Placeholder 4">
            <a:extLst>
              <a:ext uri="{FF2B5EF4-FFF2-40B4-BE49-F238E27FC236}">
                <a16:creationId xmlns:a16="http://schemas.microsoft.com/office/drawing/2014/main" id="{323C0561-1D52-4279-8CD8-E0F842B7E1D1}"/>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112168663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57</a:t>
            </a:fld>
            <a:endParaRPr lang="en-US" dirty="0"/>
          </a:p>
        </p:txBody>
      </p:sp>
      <p:sp>
        <p:nvSpPr>
          <p:cNvPr id="5" name="Header Placeholder 4">
            <a:extLst>
              <a:ext uri="{FF2B5EF4-FFF2-40B4-BE49-F238E27FC236}">
                <a16:creationId xmlns:a16="http://schemas.microsoft.com/office/drawing/2014/main" id="{323C0561-1D52-4279-8CD8-E0F842B7E1D1}"/>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153838606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58</a:t>
            </a:fld>
            <a:endParaRPr lang="en-US" dirty="0"/>
          </a:p>
        </p:txBody>
      </p:sp>
      <p:sp>
        <p:nvSpPr>
          <p:cNvPr id="5" name="Header Placeholder 4">
            <a:extLst>
              <a:ext uri="{FF2B5EF4-FFF2-40B4-BE49-F238E27FC236}">
                <a16:creationId xmlns:a16="http://schemas.microsoft.com/office/drawing/2014/main" id="{323C0561-1D52-4279-8CD8-E0F842B7E1D1}"/>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65905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5</a:t>
            </a:fld>
            <a:endParaRPr lang="en-US" dirty="0"/>
          </a:p>
        </p:txBody>
      </p:sp>
      <p:sp>
        <p:nvSpPr>
          <p:cNvPr id="5" name="Header Placeholder 4">
            <a:extLst>
              <a:ext uri="{FF2B5EF4-FFF2-40B4-BE49-F238E27FC236}">
                <a16:creationId xmlns:a16="http://schemas.microsoft.com/office/drawing/2014/main" id="{5F074899-BF3C-410D-96E2-26C826CCA37C}"/>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195811184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dirty="0"/>
              <a:t>CTCOG</a:t>
            </a:r>
          </a:p>
        </p:txBody>
      </p:sp>
      <p:sp>
        <p:nvSpPr>
          <p:cNvPr id="5" name="Slide Number Placeholder 4"/>
          <p:cNvSpPr>
            <a:spLocks noGrp="1"/>
          </p:cNvSpPr>
          <p:nvPr>
            <p:ph type="sldNum" sz="quarter" idx="5"/>
          </p:nvPr>
        </p:nvSpPr>
        <p:spPr/>
        <p:txBody>
          <a:bodyPr/>
          <a:lstStyle/>
          <a:p>
            <a:fld id="{000EAEF2-E75D-4E97-B468-CED6677CF8C9}" type="slidenum">
              <a:rPr lang="en-US" smtClean="0"/>
              <a:t>59</a:t>
            </a:fld>
            <a:endParaRPr lang="en-US" dirty="0"/>
          </a:p>
        </p:txBody>
      </p:sp>
    </p:spTree>
    <p:extLst>
      <p:ext uri="{BB962C8B-B14F-4D97-AF65-F5344CB8AC3E}">
        <p14:creationId xmlns:p14="http://schemas.microsoft.com/office/powerpoint/2010/main" val="2428627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6</a:t>
            </a:fld>
            <a:endParaRPr lang="en-US" dirty="0"/>
          </a:p>
        </p:txBody>
      </p:sp>
      <p:sp>
        <p:nvSpPr>
          <p:cNvPr id="5" name="Header Placeholder 4">
            <a:extLst>
              <a:ext uri="{FF2B5EF4-FFF2-40B4-BE49-F238E27FC236}">
                <a16:creationId xmlns:a16="http://schemas.microsoft.com/office/drawing/2014/main" id="{6EB2305D-28E9-4977-9080-F80E7CD02B1E}"/>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1756321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7</a:t>
            </a:fld>
            <a:endParaRPr lang="en-US" dirty="0"/>
          </a:p>
        </p:txBody>
      </p:sp>
      <p:sp>
        <p:nvSpPr>
          <p:cNvPr id="5" name="Header Placeholder 4">
            <a:extLst>
              <a:ext uri="{FF2B5EF4-FFF2-40B4-BE49-F238E27FC236}">
                <a16:creationId xmlns:a16="http://schemas.microsoft.com/office/drawing/2014/main" id="{6EB2305D-28E9-4977-9080-F80E7CD02B1E}"/>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920771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8</a:t>
            </a:fld>
            <a:endParaRPr lang="en-US" dirty="0"/>
          </a:p>
        </p:txBody>
      </p:sp>
      <p:sp>
        <p:nvSpPr>
          <p:cNvPr id="5" name="Header Placeholder 4">
            <a:extLst>
              <a:ext uri="{FF2B5EF4-FFF2-40B4-BE49-F238E27FC236}">
                <a16:creationId xmlns:a16="http://schemas.microsoft.com/office/drawing/2014/main" id="{6EB2305D-28E9-4977-9080-F80E7CD02B1E}"/>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1027103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EAEF2-E75D-4E97-B468-CED6677CF8C9}" type="slidenum">
              <a:rPr lang="en-US" smtClean="0"/>
              <a:t>9</a:t>
            </a:fld>
            <a:endParaRPr lang="en-US" dirty="0"/>
          </a:p>
        </p:txBody>
      </p:sp>
      <p:sp>
        <p:nvSpPr>
          <p:cNvPr id="5" name="Header Placeholder 4">
            <a:extLst>
              <a:ext uri="{FF2B5EF4-FFF2-40B4-BE49-F238E27FC236}">
                <a16:creationId xmlns:a16="http://schemas.microsoft.com/office/drawing/2014/main" id="{6EB2305D-28E9-4977-9080-F80E7CD02B1E}"/>
              </a:ext>
            </a:extLst>
          </p:cNvPr>
          <p:cNvSpPr>
            <a:spLocks noGrp="1"/>
          </p:cNvSpPr>
          <p:nvPr>
            <p:ph type="hdr" sz="quarter" idx="11"/>
          </p:nvPr>
        </p:nvSpPr>
        <p:spPr/>
        <p:txBody>
          <a:bodyPr/>
          <a:lstStyle/>
          <a:p>
            <a:r>
              <a:rPr lang="en-US" dirty="0"/>
              <a:t>CTCOG</a:t>
            </a:r>
          </a:p>
        </p:txBody>
      </p:sp>
    </p:spTree>
    <p:extLst>
      <p:ext uri="{BB962C8B-B14F-4D97-AF65-F5344CB8AC3E}">
        <p14:creationId xmlns:p14="http://schemas.microsoft.com/office/powerpoint/2010/main" val="951803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ogle.com/url?sa=i&amp;rct=j&amp;q=&amp;esrc=s&amp;source=images&amp;cd=&amp;cad=rja&amp;uact=8&amp;ved=0ahUKEwjZ1_vM4evOAhWF1CYKHe0-D74QjRwIBw&amp;url=https://plus.google.com/%2Btexasgovernor&amp;bvm=bv.131286987,d.eWE&amp;psig=AFQjCNHSJsdw3s3WLz6ZuRQSdtuYG7Kj-A&amp;ust=1472736562901477"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ogle.com/url?sa=i&amp;rct=j&amp;q=&amp;esrc=s&amp;source=images&amp;cd=&amp;cad=rja&amp;uact=8&amp;ved=0ahUKEwjZ1_vM4evOAhWF1CYKHe0-D74QjRwIBw&amp;url=https://plus.google.com/%2Btexasgovernor&amp;bvm=bv.131286987,d.eWE&amp;psig=AFQjCNHSJsdw3s3WLz6ZuRQSdtuYG7Kj-A&amp;ust=1472736562901477"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ogle.com/url?sa=i&amp;rct=j&amp;q=&amp;esrc=s&amp;source=images&amp;cd=&amp;cad=rja&amp;uact=8&amp;ved=0ahUKEwjZ1_vM4evOAhWF1CYKHe0-D74QjRwIBw&amp;url=https://plus.google.com/%2Btexasgovernor&amp;bvm=bv.131286987,d.eWE&amp;psig=AFQjCNHSJsdw3s3WLz6ZuRQSdtuYG7Kj-A&amp;ust=1472736562901477"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783AA6-4949-4F6F-85CE-A6AAE4F46090}" type="datetimeFigureOut">
              <a:rPr lang="en-US" smtClean="0"/>
              <a:t>12/30/2022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22A1DF-37FF-4503-ABE5-0CADBD8AF159}" type="slidenum">
              <a:rPr lang="en-US" smtClean="0"/>
              <a:t>‹#›</a:t>
            </a:fld>
            <a:endParaRPr lang="en-US" dirty="0"/>
          </a:p>
        </p:txBody>
      </p:sp>
    </p:spTree>
    <p:extLst>
      <p:ext uri="{BB962C8B-B14F-4D97-AF65-F5344CB8AC3E}">
        <p14:creationId xmlns:p14="http://schemas.microsoft.com/office/powerpoint/2010/main" val="136093972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00200" y="365125"/>
            <a:ext cx="8715375" cy="1325563"/>
          </a:xfrm>
        </p:spPr>
        <p:txBody>
          <a:bodyPr/>
          <a:lstStyle/>
          <a:p>
            <a:r>
              <a:rPr lang="en-US" dirty="0"/>
              <a:t>Click to edit Master title style</a:t>
            </a:r>
          </a:p>
        </p:txBody>
      </p:sp>
      <p:sp>
        <p:nvSpPr>
          <p:cNvPr id="3" name="Content Placeholder 2"/>
          <p:cNvSpPr>
            <a:spLocks noGrp="1"/>
          </p:cNvSpPr>
          <p:nvPr>
            <p:ph idx="1"/>
          </p:nvPr>
        </p:nvSpPr>
        <p:spPr/>
        <p:txBody>
          <a:bodyPr>
            <a:normAutofit/>
          </a:bodyPr>
          <a:lstStyle>
            <a:lvl1pPr>
              <a:defRPr sz="3200"/>
            </a:lvl1pPr>
            <a:lvl2pPr>
              <a:defRPr sz="2800"/>
            </a:lvl2pPr>
            <a:lvl3pPr>
              <a:defRPr sz="24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2783AA6-4949-4F6F-85CE-A6AAE4F46090}" type="datetimeFigureOut">
              <a:rPr lang="en-US" smtClean="0"/>
              <a:t>12/30/2022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22A1DF-37FF-4503-ABE5-0CADBD8AF159}" type="slidenum">
              <a:rPr lang="en-US" smtClean="0"/>
              <a:t>‹#›</a:t>
            </a:fld>
            <a:endParaRPr lang="en-US" dirty="0"/>
          </a:p>
        </p:txBody>
      </p:sp>
    </p:spTree>
    <p:extLst>
      <p:ext uri="{BB962C8B-B14F-4D97-AF65-F5344CB8AC3E}">
        <p14:creationId xmlns:p14="http://schemas.microsoft.com/office/powerpoint/2010/main" val="161882248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783AA6-4949-4F6F-85CE-A6AAE4F46090}" type="datetimeFigureOut">
              <a:rPr lang="en-US" smtClean="0"/>
              <a:t>12/30/2022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22A1DF-37FF-4503-ABE5-0CADBD8AF159}" type="slidenum">
              <a:rPr lang="en-US" smtClean="0"/>
              <a:t>‹#›</a:t>
            </a:fld>
            <a:endParaRPr lang="en-US" dirty="0"/>
          </a:p>
        </p:txBody>
      </p:sp>
      <p:pic>
        <p:nvPicPr>
          <p:cNvPr id="7" name="Picture 2" descr="Image result for office of the governor texas">
            <a:hlinkClick r:id="rId2"/>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0" y="458787"/>
            <a:ext cx="1143000" cy="1143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194580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00200" y="365125"/>
            <a:ext cx="10515600" cy="1325563"/>
          </a:xfrm>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2783AA6-4949-4F6F-85CE-A6AAE4F46090}" type="datetimeFigureOut">
              <a:rPr lang="en-US" smtClean="0"/>
              <a:t>12/30/2022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22A1DF-37FF-4503-ABE5-0CADBD8AF159}" type="slidenum">
              <a:rPr lang="en-US" smtClean="0"/>
              <a:t>‹#›</a:t>
            </a:fld>
            <a:endParaRPr lang="en-US" dirty="0"/>
          </a:p>
        </p:txBody>
      </p:sp>
      <p:pic>
        <p:nvPicPr>
          <p:cNvPr id="8" name="Picture 2" descr="Image result for office of the governor texas">
            <a:hlinkClick r:id="rId2"/>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0" y="458787"/>
            <a:ext cx="1143000" cy="1143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0176015"/>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00200" y="365125"/>
            <a:ext cx="10515600" cy="1325563"/>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D2783AA6-4949-4F6F-85CE-A6AAE4F46090}" type="datetimeFigureOut">
              <a:rPr lang="en-US" smtClean="0"/>
              <a:t>12/30/2022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622A1DF-37FF-4503-ABE5-0CADBD8AF159}" type="slidenum">
              <a:rPr lang="en-US" smtClean="0"/>
              <a:t>‹#›</a:t>
            </a:fld>
            <a:endParaRPr lang="en-US" dirty="0"/>
          </a:p>
        </p:txBody>
      </p:sp>
      <p:pic>
        <p:nvPicPr>
          <p:cNvPr id="6" name="Picture 2" descr="Image result for office of the governor texas">
            <a:hlinkClick r:id="rId2"/>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0" y="458787"/>
            <a:ext cx="1143000" cy="1143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6345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783AA6-4949-4F6F-85CE-A6AAE4F46090}" type="datetimeFigureOut">
              <a:rPr lang="en-US" smtClean="0"/>
              <a:t>12/30/2022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622A1DF-37FF-4503-ABE5-0CADBD8AF159}" type="slidenum">
              <a:rPr lang="en-US" smtClean="0"/>
              <a:t>‹#›</a:t>
            </a:fld>
            <a:endParaRPr lang="en-US" dirty="0"/>
          </a:p>
        </p:txBody>
      </p:sp>
    </p:spTree>
    <p:extLst>
      <p:ext uri="{BB962C8B-B14F-4D97-AF65-F5344CB8AC3E}">
        <p14:creationId xmlns:p14="http://schemas.microsoft.com/office/powerpoint/2010/main" val="3231098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itle and Content 1">
    <p:spTree>
      <p:nvGrpSpPr>
        <p:cNvPr id="1" name=""/>
        <p:cNvGrpSpPr/>
        <p:nvPr/>
      </p:nvGrpSpPr>
      <p:grpSpPr>
        <a:xfrm>
          <a:off x="0" y="0"/>
          <a:ext cx="0" cy="0"/>
          <a:chOff x="0" y="0"/>
          <a:chExt cx="0" cy="0"/>
        </a:xfrm>
      </p:grpSpPr>
      <p:sp>
        <p:nvSpPr>
          <p:cNvPr id="9" name="Text Placeholder 8"/>
          <p:cNvSpPr>
            <a:spLocks noGrp="1"/>
          </p:cNvSpPr>
          <p:nvPr>
            <p:ph type="body" sz="quarter" idx="13"/>
          </p:nvPr>
        </p:nvSpPr>
        <p:spPr>
          <a:xfrm>
            <a:off x="493484" y="765175"/>
            <a:ext cx="11184000" cy="969282"/>
          </a:xfrm>
        </p:spPr>
        <p:txBody>
          <a:bodyPr>
            <a:normAutofit/>
          </a:bodyPr>
          <a:lstStyle>
            <a:lvl1pPr marL="0" indent="0">
              <a:buNone/>
              <a:defRPr sz="2000" b="0">
                <a:solidFill>
                  <a:schemeClr val="accent3"/>
                </a:solidFill>
              </a:defRPr>
            </a:lvl1pPr>
          </a:lstStyle>
          <a:p>
            <a:pPr lvl="0"/>
            <a:r>
              <a:rPr lang="en-US" dirty="0"/>
              <a:t>Click to edit Master text styles</a:t>
            </a:r>
          </a:p>
        </p:txBody>
      </p:sp>
      <p:sp>
        <p:nvSpPr>
          <p:cNvPr id="14" name="Title Placeholder 1"/>
          <p:cNvSpPr>
            <a:spLocks noGrp="1"/>
          </p:cNvSpPr>
          <p:nvPr>
            <p:ph type="title"/>
          </p:nvPr>
        </p:nvSpPr>
        <p:spPr>
          <a:xfrm>
            <a:off x="493484" y="295683"/>
            <a:ext cx="11184000" cy="469492"/>
          </a:xfrm>
          <a:prstGeom prst="rect">
            <a:avLst/>
          </a:prstGeom>
        </p:spPr>
        <p:txBody>
          <a:bodyPr vert="horz" lIns="0" tIns="0" rIns="0" bIns="0" rtlCol="0" anchor="t" anchorCtr="0">
            <a:noAutofit/>
          </a:bodyPr>
          <a:lstStyle>
            <a:lvl1pPr>
              <a:defRPr b="1">
                <a:solidFill>
                  <a:schemeClr val="accent1"/>
                </a:solidFill>
              </a:defRPr>
            </a:lvl1pPr>
          </a:lstStyle>
          <a:p>
            <a:r>
              <a:rPr lang="en-US" dirty="0"/>
              <a:t>Click to edit Master title style</a:t>
            </a:r>
            <a:endParaRPr lang="en-GB" dirty="0"/>
          </a:p>
        </p:txBody>
      </p:sp>
      <p:sp>
        <p:nvSpPr>
          <p:cNvPr id="20" name="Text Placeholder 19"/>
          <p:cNvSpPr>
            <a:spLocks noGrp="1"/>
          </p:cNvSpPr>
          <p:nvPr>
            <p:ph type="body" sz="quarter" idx="14"/>
          </p:nvPr>
        </p:nvSpPr>
        <p:spPr>
          <a:xfrm>
            <a:off x="494400" y="1810800"/>
            <a:ext cx="11184000" cy="4209000"/>
          </a:xfrm>
        </p:spPr>
        <p:txBody>
          <a:bodyPr>
            <a:normAutofit/>
          </a:bodyPr>
          <a:lstStyle>
            <a:lvl1pPr>
              <a:defRPr sz="2400">
                <a:solidFill>
                  <a:schemeClr val="tx1"/>
                </a:solidFill>
              </a:defRPr>
            </a:lvl1pPr>
            <a:lvl2pPr>
              <a:defRPr sz="2400">
                <a:solidFill>
                  <a:schemeClr val="tx1"/>
                </a:solidFill>
              </a:defRPr>
            </a:lvl2pPr>
            <a:lvl3pPr>
              <a:defRPr sz="2400">
                <a:solidFill>
                  <a:schemeClr val="tx1"/>
                </a:solidFill>
              </a:defRPr>
            </a:lvl3pPr>
            <a:lvl4pPr>
              <a:defRPr sz="2400">
                <a:solidFill>
                  <a:schemeClr val="tx1"/>
                </a:solidFill>
              </a:defRPr>
            </a:lvl4pPr>
            <a:lvl5pPr>
              <a:defRPr sz="2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7"/>
          <p:cNvSpPr>
            <a:spLocks noGrp="1"/>
          </p:cNvSpPr>
          <p:nvPr>
            <p:ph type="sldNum" sz="quarter" idx="4"/>
          </p:nvPr>
        </p:nvSpPr>
        <p:spPr>
          <a:xfrm>
            <a:off x="10629328" y="6407835"/>
            <a:ext cx="1056117" cy="252000"/>
          </a:xfrm>
          <a:prstGeom prst="rect">
            <a:avLst/>
          </a:prstGeom>
        </p:spPr>
        <p:txBody>
          <a:bodyPr vert="horz" lIns="0" tIns="0" rIns="0" bIns="0" rtlCol="0" anchor="ctr" anchorCtr="0"/>
          <a:lstStyle>
            <a:lvl1pPr algn="r">
              <a:defRPr sz="800" b="0">
                <a:solidFill>
                  <a:srgbClr val="8C8C8C"/>
                </a:solidFill>
              </a:defRPr>
            </a:lvl1pPr>
          </a:lstStyle>
          <a:p>
            <a:fld id="{95CC1D26-A9BD-4BDE-BDD9-08EDBAE96860}" type="slidenum">
              <a:rPr lang="en-GB" smtClean="0"/>
              <a:pPr/>
              <a:t>‹#›</a:t>
            </a:fld>
            <a:endParaRPr lang="en-GB" dirty="0"/>
          </a:p>
        </p:txBody>
      </p:sp>
    </p:spTree>
    <p:extLst>
      <p:ext uri="{BB962C8B-B14F-4D97-AF65-F5344CB8AC3E}">
        <p14:creationId xmlns:p14="http://schemas.microsoft.com/office/powerpoint/2010/main" val="998027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hyperlink" Target="https://www.google.com/url?sa=i&amp;rct=j&amp;q=&amp;esrc=s&amp;source=images&amp;cd=&amp;cad=rja&amp;uact=8&amp;ved=0ahUKEwjZ1_vM4evOAhWF1CYKHe0-D74QjRwIBw&amp;url=https://plus.google.com/%2Btexasgovernor&amp;bvm=bv.131286987,d.eWE&amp;psig=AFQjCNHSJsdw3s3WLz6ZuRQSdtuYG7Kj-A&amp;ust=1472736562901477"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60000"/>
                <a:lumOff val="40000"/>
              </a:schemeClr>
            </a:gs>
            <a:gs pos="75000">
              <a:schemeClr val="bg1">
                <a:tint val="98000"/>
                <a:satMod val="130000"/>
                <a:shade val="90000"/>
                <a:lumMod val="103000"/>
              </a:schemeClr>
            </a:gs>
            <a:gs pos="100000">
              <a:schemeClr val="bg1">
                <a:shade val="63000"/>
                <a:satMod val="12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00200" y="365125"/>
            <a:ext cx="9753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783AA6-4949-4F6F-85CE-A6AAE4F46090}" type="datetimeFigureOut">
              <a:rPr lang="en-US" smtClean="0"/>
              <a:t>12/30/2022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22A1DF-37FF-4503-ABE5-0CADBD8AF159}" type="slidenum">
              <a:rPr lang="en-US" smtClean="0"/>
              <a:t>‹#›</a:t>
            </a:fld>
            <a:endParaRPr lang="en-US" dirty="0"/>
          </a:p>
        </p:txBody>
      </p:sp>
      <p:pic>
        <p:nvPicPr>
          <p:cNvPr id="8" name="Picture 2" descr="Image result for office of the governor texas">
            <a:hlinkClick r:id="rId9"/>
          </p:cNvPr>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457200" y="458787"/>
            <a:ext cx="1143000" cy="1143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9816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7"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ctco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grants.governor.state.tx.u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grants.gov.texas.gov/FileDirectory/Tx_DDForm_74-176.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egrants.gov.texas.gov/FileDirectory/IRS-FormW-9_rev12-2014.pdf" TargetMode="External"/><Relationship Id="rId4" Type="http://schemas.openxmlformats.org/officeDocument/2006/relationships/hyperlink" Target="https://egrants.gov.texas.gov/FileDirectory/Tx_Payee_IdentForm_AP-152.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1.xml.rels><?xml version="1.0" encoding="UTF-8" standalone="yes"?>
<Relationships xmlns="http://schemas.openxmlformats.org/package/2006/relationships"><Relationship Id="rId3" Type="http://schemas.openxmlformats.org/officeDocument/2006/relationships/hyperlink" Target="mailto:eGrants@gov.texas.gov"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www.fema.gov/authorized-equipment-list"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 Id="rId5" Type="http://schemas.openxmlformats.org/officeDocument/2006/relationships/hyperlink" Target="https://egrants.gov.texas.gov/FileDirectory/eGrants_Users_Guide_Appsv3.pdf" TargetMode="External"/><Relationship Id="rId4" Type="http://schemas.openxmlformats.org/officeDocument/2006/relationships/hyperlink" Target="http://www.ecfr.gov/cgi-bin/text-idx?tpl=/ecfrbrowse/Title02/2cfr200_main_02.tpl"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egrants.gov.texas.gov/FileDirectory/eGrants_Upload_Files_Instructions_v3.pdf"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 Id="rId5" Type="http://schemas.openxmlformats.org/officeDocument/2006/relationships/hyperlink" Target="https://egrants.gov.texas.gov/Videos/5_Budget_Edit/5_Budget_Edit.html" TargetMode="External"/><Relationship Id="rId4" Type="http://schemas.openxmlformats.org/officeDocument/2006/relationships/hyperlink" Target="https://egrants.gov.texas.gov/Videos/8_Submit_PRR/8_Submit_PRR.html"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egrants.gov.texas.gov/Videos/11_Special_Conditions/11_Special_Conditions.html"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5" Type="http://schemas.openxmlformats.org/officeDocument/2006/relationships/hyperlink" Target="https://egrants.gov.texas.gov/Videos/10_Financial_Status_Reports/10_Financial_Status_Reports.html" TargetMode="External"/><Relationship Id="rId4" Type="http://schemas.openxmlformats.org/officeDocument/2006/relationships/hyperlink" Target="https://egrants.gov.texas.gov/Videos/09_Grant_Adjustments/09_Grant_Adjustments_player.html?embedIFrameId=embeddedSmartPlayerInstance"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gov.texas.gov/hsgd/"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 Id="rId6" Type="http://schemas.openxmlformats.org/officeDocument/2006/relationships/hyperlink" Target="https://www.fema.gov/preparedness-non-disaster-grants" TargetMode="External"/><Relationship Id="rId5" Type="http://schemas.openxmlformats.org/officeDocument/2006/relationships/hyperlink" Target="https://egrants.gov.texas.gov/FileDirectory/Guide_to_Grants_v8.pdf" TargetMode="External"/><Relationship Id="rId4" Type="http://schemas.openxmlformats.org/officeDocument/2006/relationships/hyperlink" Target="https://egrants.gov.texas.gov/updates.aspx"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https://gov.texas.gov/uploads/files/organization/criminal-justice/OOG-Grantee-Conditions-Responsibilities.pdf" TargetMode="External"/><Relationship Id="rId3" Type="http://schemas.openxmlformats.org/officeDocument/2006/relationships/hyperlink" Target="http://egrants.gov.texas.gov/" TargetMode="External"/><Relationship Id="rId7" Type="http://schemas.openxmlformats.org/officeDocument/2006/relationships/hyperlink" Target="https://gov.texas.gov/uploads/files/organization/criminal-justice/Developing-a-Good-Project-Narrative.pdf"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6" Type="http://schemas.openxmlformats.org/officeDocument/2006/relationships/hyperlink" Target="https://egrants.gov.texas.gov/FileDirectory/eGrants_Users_Guide_Appsv3.pdf" TargetMode="External"/><Relationship Id="rId5" Type="http://schemas.openxmlformats.org/officeDocument/2006/relationships/hyperlink" Target="https://egrants.gov.texas.gov/updates.aspx" TargetMode="External"/><Relationship Id="rId10" Type="http://schemas.openxmlformats.org/officeDocument/2006/relationships/hyperlink" Target="https://gov.texas.gov/uploads/files/organization/criminal-justice/CJD-Activities-Measures.pdf" TargetMode="External"/><Relationship Id="rId4" Type="http://schemas.openxmlformats.org/officeDocument/2006/relationships/hyperlink" Target="https://egrants.gov.texas.gov/FileDirectory/Guide_to_Grants_v8.pdf" TargetMode="External"/><Relationship Id="rId9" Type="http://schemas.openxmlformats.org/officeDocument/2006/relationships/hyperlink" Target="https://gov.texas.gov/uploads/files/organization/criminal-justice/CJD-Standard-Certifications-Requirements.pdf" TargetMode="External"/></Relationships>
</file>

<file path=ppt/slides/_rels/slide57.xml.rels><?xml version="1.0" encoding="UTF-8" standalone="yes"?>
<Relationships xmlns="http://schemas.openxmlformats.org/package/2006/relationships"><Relationship Id="rId8" Type="http://schemas.openxmlformats.org/officeDocument/2006/relationships/hyperlink" Target="https://www.tsl.texas.gov/ld/funding/OnlineGrantHandbook/index.html" TargetMode="External"/><Relationship Id="rId3" Type="http://schemas.openxmlformats.org/officeDocument/2006/relationships/hyperlink" Target="http://www.sos.texas.gov/tac/" TargetMode="External"/><Relationship Id="rId7" Type="http://schemas.openxmlformats.org/officeDocument/2006/relationships/hyperlink" Target="http://ojp.gov/financialguide/DOJ/index.htm"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 Id="rId6" Type="http://schemas.openxmlformats.org/officeDocument/2006/relationships/hyperlink" Target="https://egrants.gov.texas.gov/FileDirectory/eGrants_Financial_Management_Guidev2-1.pdf" TargetMode="External"/><Relationship Id="rId5" Type="http://schemas.openxmlformats.org/officeDocument/2006/relationships/hyperlink" Target="http://www.gpo.gov/fdsys/pkg/FR-2013-12-26/pdf/2013-30465.pdf" TargetMode="External"/><Relationship Id="rId4" Type="http://schemas.openxmlformats.org/officeDocument/2006/relationships/hyperlink" Target="http://www.window.state.tx.us/procurement/catrad/ugms.pdf" TargetMode="External"/><Relationship Id="rId9" Type="http://schemas.openxmlformats.org/officeDocument/2006/relationships/hyperlink" Target="https://gov.texas.gov/organization/cjd/dhs_detainerrequest" TargetMode="External"/></Relationships>
</file>

<file path=ppt/slides/_rels/slide58.xml.rels><?xml version="1.0" encoding="UTF-8" standalone="yes"?>
<Relationships xmlns="http://schemas.openxmlformats.org/package/2006/relationships"><Relationship Id="rId8" Type="http://schemas.openxmlformats.org/officeDocument/2006/relationships/hyperlink" Target="https://www.ojjdp.gov/mpg" TargetMode="External"/><Relationship Id="rId3" Type="http://schemas.openxmlformats.org/officeDocument/2006/relationships/hyperlink" Target="http://www.bjs.gov/index.cfm?ty=daa" TargetMode="External"/><Relationship Id="rId7" Type="http://schemas.openxmlformats.org/officeDocument/2006/relationships/hyperlink" Target="https://www.ncjrs.gov/"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 Id="rId6" Type="http://schemas.openxmlformats.org/officeDocument/2006/relationships/hyperlink" Target="http://www.nadcp.org/" TargetMode="External"/><Relationship Id="rId5" Type="http://schemas.openxmlformats.org/officeDocument/2006/relationships/hyperlink" Target="http://crimesolutions.gov/" TargetMode="External"/><Relationship Id="rId4" Type="http://schemas.openxmlformats.org/officeDocument/2006/relationships/hyperlink" Target="https://cops.usdoj.gov/resources" TargetMode="External"/><Relationship Id="rId9" Type="http://schemas.openxmlformats.org/officeDocument/2006/relationships/hyperlink" Target="http://youth.gov/" TargetMode="External"/></Relationships>
</file>

<file path=ppt/slides/_rels/slide59.xml.rels><?xml version="1.0" encoding="UTF-8" standalone="yes"?>
<Relationships xmlns="http://schemas.openxmlformats.org/package/2006/relationships"><Relationship Id="rId3" Type="http://schemas.openxmlformats.org/officeDocument/2006/relationships/hyperlink" Target="mailto:jesse.hennage@ctcog.org"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 Id="rId5" Type="http://schemas.openxmlformats.org/officeDocument/2006/relationships/hyperlink" Target="https://ctcog.org/emergency-services/criminal-justice/" TargetMode="External"/><Relationship Id="rId4" Type="http://schemas.openxmlformats.org/officeDocument/2006/relationships/hyperlink" Target="https://ctcog.org/emergency-services/homeland-security/"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63720"/>
            <a:ext cx="10972800" cy="1071563"/>
          </a:xfrm>
        </p:spPr>
        <p:txBody>
          <a:bodyPr>
            <a:noAutofit/>
          </a:bodyPr>
          <a:lstStyle/>
          <a:p>
            <a:r>
              <a:rPr lang="en-US" sz="4800" dirty="0"/>
              <a:t>FY24 Application Development Workshop</a:t>
            </a:r>
            <a:br>
              <a:rPr lang="en-US" sz="4800" dirty="0"/>
            </a:br>
            <a:br>
              <a:rPr lang="en-US" sz="4800" dirty="0"/>
            </a:br>
            <a:r>
              <a:rPr lang="en-US" sz="2400" dirty="0"/>
              <a:t>State Homeland Security Program (SHSP)</a:t>
            </a:r>
            <a:br>
              <a:rPr lang="en-US" sz="2400" dirty="0"/>
            </a:br>
            <a:r>
              <a:rPr lang="en-US" sz="2400" dirty="0"/>
              <a:t>Criminal Justice Division (CJD)</a:t>
            </a:r>
          </a:p>
        </p:txBody>
      </p:sp>
      <p:sp>
        <p:nvSpPr>
          <p:cNvPr id="3" name="Subtitle 2"/>
          <p:cNvSpPr>
            <a:spLocks noGrp="1"/>
          </p:cNvSpPr>
          <p:nvPr>
            <p:ph type="subTitle" idx="1"/>
          </p:nvPr>
        </p:nvSpPr>
        <p:spPr>
          <a:xfrm>
            <a:off x="1524000" y="4039031"/>
            <a:ext cx="9144000" cy="1655762"/>
          </a:xfrm>
        </p:spPr>
        <p:txBody>
          <a:bodyPr>
            <a:normAutofit/>
          </a:bodyPr>
          <a:lstStyle/>
          <a:p>
            <a:r>
              <a:rPr lang="en-US" dirty="0"/>
              <a:t>Office of the Governor – Public Safety Office (PSO)</a:t>
            </a:r>
          </a:p>
          <a:p>
            <a:endParaRPr lang="en-US" dirty="0"/>
          </a:p>
          <a:p>
            <a:r>
              <a:rPr lang="en-US" dirty="0"/>
              <a:t>Presented by Jesse Hennage</a:t>
            </a:r>
          </a:p>
        </p:txBody>
      </p:sp>
      <p:pic>
        <p:nvPicPr>
          <p:cNvPr id="5" name="Picture 4">
            <a:extLst>
              <a:ext uri="{FF2B5EF4-FFF2-40B4-BE49-F238E27FC236}">
                <a16:creationId xmlns:a16="http://schemas.microsoft.com/office/drawing/2014/main" id="{2D6FA9BF-C06A-4406-8644-C58D70FD1C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00130" y="347241"/>
            <a:ext cx="4531010" cy="1428397"/>
          </a:xfrm>
          <a:prstGeom prst="rect">
            <a:avLst/>
          </a:prstGeom>
        </p:spPr>
      </p:pic>
      <p:sp>
        <p:nvSpPr>
          <p:cNvPr id="6" name="Rectangle 5">
            <a:extLst>
              <a:ext uri="{FF2B5EF4-FFF2-40B4-BE49-F238E27FC236}">
                <a16:creationId xmlns:a16="http://schemas.microsoft.com/office/drawing/2014/main" id="{CC603F69-0D22-44BE-8AFC-94109165A1BA}"/>
              </a:ext>
            </a:extLst>
          </p:cNvPr>
          <p:cNvSpPr/>
          <p:nvPr/>
        </p:nvSpPr>
        <p:spPr>
          <a:xfrm>
            <a:off x="3279075" y="6527568"/>
            <a:ext cx="5633850" cy="246221"/>
          </a:xfrm>
          <a:prstGeom prst="rect">
            <a:avLst/>
          </a:prstGeom>
        </p:spPr>
        <p:txBody>
          <a:bodyPr wrap="none">
            <a:spAutoFit/>
          </a:bodyPr>
          <a:lstStyle/>
          <a:p>
            <a:r>
              <a:rPr lang="en-US" sz="800" kern="800" spc="130" dirty="0">
                <a:solidFill>
                  <a:srgbClr val="000000"/>
                </a:solidFill>
                <a:latin typeface="Times New Roman" panose="02020603050405020304" pitchFamily="18" charset="0"/>
                <a:ea typeface="Times New Roman" panose="02020603050405020304" pitchFamily="18" charset="0"/>
              </a:rPr>
              <a:t>P.O. BOX 729  •  BELTON, TX 76513  •  254-770-2200  •  FAX 254-770-2360  •  </a:t>
            </a:r>
            <a:r>
              <a:rPr lang="en-US" sz="10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hlinkClick r:id="rId4"/>
              </a:rPr>
              <a:t>www.ctcog.</a:t>
            </a:r>
            <a:r>
              <a:rPr lang="en-US" sz="1000" dirty="0">
                <a:solidFill>
                  <a:srgbClr val="000000"/>
                </a:solidFill>
                <a:latin typeface="Times New Roman" panose="02020603050405020304" pitchFamily="18" charset="0"/>
                <a:ea typeface="Times New Roman" panose="02020603050405020304" pitchFamily="18" charset="0"/>
              </a:rPr>
              <a:t>org</a:t>
            </a:r>
            <a:endParaRPr lang="en-US" dirty="0"/>
          </a:p>
        </p:txBody>
      </p:sp>
    </p:spTree>
    <p:extLst>
      <p:ext uri="{BB962C8B-B14F-4D97-AF65-F5344CB8AC3E}">
        <p14:creationId xmlns:p14="http://schemas.microsoft.com/office/powerpoint/2010/main" val="3958523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FY24 SHSP-Regular Projects (SHSP-R)</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a:t>Eligibility Requirements</a:t>
            </a:r>
          </a:p>
          <a:p>
            <a:r>
              <a:rPr lang="en-US" sz="2800" dirty="0"/>
              <a:t>90% criminal history disposition reporting</a:t>
            </a:r>
          </a:p>
          <a:p>
            <a:r>
              <a:rPr lang="en-US" sz="2800" dirty="0"/>
              <a:t>Local units of governments must comply with the Cybersecurity Training requirements described in Section 772.012 and Section 2054.5191 of the Texas Government Code</a:t>
            </a:r>
          </a:p>
          <a:p>
            <a:r>
              <a:rPr lang="en-US" sz="2800" dirty="0"/>
              <a:t>Eligible applicants operating a law enforcement agency must be current on reporting complete UCR data and the Texas specific reporting mandated by 411.042 TGC, to the Texas Department of Public Safety (DPS) for inclusion in the annual Crime in Texas (CIT) publication</a:t>
            </a:r>
          </a:p>
          <a:p>
            <a:r>
              <a:rPr lang="en-US" sz="2800" dirty="0"/>
              <a:t>Eligible applicants must be registered in the federal System for Award Management (SAM) database and have an UEI (Unique Entity ID) number assigned to its agency (to get registered in the SAM database and request an UEI number, go to https://sam.gov/)</a:t>
            </a:r>
            <a:endParaRPr lang="en-US" dirty="0"/>
          </a:p>
          <a:p>
            <a:pPr marL="0" indent="0">
              <a:buNone/>
            </a:pPr>
            <a:endParaRPr lang="en-US" dirty="0"/>
          </a:p>
        </p:txBody>
      </p:sp>
    </p:spTree>
    <p:extLst>
      <p:ext uri="{BB962C8B-B14F-4D97-AF65-F5344CB8AC3E}">
        <p14:creationId xmlns:p14="http://schemas.microsoft.com/office/powerpoint/2010/main" val="782659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FY24 SHSP-Regular Projects (SHSP-R)</a:t>
            </a:r>
            <a:endParaRPr lang="en-US" dirty="0"/>
          </a:p>
        </p:txBody>
      </p:sp>
      <p:sp>
        <p:nvSpPr>
          <p:cNvPr id="3" name="Content Placeholder 2"/>
          <p:cNvSpPr>
            <a:spLocks noGrp="1"/>
          </p:cNvSpPr>
          <p:nvPr>
            <p:ph idx="1"/>
          </p:nvPr>
        </p:nvSpPr>
        <p:spPr>
          <a:xfrm>
            <a:off x="431321" y="1825625"/>
            <a:ext cx="11386868" cy="4667250"/>
          </a:xfrm>
        </p:spPr>
        <p:txBody>
          <a:bodyPr>
            <a:noAutofit/>
          </a:bodyPr>
          <a:lstStyle/>
          <a:p>
            <a:pPr marL="0" indent="0">
              <a:buNone/>
            </a:pPr>
            <a:r>
              <a:rPr lang="en-US" sz="2400" b="1" dirty="0"/>
              <a:t>Project Period</a:t>
            </a:r>
            <a:r>
              <a:rPr lang="en-US" sz="2400" dirty="0"/>
              <a:t>: Grant-funded projects must begin between September 1, 2023 and March 1, 2024 and expire on or before August 31, 2025. Additional guidelines are noted below:</a:t>
            </a:r>
          </a:p>
          <a:p>
            <a:pPr marL="346075" indent="-346075"/>
            <a:r>
              <a:rPr lang="en-US" sz="2400" dirty="0"/>
              <a:t>Project periods should be structured so that projects that include grant-funded salaries and/or annual recurring costs do not overlap with the project periods of previous or future grant awards with the same costs.</a:t>
            </a:r>
          </a:p>
          <a:p>
            <a:pPr marL="346075" indent="-346075"/>
            <a:r>
              <a:rPr lang="en-US" sz="2400" dirty="0"/>
              <a:t>Project periods should be structured so that grants with grant-funded salaries or annual recurring costs are on a 12 </a:t>
            </a:r>
            <a:r>
              <a:rPr lang="en-US" sz="2400" b="1" dirty="0"/>
              <a:t>or</a:t>
            </a:r>
            <a:r>
              <a:rPr lang="en-US" sz="2400" dirty="0"/>
              <a:t> 24-month grant cycle/performance period. </a:t>
            </a:r>
          </a:p>
          <a:p>
            <a:pPr marL="346075" indent="-346075"/>
            <a:r>
              <a:rPr lang="en-US" sz="2400" dirty="0"/>
              <a:t>Project periods for equipment only projects are generally awarded for a 6 to 12-month grant period. </a:t>
            </a:r>
          </a:p>
          <a:p>
            <a:pPr marL="346075" indent="-346075"/>
            <a:r>
              <a:rPr lang="en-US" sz="2400" dirty="0"/>
              <a:t>PSO will consider proposed start or end dates falling outside of these guidelines on a case-by-case basis. </a:t>
            </a:r>
          </a:p>
        </p:txBody>
      </p:sp>
    </p:spTree>
    <p:extLst>
      <p:ext uri="{BB962C8B-B14F-4D97-AF65-F5344CB8AC3E}">
        <p14:creationId xmlns:p14="http://schemas.microsoft.com/office/powerpoint/2010/main" val="2567656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FY24 SHSP-Regular Projects (SHSP-R)</a:t>
            </a:r>
            <a:endParaRPr lang="en-US" dirty="0"/>
          </a:p>
        </p:txBody>
      </p:sp>
      <p:sp>
        <p:nvSpPr>
          <p:cNvPr id="3" name="Content Placeholder 2"/>
          <p:cNvSpPr>
            <a:spLocks noGrp="1"/>
          </p:cNvSpPr>
          <p:nvPr>
            <p:ph idx="1"/>
          </p:nvPr>
        </p:nvSpPr>
        <p:spPr>
          <a:xfrm>
            <a:off x="617837" y="1825625"/>
            <a:ext cx="10985157" cy="4587532"/>
          </a:xfrm>
        </p:spPr>
        <p:txBody>
          <a:bodyPr>
            <a:normAutofit/>
          </a:bodyPr>
          <a:lstStyle/>
          <a:p>
            <a:pPr marL="0" indent="0">
              <a:buNone/>
            </a:pPr>
            <a:r>
              <a:rPr lang="en-US" sz="2400" b="1" dirty="0"/>
              <a:t>Application Process</a:t>
            </a:r>
          </a:p>
          <a:p>
            <a:r>
              <a:rPr lang="en-US" sz="2400" dirty="0"/>
              <a:t>For eligible local and regional projects:</a:t>
            </a:r>
          </a:p>
          <a:p>
            <a:pPr marL="509588" lvl="1" indent="-341313">
              <a:buFont typeface="Courier New" panose="02070309020205020404" pitchFamily="49" charset="0"/>
              <a:buChar char="o"/>
            </a:pPr>
            <a:r>
              <a:rPr lang="en-US" sz="2400" dirty="0"/>
              <a:t>Applicants must contact their applicable regional council of governments (COG) regarding their application. </a:t>
            </a:r>
          </a:p>
          <a:p>
            <a:pPr marL="461963" lvl="1" indent="-341313">
              <a:buFont typeface="Courier New" panose="02070309020205020404" pitchFamily="49" charset="0"/>
              <a:buChar char="o"/>
            </a:pPr>
            <a:r>
              <a:rPr lang="en-US" sz="2400" dirty="0"/>
              <a:t>Each of Texas’ 24 COGs holds its own application planning workshops, workgroups, and/or subcommittees and facilitates application prioritization for certain programs within its region.  Failure to comply with regional requirements imposed by the COG may render an application ineligible.</a:t>
            </a:r>
          </a:p>
          <a:p>
            <a:r>
              <a:rPr lang="en-US" sz="2400" dirty="0"/>
              <a:t>State agencies, and other organizations proposing projects to increase preparedness statewide, may submit applications directly to PSO.</a:t>
            </a:r>
          </a:p>
          <a:p>
            <a:r>
              <a:rPr lang="en-US" sz="2400" dirty="0"/>
              <a:t>All applicants must access PSO’s grant management website at </a:t>
            </a:r>
            <a:r>
              <a:rPr lang="en-US" sz="2400" u="sng" dirty="0">
                <a:hlinkClick r:id="rId3"/>
              </a:rPr>
              <a:t>https://eGrants.gov.texas.gov</a:t>
            </a:r>
            <a:r>
              <a:rPr lang="en-US" sz="2400" dirty="0"/>
              <a:t> to register and apply for funding.</a:t>
            </a:r>
          </a:p>
        </p:txBody>
      </p:sp>
    </p:spTree>
    <p:extLst>
      <p:ext uri="{BB962C8B-B14F-4D97-AF65-F5344CB8AC3E}">
        <p14:creationId xmlns:p14="http://schemas.microsoft.com/office/powerpoint/2010/main" val="2573171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FY24 Request for Homeland Security Applications (RFA)</a:t>
            </a:r>
          </a:p>
        </p:txBody>
      </p:sp>
      <p:sp>
        <p:nvSpPr>
          <p:cNvPr id="3" name="Content Placeholder 2"/>
          <p:cNvSpPr>
            <a:spLocks noGrp="1"/>
          </p:cNvSpPr>
          <p:nvPr>
            <p:ph idx="1"/>
          </p:nvPr>
        </p:nvSpPr>
        <p:spPr/>
        <p:txBody>
          <a:bodyPr>
            <a:normAutofit/>
          </a:bodyPr>
          <a:lstStyle/>
          <a:p>
            <a:pPr marL="0" indent="0">
              <a:buNone/>
            </a:pPr>
            <a:r>
              <a:rPr lang="en-US" sz="2400" b="1" dirty="0"/>
              <a:t>Application Process</a:t>
            </a:r>
          </a:p>
          <a:p>
            <a:pPr marL="0" indent="0">
              <a:buNone/>
            </a:pPr>
            <a:endParaRPr lang="en-US" sz="4000" dirty="0"/>
          </a:p>
          <a:p>
            <a:pPr marL="0" lvl="0" indent="0">
              <a:buNone/>
            </a:pPr>
            <a:endParaRPr lang="en-US" sz="4000" dirty="0"/>
          </a:p>
          <a:p>
            <a:pPr marL="0" indent="0">
              <a:buNone/>
            </a:pP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1261874048"/>
              </p:ext>
            </p:extLst>
          </p:nvPr>
        </p:nvGraphicFramePr>
        <p:xfrm>
          <a:off x="2395830" y="2446814"/>
          <a:ext cx="7124114" cy="1981200"/>
        </p:xfrm>
        <a:graphic>
          <a:graphicData uri="http://schemas.openxmlformats.org/drawingml/2006/table">
            <a:tbl>
              <a:tblPr firstRow="1" bandRow="1">
                <a:tableStyleId>{5C22544A-7EE6-4342-B048-85BDC9FD1C3A}</a:tableStyleId>
              </a:tblPr>
              <a:tblGrid>
                <a:gridCol w="4282440">
                  <a:extLst>
                    <a:ext uri="{9D8B030D-6E8A-4147-A177-3AD203B41FA5}">
                      <a16:colId xmlns:a16="http://schemas.microsoft.com/office/drawing/2014/main" val="20000"/>
                    </a:ext>
                  </a:extLst>
                </a:gridCol>
                <a:gridCol w="2841674">
                  <a:extLst>
                    <a:ext uri="{9D8B030D-6E8A-4147-A177-3AD203B41FA5}">
                      <a16:colId xmlns:a16="http://schemas.microsoft.com/office/drawing/2014/main" val="20001"/>
                    </a:ext>
                  </a:extLst>
                </a:gridCol>
              </a:tblGrid>
              <a:tr h="370840">
                <a:tc>
                  <a:txBody>
                    <a:bodyPr/>
                    <a:lstStyle/>
                    <a:p>
                      <a:pPr algn="l"/>
                      <a:r>
                        <a:rPr lang="en-US" sz="2800" dirty="0"/>
                        <a:t>Task</a:t>
                      </a:r>
                    </a:p>
                  </a:txBody>
                  <a:tcPr/>
                </a:tc>
                <a:tc>
                  <a:txBody>
                    <a:bodyPr/>
                    <a:lstStyle/>
                    <a:p>
                      <a:pPr algn="l"/>
                      <a:r>
                        <a:rPr lang="en-US" sz="2800" dirty="0"/>
                        <a:t>SHSP</a:t>
                      </a:r>
                    </a:p>
                  </a:txBody>
                  <a:tcPr/>
                </a:tc>
                <a:extLst>
                  <a:ext uri="{0D108BD9-81ED-4DB2-BD59-A6C34878D82A}">
                    <a16:rowId xmlns:a16="http://schemas.microsoft.com/office/drawing/2014/main" val="10000"/>
                  </a:ext>
                </a:extLst>
              </a:tr>
              <a:tr h="370840">
                <a:tc>
                  <a:txBody>
                    <a:bodyPr/>
                    <a:lstStyle/>
                    <a:p>
                      <a:pPr algn="l"/>
                      <a:r>
                        <a:rPr lang="en-US" sz="2800" dirty="0"/>
                        <a:t>Apps Available in eGrants</a:t>
                      </a:r>
                    </a:p>
                  </a:txBody>
                  <a:tcPr/>
                </a:tc>
                <a:tc>
                  <a:txBody>
                    <a:bodyPr/>
                    <a:lstStyle/>
                    <a:p>
                      <a:pPr algn="l"/>
                      <a:r>
                        <a:rPr lang="en-US" sz="2800" dirty="0"/>
                        <a:t>12/12/2022</a:t>
                      </a:r>
                    </a:p>
                  </a:txBody>
                  <a:tcPr/>
                </a:tc>
                <a:extLst>
                  <a:ext uri="{0D108BD9-81ED-4DB2-BD59-A6C34878D82A}">
                    <a16:rowId xmlns:a16="http://schemas.microsoft.com/office/drawing/2014/main" val="10001"/>
                  </a:ext>
                </a:extLst>
              </a:tr>
              <a:tr h="370840">
                <a:tc>
                  <a:txBody>
                    <a:bodyPr/>
                    <a:lstStyle/>
                    <a:p>
                      <a:pPr algn="l"/>
                      <a:r>
                        <a:rPr lang="en-US" sz="2800" dirty="0"/>
                        <a:t>Application due to HSGD</a:t>
                      </a:r>
                    </a:p>
                  </a:txBody>
                  <a:tcPr/>
                </a:tc>
                <a:tc>
                  <a:txBody>
                    <a:bodyPr/>
                    <a:lstStyle/>
                    <a:p>
                      <a:pPr algn="l"/>
                      <a:r>
                        <a:rPr lang="en-US" sz="2800" dirty="0"/>
                        <a:t>2/9/2023 @5:00 PM CST</a:t>
                      </a:r>
                    </a:p>
                  </a:txBody>
                  <a:tcPr/>
                </a:tc>
                <a:extLst>
                  <a:ext uri="{0D108BD9-81ED-4DB2-BD59-A6C34878D82A}">
                    <a16:rowId xmlns:a16="http://schemas.microsoft.com/office/drawing/2014/main" val="10002"/>
                  </a:ext>
                </a:extLst>
              </a:tr>
            </a:tbl>
          </a:graphicData>
        </a:graphic>
      </p:graphicFrame>
      <p:sp>
        <p:nvSpPr>
          <p:cNvPr id="5" name="TextBox 4"/>
          <p:cNvSpPr txBox="1"/>
          <p:nvPr/>
        </p:nvSpPr>
        <p:spPr>
          <a:xfrm>
            <a:off x="838200" y="4645240"/>
            <a:ext cx="10515600" cy="1815882"/>
          </a:xfrm>
          <a:prstGeom prst="rect">
            <a:avLst/>
          </a:prstGeom>
          <a:noFill/>
        </p:spPr>
        <p:txBody>
          <a:bodyPr wrap="square" rtlCol="0">
            <a:spAutoFit/>
          </a:bodyPr>
          <a:lstStyle/>
          <a:p>
            <a:r>
              <a:rPr lang="en-US" sz="2800" b="1" dirty="0"/>
              <a:t>NOTE:</a:t>
            </a:r>
            <a:r>
              <a:rPr lang="en-US" sz="2800" dirty="0"/>
              <a:t> Applicants must upload the required </a:t>
            </a:r>
            <a:r>
              <a:rPr lang="en-US" sz="2800" u="sng" dirty="0">
                <a:hlinkClick r:id="rId3"/>
              </a:rPr>
              <a:t>Direct Deposit forms</a:t>
            </a:r>
            <a:r>
              <a:rPr lang="en-US" sz="2800" dirty="0"/>
              <a:t>, </a:t>
            </a:r>
            <a:r>
              <a:rPr lang="en-US" sz="2800" u="sng" dirty="0">
                <a:hlinkClick r:id="rId4"/>
              </a:rPr>
              <a:t>New Payee Identification Form</a:t>
            </a:r>
            <a:r>
              <a:rPr lang="en-US" sz="2800" dirty="0"/>
              <a:t>, and </a:t>
            </a:r>
            <a:r>
              <a:rPr lang="en-US" sz="2800" u="sng" dirty="0">
                <a:hlinkClick r:id="rId5"/>
              </a:rPr>
              <a:t>W9 Form</a:t>
            </a:r>
            <a:r>
              <a:rPr lang="en-US" sz="2800" dirty="0"/>
              <a:t> for each application prior to submission. The eGrants system will not allow an application submission until these forms are attached to the application. </a:t>
            </a:r>
          </a:p>
        </p:txBody>
      </p:sp>
    </p:spTree>
    <p:extLst>
      <p:ext uri="{BB962C8B-B14F-4D97-AF65-F5344CB8AC3E}">
        <p14:creationId xmlns:p14="http://schemas.microsoft.com/office/powerpoint/2010/main" val="3708580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46445-48F8-4DB3-B977-3FD89AA34CDD}"/>
              </a:ext>
            </a:extLst>
          </p:cNvPr>
          <p:cNvSpPr>
            <a:spLocks noGrp="1"/>
          </p:cNvSpPr>
          <p:nvPr>
            <p:ph type="title"/>
          </p:nvPr>
        </p:nvSpPr>
        <p:spPr/>
        <p:txBody>
          <a:bodyPr>
            <a:normAutofit fontScale="90000"/>
          </a:bodyPr>
          <a:lstStyle/>
          <a:p>
            <a:pPr algn="ctr"/>
            <a:r>
              <a:rPr lang="en-US" b="1" dirty="0"/>
              <a:t>FY24 SHSP-Law Enforcement Terrorism Prevention Activities (LETPA)(SHSP-L)</a:t>
            </a:r>
            <a:endParaRPr lang="en-US" dirty="0"/>
          </a:p>
        </p:txBody>
      </p:sp>
      <p:sp>
        <p:nvSpPr>
          <p:cNvPr id="3" name="Content Placeholder 2">
            <a:extLst>
              <a:ext uri="{FF2B5EF4-FFF2-40B4-BE49-F238E27FC236}">
                <a16:creationId xmlns:a16="http://schemas.microsoft.com/office/drawing/2014/main" id="{60C6EF3C-E571-4226-9874-98737D0F56E9}"/>
              </a:ext>
            </a:extLst>
          </p:cNvPr>
          <p:cNvSpPr>
            <a:spLocks noGrp="1"/>
          </p:cNvSpPr>
          <p:nvPr>
            <p:ph idx="1"/>
          </p:nvPr>
        </p:nvSpPr>
        <p:spPr>
          <a:xfrm>
            <a:off x="838200" y="1825624"/>
            <a:ext cx="10515600" cy="4883183"/>
          </a:xfrm>
        </p:spPr>
        <p:txBody>
          <a:bodyPr>
            <a:normAutofit fontScale="70000" lnSpcReduction="20000"/>
          </a:bodyPr>
          <a:lstStyle/>
          <a:p>
            <a:pPr marL="0" indent="0">
              <a:buNone/>
            </a:pPr>
            <a:r>
              <a:rPr lang="en-US" b="1" dirty="0"/>
              <a:t>Purpose</a:t>
            </a:r>
          </a:p>
          <a:p>
            <a:pPr marL="0" indent="0">
              <a:buNone/>
            </a:pPr>
            <a:r>
              <a:rPr lang="en-US" dirty="0"/>
              <a:t>The purpose of this announcement is to solicit applications for projects that support state and local efforts to prevent terrorism and targeted violence and prepare for the threats and hazards that pose the greatest risk to the security of Texas citizens. PSO provides funding to implement investments that build, sustain, and deliver the 32 core capabilities essential to achieving a secure and resilient state. </a:t>
            </a:r>
          </a:p>
          <a:p>
            <a:pPr marL="0" indent="0">
              <a:buNone/>
            </a:pPr>
            <a:r>
              <a:rPr lang="en-US" dirty="0"/>
              <a:t>Per Congressional mandate (911 Act), </a:t>
            </a:r>
            <a:r>
              <a:rPr lang="en-US" dirty="0">
                <a:highlight>
                  <a:srgbClr val="FFFF00"/>
                </a:highlight>
              </a:rPr>
              <a:t>at least twenty-five percent (25%) </a:t>
            </a:r>
            <a:r>
              <a:rPr lang="en-US" dirty="0"/>
              <a:t>of the combined Homeland Security Grant Program funding must be used for Law Enforcement Terrorism Prevention Activities (LETPA). </a:t>
            </a:r>
            <a:r>
              <a:rPr lang="en-US" dirty="0">
                <a:highlight>
                  <a:srgbClr val="FFFF00"/>
                </a:highlight>
              </a:rPr>
              <a:t>FEMA has increased this requirement to 30%. </a:t>
            </a:r>
            <a:r>
              <a:rPr lang="en-US" dirty="0"/>
              <a:t>This solicitation supports state, tribal and local preparedness activities that continue to build law enforcement capabilities to prevent terrorist attacks and provide law enforcement and public safety communities with funds to support critical prevention and protection activities. All LETPA investments must be consistent with capability targets set during the Threat and Hazard Identification and Risk Assessment (THIRA) process, and gaps identified in the State Preparedness Report (SPR).</a:t>
            </a:r>
            <a:endParaRPr lang="en-US" b="1" dirty="0"/>
          </a:p>
        </p:txBody>
      </p:sp>
    </p:spTree>
    <p:extLst>
      <p:ext uri="{BB962C8B-B14F-4D97-AF65-F5344CB8AC3E}">
        <p14:creationId xmlns:p14="http://schemas.microsoft.com/office/powerpoint/2010/main" val="3141718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46445-48F8-4DB3-B977-3FD89AA34CDD}"/>
              </a:ext>
            </a:extLst>
          </p:cNvPr>
          <p:cNvSpPr>
            <a:spLocks noGrp="1"/>
          </p:cNvSpPr>
          <p:nvPr>
            <p:ph type="title"/>
          </p:nvPr>
        </p:nvSpPr>
        <p:spPr/>
        <p:txBody>
          <a:bodyPr>
            <a:normAutofit fontScale="90000"/>
          </a:bodyPr>
          <a:lstStyle/>
          <a:p>
            <a:pPr algn="ctr"/>
            <a:r>
              <a:rPr lang="en-US" b="1" dirty="0"/>
              <a:t>FY24 SHSP-Law Enforcement Terrorism Prevention Activities (LETPA)(SHSP-L)</a:t>
            </a:r>
            <a:endParaRPr lang="en-US" dirty="0"/>
          </a:p>
        </p:txBody>
      </p:sp>
      <p:sp>
        <p:nvSpPr>
          <p:cNvPr id="3" name="Content Placeholder 2">
            <a:extLst>
              <a:ext uri="{FF2B5EF4-FFF2-40B4-BE49-F238E27FC236}">
                <a16:creationId xmlns:a16="http://schemas.microsoft.com/office/drawing/2014/main" id="{60C6EF3C-E571-4226-9874-98737D0F56E9}"/>
              </a:ext>
            </a:extLst>
          </p:cNvPr>
          <p:cNvSpPr>
            <a:spLocks noGrp="1"/>
          </p:cNvSpPr>
          <p:nvPr>
            <p:ph idx="1"/>
          </p:nvPr>
        </p:nvSpPr>
        <p:spPr>
          <a:xfrm>
            <a:off x="838200" y="1825624"/>
            <a:ext cx="10515600" cy="4883183"/>
          </a:xfrm>
        </p:spPr>
        <p:txBody>
          <a:bodyPr>
            <a:normAutofit fontScale="70000" lnSpcReduction="20000"/>
          </a:bodyPr>
          <a:lstStyle/>
          <a:p>
            <a:pPr marL="0" indent="0">
              <a:buNone/>
            </a:pPr>
            <a:r>
              <a:rPr lang="en-US" b="1" dirty="0"/>
              <a:t>Purpose</a:t>
            </a:r>
          </a:p>
          <a:p>
            <a:pPr marL="0" indent="0">
              <a:buNone/>
            </a:pPr>
            <a:endParaRPr lang="en-US" b="1" dirty="0"/>
          </a:p>
          <a:p>
            <a:pPr marL="0" indent="0">
              <a:buNone/>
            </a:pPr>
            <a:r>
              <a:rPr lang="en-US" dirty="0"/>
              <a:t>The SHSP-L is intended to support investments that improve the ability of jurisdictions to:</a:t>
            </a:r>
          </a:p>
          <a:p>
            <a:pPr marL="0" indent="0">
              <a:buNone/>
            </a:pPr>
            <a:r>
              <a:rPr lang="en-US" dirty="0"/>
              <a:t>• Prevent a threatened or an actual act of terrorism;</a:t>
            </a:r>
          </a:p>
          <a:p>
            <a:pPr marL="0" indent="0">
              <a:buNone/>
            </a:pPr>
            <a:r>
              <a:rPr lang="en-US" dirty="0"/>
              <a:t>• Protect its citizens, residents, visitors, and assets against the greatest threats and hazards;</a:t>
            </a:r>
          </a:p>
          <a:p>
            <a:pPr marL="0" indent="0">
              <a:buNone/>
            </a:pPr>
            <a:r>
              <a:rPr lang="en-US" dirty="0"/>
              <a:t>Prevention is defined as the capabilities necessary to avoid, prevent, or stop a threatened or actual act of terrorism.</a:t>
            </a:r>
          </a:p>
          <a:p>
            <a:pPr marL="0" indent="0">
              <a:buNone/>
            </a:pPr>
            <a:endParaRPr lang="en-US" dirty="0"/>
          </a:p>
          <a:p>
            <a:pPr marL="0" indent="0">
              <a:buNone/>
            </a:pPr>
            <a:r>
              <a:rPr lang="en-US" dirty="0"/>
              <a:t>Many activities which support the achievement of target capabilities related to terrorism preparedness may simultaneously support enhanced preparedness for other hazards unrelated to acts of terrorism. However, </a:t>
            </a:r>
            <a:r>
              <a:rPr lang="en-US" b="1" dirty="0"/>
              <a:t>all SHSP-LEPTA projects must assist grantees in achieving target capabilities related to preventing or thwarting an initial or follow-on terrorist attack.</a:t>
            </a:r>
          </a:p>
        </p:txBody>
      </p:sp>
    </p:spTree>
    <p:extLst>
      <p:ext uri="{BB962C8B-B14F-4D97-AF65-F5344CB8AC3E}">
        <p14:creationId xmlns:p14="http://schemas.microsoft.com/office/powerpoint/2010/main" val="2652126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CA926-2274-43BB-A900-E4B623DFD8B3}"/>
              </a:ext>
            </a:extLst>
          </p:cNvPr>
          <p:cNvSpPr>
            <a:spLocks noGrp="1"/>
          </p:cNvSpPr>
          <p:nvPr>
            <p:ph type="title"/>
          </p:nvPr>
        </p:nvSpPr>
        <p:spPr/>
        <p:txBody>
          <a:bodyPr/>
          <a:lstStyle/>
          <a:p>
            <a:pPr algn="ctr"/>
            <a:r>
              <a:rPr lang="en-US" dirty="0"/>
              <a:t>Budget History</a:t>
            </a:r>
          </a:p>
        </p:txBody>
      </p:sp>
      <p:sp>
        <p:nvSpPr>
          <p:cNvPr id="3" name="Content Placeholder 2">
            <a:extLst>
              <a:ext uri="{FF2B5EF4-FFF2-40B4-BE49-F238E27FC236}">
                <a16:creationId xmlns:a16="http://schemas.microsoft.com/office/drawing/2014/main" id="{D2B91D8C-C795-453E-8212-9C132493809C}"/>
              </a:ext>
            </a:extLst>
          </p:cNvPr>
          <p:cNvSpPr>
            <a:spLocks noGrp="1"/>
          </p:cNvSpPr>
          <p:nvPr>
            <p:ph idx="1"/>
          </p:nvPr>
        </p:nvSpPr>
        <p:spPr>
          <a:xfrm>
            <a:off x="838200" y="1825624"/>
            <a:ext cx="10515600" cy="4835057"/>
          </a:xfrm>
        </p:spPr>
        <p:txBody>
          <a:bodyPr>
            <a:normAutofit fontScale="62500" lnSpcReduction="20000"/>
          </a:bodyPr>
          <a:lstStyle/>
          <a:p>
            <a:pPr marL="0" indent="0">
              <a:buNone/>
            </a:pPr>
            <a:r>
              <a:rPr lang="en-US" sz="1900" b="1" dirty="0"/>
              <a:t>FY19 $516,978</a:t>
            </a:r>
          </a:p>
          <a:p>
            <a:r>
              <a:rPr lang="en-US" sz="1900" dirty="0"/>
              <a:t>LETPA $138,062 @26.71%</a:t>
            </a:r>
          </a:p>
          <a:p>
            <a:r>
              <a:rPr lang="en-US" sz="1900" dirty="0"/>
              <a:t>CTCOG Planning Grant $90,000</a:t>
            </a:r>
          </a:p>
          <a:p>
            <a:r>
              <a:rPr lang="en-US" sz="1900" dirty="0"/>
              <a:t>SHSP Remaining $288,916</a:t>
            </a:r>
          </a:p>
          <a:p>
            <a:pPr marL="0" indent="0">
              <a:buNone/>
            </a:pPr>
            <a:endParaRPr lang="en-US" sz="1900" dirty="0"/>
          </a:p>
          <a:p>
            <a:pPr marL="0" indent="0">
              <a:buNone/>
            </a:pPr>
            <a:r>
              <a:rPr lang="en-US" sz="1900" b="1" dirty="0"/>
              <a:t>FY20 $499,621 (-3.6% from FY19)</a:t>
            </a:r>
          </a:p>
          <a:p>
            <a:r>
              <a:rPr lang="en-US" sz="1900" dirty="0"/>
              <a:t>LETPA $124,905 @25%</a:t>
            </a:r>
          </a:p>
          <a:p>
            <a:r>
              <a:rPr lang="en-US" sz="1900" dirty="0"/>
              <a:t>CTCOG Planning Grant $149,600 (which includes annual CodeRed)</a:t>
            </a:r>
          </a:p>
          <a:p>
            <a:r>
              <a:rPr lang="en-US" sz="1900" dirty="0"/>
              <a:t>SHSP Remaining $225,116</a:t>
            </a:r>
          </a:p>
          <a:p>
            <a:pPr marL="0" indent="0">
              <a:buNone/>
            </a:pPr>
            <a:endParaRPr lang="en-US" sz="1900" dirty="0"/>
          </a:p>
          <a:p>
            <a:pPr marL="0" indent="0">
              <a:buNone/>
            </a:pPr>
            <a:r>
              <a:rPr lang="en-US" sz="1900" b="1" dirty="0"/>
              <a:t>FY21 $474,640 (-5.2% from FY20)</a:t>
            </a:r>
          </a:p>
          <a:p>
            <a:r>
              <a:rPr lang="en-US" sz="1900" dirty="0"/>
              <a:t>LETPA $118,660 @25%</a:t>
            </a:r>
          </a:p>
          <a:p>
            <a:r>
              <a:rPr lang="en-US" sz="1900" dirty="0"/>
              <a:t>CTCOG Planning Grant $161,574 (which includes annual CodeRed $60k and Crisis Track $16k)</a:t>
            </a:r>
          </a:p>
          <a:p>
            <a:r>
              <a:rPr lang="en-US" sz="1900" dirty="0"/>
              <a:t>SHSP Remaining $194,406</a:t>
            </a:r>
          </a:p>
          <a:p>
            <a:endParaRPr lang="en-US" sz="1900" dirty="0"/>
          </a:p>
          <a:p>
            <a:pPr marL="0" indent="0">
              <a:buNone/>
            </a:pPr>
            <a:r>
              <a:rPr lang="en-US" sz="1900" b="1" dirty="0"/>
              <a:t>FY22 $417,090.41 (-4.5% reduction with additional 7.5% reduction for no cyber projects within the region) would have been $453,281 if there was a cyber project</a:t>
            </a:r>
          </a:p>
          <a:p>
            <a:r>
              <a:rPr lang="en-US" sz="1900" dirty="0"/>
              <a:t>LETPA $110,839 @26.75%</a:t>
            </a:r>
          </a:p>
          <a:p>
            <a:r>
              <a:rPr lang="en-US" sz="1900" dirty="0"/>
              <a:t>CTCOG Planning Grant $162,000 (which included annual CodeRed $60k and Crisis Track $16k)</a:t>
            </a:r>
          </a:p>
          <a:p>
            <a:r>
              <a:rPr lang="en-US" sz="1900" dirty="0"/>
              <a:t>SHSP Remaining $144,251.41</a:t>
            </a:r>
          </a:p>
          <a:p>
            <a:pPr marL="0" indent="0">
              <a:buNone/>
            </a:pPr>
            <a:endParaRPr lang="en-US" sz="2200" b="1" dirty="0"/>
          </a:p>
          <a:p>
            <a:pPr marL="0" indent="0">
              <a:buNone/>
            </a:pPr>
            <a:endParaRPr lang="en-US" sz="2200" b="1" dirty="0"/>
          </a:p>
          <a:p>
            <a:endParaRPr lang="en-US" dirty="0"/>
          </a:p>
          <a:p>
            <a:endParaRPr lang="en-US" dirty="0"/>
          </a:p>
          <a:p>
            <a:endParaRPr lang="en-US" dirty="0"/>
          </a:p>
        </p:txBody>
      </p:sp>
    </p:spTree>
    <p:extLst>
      <p:ext uri="{BB962C8B-B14F-4D97-AF65-F5344CB8AC3E}">
        <p14:creationId xmlns:p14="http://schemas.microsoft.com/office/powerpoint/2010/main" val="2818348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CA926-2274-43BB-A900-E4B623DFD8B3}"/>
              </a:ext>
            </a:extLst>
          </p:cNvPr>
          <p:cNvSpPr>
            <a:spLocks noGrp="1"/>
          </p:cNvSpPr>
          <p:nvPr>
            <p:ph type="title"/>
          </p:nvPr>
        </p:nvSpPr>
        <p:spPr/>
        <p:txBody>
          <a:bodyPr/>
          <a:lstStyle/>
          <a:p>
            <a:pPr algn="ctr"/>
            <a:r>
              <a:rPr lang="en-US" dirty="0"/>
              <a:t>Budget History</a:t>
            </a:r>
          </a:p>
        </p:txBody>
      </p:sp>
      <p:sp>
        <p:nvSpPr>
          <p:cNvPr id="3" name="Content Placeholder 2">
            <a:extLst>
              <a:ext uri="{FF2B5EF4-FFF2-40B4-BE49-F238E27FC236}">
                <a16:creationId xmlns:a16="http://schemas.microsoft.com/office/drawing/2014/main" id="{D2B91D8C-C795-453E-8212-9C132493809C}"/>
              </a:ext>
            </a:extLst>
          </p:cNvPr>
          <p:cNvSpPr>
            <a:spLocks noGrp="1"/>
          </p:cNvSpPr>
          <p:nvPr>
            <p:ph idx="1"/>
          </p:nvPr>
        </p:nvSpPr>
        <p:spPr>
          <a:xfrm>
            <a:off x="838200" y="1825624"/>
            <a:ext cx="10515600" cy="4835057"/>
          </a:xfrm>
        </p:spPr>
        <p:txBody>
          <a:bodyPr>
            <a:normAutofit/>
          </a:bodyPr>
          <a:lstStyle/>
          <a:p>
            <a:pPr marL="0" indent="0">
              <a:buNone/>
            </a:pPr>
            <a:endParaRPr lang="en-US" sz="1900" dirty="0"/>
          </a:p>
          <a:p>
            <a:pPr marL="0" indent="0">
              <a:buNone/>
            </a:pPr>
            <a:r>
              <a:rPr lang="en-US" sz="1900" b="1" dirty="0"/>
              <a:t>FY23 $315,800 (Over 24% loss from previous year)</a:t>
            </a:r>
          </a:p>
          <a:p>
            <a:r>
              <a:rPr lang="en-US" sz="1900" dirty="0"/>
              <a:t>LETPA $106,159 @33%</a:t>
            </a:r>
          </a:p>
          <a:p>
            <a:r>
              <a:rPr lang="en-US" sz="1900" dirty="0"/>
              <a:t>CTCOG Planning Grant $184,494 (which included annual CodeRed $60k and Community Preparedness projects $17,000)</a:t>
            </a:r>
          </a:p>
          <a:p>
            <a:r>
              <a:rPr lang="en-US" sz="1900" dirty="0"/>
              <a:t>SHSP Remaining $131,306 (LETPA included)</a:t>
            </a:r>
          </a:p>
          <a:p>
            <a:pPr marL="0" indent="0">
              <a:buNone/>
            </a:pPr>
            <a:endParaRPr lang="en-US" sz="2200" b="1" dirty="0"/>
          </a:p>
          <a:p>
            <a:pPr marL="0" indent="0">
              <a:buNone/>
            </a:pPr>
            <a:endParaRPr lang="en-US" sz="2200" b="1" dirty="0"/>
          </a:p>
          <a:p>
            <a:endParaRPr lang="en-US" dirty="0"/>
          </a:p>
          <a:p>
            <a:endParaRPr lang="en-US" dirty="0"/>
          </a:p>
          <a:p>
            <a:endParaRPr lang="en-US" dirty="0"/>
          </a:p>
        </p:txBody>
      </p:sp>
    </p:spTree>
    <p:extLst>
      <p:ext uri="{BB962C8B-B14F-4D97-AF65-F5344CB8AC3E}">
        <p14:creationId xmlns:p14="http://schemas.microsoft.com/office/powerpoint/2010/main" val="1440938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CA926-2274-43BB-A900-E4B623DFD8B3}"/>
              </a:ext>
            </a:extLst>
          </p:cNvPr>
          <p:cNvSpPr>
            <a:spLocks noGrp="1"/>
          </p:cNvSpPr>
          <p:nvPr>
            <p:ph type="title"/>
          </p:nvPr>
        </p:nvSpPr>
        <p:spPr/>
        <p:txBody>
          <a:bodyPr/>
          <a:lstStyle/>
          <a:p>
            <a:pPr algn="ctr"/>
            <a:r>
              <a:rPr lang="en-US" dirty="0"/>
              <a:t>Reasonable Budget Expectation</a:t>
            </a:r>
          </a:p>
        </p:txBody>
      </p:sp>
      <p:sp>
        <p:nvSpPr>
          <p:cNvPr id="3" name="Content Placeholder 2">
            <a:extLst>
              <a:ext uri="{FF2B5EF4-FFF2-40B4-BE49-F238E27FC236}">
                <a16:creationId xmlns:a16="http://schemas.microsoft.com/office/drawing/2014/main" id="{D2B91D8C-C795-453E-8212-9C132493809C}"/>
              </a:ext>
            </a:extLst>
          </p:cNvPr>
          <p:cNvSpPr>
            <a:spLocks noGrp="1"/>
          </p:cNvSpPr>
          <p:nvPr>
            <p:ph idx="1"/>
          </p:nvPr>
        </p:nvSpPr>
        <p:spPr>
          <a:xfrm>
            <a:off x="838200" y="1825624"/>
            <a:ext cx="10515600" cy="4835057"/>
          </a:xfrm>
        </p:spPr>
        <p:txBody>
          <a:bodyPr>
            <a:normAutofit/>
          </a:bodyPr>
          <a:lstStyle/>
          <a:p>
            <a:pPr marL="0" indent="0">
              <a:buNone/>
            </a:pPr>
            <a:endParaRPr lang="en-US" sz="1900" dirty="0"/>
          </a:p>
          <a:p>
            <a:pPr marL="0" indent="0">
              <a:buNone/>
            </a:pPr>
            <a:r>
              <a:rPr lang="en-US" sz="1800" b="1" dirty="0"/>
              <a:t>FY24 $293,695 (Anticipated -7% loss)</a:t>
            </a:r>
          </a:p>
          <a:p>
            <a:r>
              <a:rPr lang="en-US" sz="1800" dirty="0"/>
              <a:t>LETPA $88,109 @30%</a:t>
            </a:r>
          </a:p>
          <a:p>
            <a:r>
              <a:rPr lang="en-US" sz="1800" dirty="0"/>
              <a:t>CTCOG Planning Grant $170,000 (which includes annual CodeRed $60k)</a:t>
            </a:r>
          </a:p>
          <a:p>
            <a:r>
              <a:rPr lang="en-US" sz="1800" b="0" i="0" u="none" strike="noStrike" kern="1200" dirty="0">
                <a:solidFill>
                  <a:srgbClr val="1E1E1E"/>
                </a:solidFill>
                <a:effectLst/>
              </a:rPr>
              <a:t>Protection of Soft Target/Crowded Place at least 3% of the regional allocation-$8,810</a:t>
            </a:r>
            <a:endParaRPr lang="en-US" sz="1800" dirty="0"/>
          </a:p>
          <a:p>
            <a:r>
              <a:rPr lang="en-US" sz="1800" b="0" i="0" u="none" strike="noStrike" kern="1200" dirty="0">
                <a:solidFill>
                  <a:srgbClr val="000000"/>
                </a:solidFill>
                <a:effectLst/>
              </a:rPr>
              <a:t>Intelligence and Information Sharing/Cooperation</a:t>
            </a:r>
            <a:r>
              <a:rPr lang="en-US" sz="1800" dirty="0"/>
              <a:t> </a:t>
            </a:r>
            <a:r>
              <a:rPr lang="en-US" sz="1800" b="0" i="0" u="none" strike="noStrike" kern="1200" dirty="0">
                <a:solidFill>
                  <a:srgbClr val="1E1E1E"/>
                </a:solidFill>
                <a:effectLst/>
              </a:rPr>
              <a:t>at least 3% of the regional allocation-$8,810</a:t>
            </a:r>
            <a:endParaRPr lang="en-US" sz="1800" dirty="0"/>
          </a:p>
          <a:p>
            <a:r>
              <a:rPr lang="en-US" sz="1800" b="0" i="0" u="none" strike="noStrike" kern="1200" dirty="0">
                <a:solidFill>
                  <a:srgbClr val="1E1E1E"/>
                </a:solidFill>
                <a:effectLst/>
              </a:rPr>
              <a:t>Community Preparedness at least 3% of the regional allocation-$8,810</a:t>
            </a:r>
          </a:p>
          <a:p>
            <a:r>
              <a:rPr lang="en-US" sz="1800" dirty="0"/>
              <a:t>SHSP Remaining $97,265 (LETPA included)</a:t>
            </a:r>
          </a:p>
          <a:p>
            <a:pPr marL="0" indent="0">
              <a:buNone/>
            </a:pPr>
            <a:endParaRPr lang="en-US" sz="1800" dirty="0"/>
          </a:p>
          <a:p>
            <a:endParaRPr lang="en-US" sz="1800" b="0" i="0" u="none" strike="noStrike" dirty="0">
              <a:effectLst/>
            </a:endParaRPr>
          </a:p>
          <a:p>
            <a:pPr marL="0" indent="0">
              <a:buNone/>
            </a:pPr>
            <a:endParaRPr lang="en-US" sz="1900" dirty="0"/>
          </a:p>
          <a:p>
            <a:pPr marL="0" indent="0">
              <a:buNone/>
            </a:pPr>
            <a:endParaRPr lang="en-US" sz="2200" b="1" dirty="0"/>
          </a:p>
          <a:p>
            <a:pPr marL="0" indent="0">
              <a:buNone/>
            </a:pPr>
            <a:endParaRPr lang="en-US" sz="2200" b="1" dirty="0"/>
          </a:p>
          <a:p>
            <a:endParaRPr lang="en-US" dirty="0"/>
          </a:p>
          <a:p>
            <a:endParaRPr lang="en-US" dirty="0"/>
          </a:p>
          <a:p>
            <a:endParaRPr lang="en-US" dirty="0"/>
          </a:p>
        </p:txBody>
      </p:sp>
    </p:spTree>
    <p:extLst>
      <p:ext uri="{BB962C8B-B14F-4D97-AF65-F5344CB8AC3E}">
        <p14:creationId xmlns:p14="http://schemas.microsoft.com/office/powerpoint/2010/main" val="3395009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FY24 SHSP-Competitive National Priority Are Projects (SHSP-NPA)</a:t>
            </a:r>
          </a:p>
        </p:txBody>
      </p:sp>
      <p:sp>
        <p:nvSpPr>
          <p:cNvPr id="3" name="Content Placeholder 2"/>
          <p:cNvSpPr>
            <a:spLocks noGrp="1"/>
          </p:cNvSpPr>
          <p:nvPr>
            <p:ph idx="1"/>
          </p:nvPr>
        </p:nvSpPr>
        <p:spPr>
          <a:xfrm>
            <a:off x="230909" y="1863083"/>
            <a:ext cx="11730033" cy="5198108"/>
          </a:xfrm>
        </p:spPr>
        <p:txBody>
          <a:bodyPr>
            <a:noAutofit/>
          </a:bodyPr>
          <a:lstStyle/>
          <a:p>
            <a:pPr marL="0" indent="0">
              <a:buNone/>
            </a:pPr>
            <a:r>
              <a:rPr lang="en-US" sz="1600" b="1" dirty="0"/>
              <a:t>Purpose</a:t>
            </a:r>
            <a:r>
              <a:rPr lang="en-US" sz="1600" dirty="0"/>
              <a:t>: </a:t>
            </a:r>
          </a:p>
          <a:p>
            <a:pPr marL="0" indent="0">
              <a:buNone/>
            </a:pPr>
            <a:r>
              <a:rPr lang="en-US" sz="1600" dirty="0"/>
              <a:t>The purpose of this announcement is to solicit applications for projects that support state and local efforts to prevent terrorism and targeted violence and prepare for the threats and hazards that pose the greatest risk to the security of Texas citizens. The Office of the Governor (OOG), Public Safety Office (PSO) provides funding to implement investments that build, sustain, and deliver the 32 core capabilities essential to achieving a secure and resilient state. </a:t>
            </a:r>
            <a:r>
              <a:rPr lang="en-US" sz="1600" b="1" dirty="0"/>
              <a:t>Funding under this announcement will be awarded on a competitive basis for projects supporting FEMA designated SHSP National Priority Areas. </a:t>
            </a:r>
          </a:p>
          <a:p>
            <a:pPr marL="0" indent="0">
              <a:buNone/>
            </a:pPr>
            <a:endParaRPr lang="en-US" sz="1550" b="1" dirty="0"/>
          </a:p>
          <a:p>
            <a:pPr marL="0" indent="0">
              <a:buNone/>
            </a:pPr>
            <a:r>
              <a:rPr lang="en-US" sz="1600" b="1" dirty="0"/>
              <a:t>Funding Levels</a:t>
            </a:r>
            <a:endParaRPr lang="en-US" sz="1600" dirty="0"/>
          </a:p>
          <a:p>
            <a:pPr marL="171450" lvl="0" indent="-171450"/>
            <a:r>
              <a:rPr lang="en-US" sz="1600" dirty="0"/>
              <a:t>Minimum: $2,500 </a:t>
            </a:r>
          </a:p>
          <a:p>
            <a:pPr marL="171450" lvl="0" indent="-171450"/>
            <a:r>
              <a:rPr lang="en-US" sz="1600" dirty="0"/>
              <a:t>Maximum: None</a:t>
            </a:r>
          </a:p>
          <a:p>
            <a:pPr marL="171450" lvl="0" indent="-171450"/>
            <a:r>
              <a:rPr lang="en-US" sz="1600" dirty="0"/>
              <a:t>PSO expects to set-aside at least 6% of available SHSP funding for projects under this funding announcement</a:t>
            </a:r>
          </a:p>
          <a:p>
            <a:pPr marL="171450" lvl="0" indent="-171450"/>
            <a:r>
              <a:rPr lang="en-US" sz="1600" dirty="0"/>
              <a:t>Match Requirement: None</a:t>
            </a:r>
          </a:p>
          <a:p>
            <a:pPr marL="0" indent="0">
              <a:buNone/>
            </a:pPr>
            <a:endParaRPr lang="en-US" sz="1550" b="1" dirty="0"/>
          </a:p>
        </p:txBody>
      </p:sp>
    </p:spTree>
    <p:extLst>
      <p:ext uri="{BB962C8B-B14F-4D97-AF65-F5344CB8AC3E}">
        <p14:creationId xmlns:p14="http://schemas.microsoft.com/office/powerpoint/2010/main" val="2718150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Introduction / Purpose</a:t>
            </a:r>
          </a:p>
        </p:txBody>
      </p:sp>
      <p:sp>
        <p:nvSpPr>
          <p:cNvPr id="3" name="Content Placeholder 2"/>
          <p:cNvSpPr>
            <a:spLocks noGrp="1"/>
          </p:cNvSpPr>
          <p:nvPr>
            <p:ph idx="1"/>
          </p:nvPr>
        </p:nvSpPr>
        <p:spPr/>
        <p:txBody>
          <a:bodyPr/>
          <a:lstStyle/>
          <a:p>
            <a:r>
              <a:rPr lang="en-US" dirty="0"/>
              <a:t>Highlight important items in the Funding Announcements</a:t>
            </a:r>
          </a:p>
          <a:p>
            <a:pPr marL="741363" indent="-457200">
              <a:buFont typeface="Courier New" panose="02070309020205020404" pitchFamily="49" charset="0"/>
              <a:buChar char="o"/>
              <a:tabLst>
                <a:tab pos="682625" algn="l"/>
              </a:tabLst>
            </a:pPr>
            <a:r>
              <a:rPr lang="en-US" dirty="0"/>
              <a:t>Homeland Security</a:t>
            </a:r>
          </a:p>
          <a:p>
            <a:pPr marL="741363" indent="-457200">
              <a:buFont typeface="Courier New" panose="02070309020205020404" pitchFamily="49" charset="0"/>
              <a:buChar char="o"/>
              <a:tabLst>
                <a:tab pos="682625" algn="l"/>
              </a:tabLst>
            </a:pPr>
            <a:r>
              <a:rPr lang="en-US" dirty="0"/>
              <a:t>Criminal Justice </a:t>
            </a:r>
          </a:p>
          <a:p>
            <a:r>
              <a:rPr lang="en-US" dirty="0"/>
              <a:t>Application development</a:t>
            </a:r>
          </a:p>
          <a:p>
            <a:pPr marL="798513" lvl="1" indent="-514350">
              <a:buFont typeface="Courier New" panose="02070309020205020404" pitchFamily="49" charset="0"/>
              <a:buChar char="o"/>
            </a:pPr>
            <a:r>
              <a:rPr lang="en-US" sz="3200" dirty="0"/>
              <a:t>Provide guidance by tab for quality application elements</a:t>
            </a:r>
          </a:p>
          <a:p>
            <a:pPr marL="798513" lvl="1" indent="-514350">
              <a:buFont typeface="Courier New" panose="02070309020205020404" pitchFamily="49" charset="0"/>
              <a:buChar char="o"/>
            </a:pPr>
            <a:r>
              <a:rPr lang="en-US" sz="3200" dirty="0"/>
              <a:t>Discuss common items for revision</a:t>
            </a:r>
          </a:p>
          <a:p>
            <a:pPr marL="798513" lvl="1" indent="-514350">
              <a:buFont typeface="Courier New" panose="02070309020205020404" pitchFamily="49" charset="0"/>
              <a:buChar char="o"/>
            </a:pPr>
            <a:r>
              <a:rPr lang="en-US" sz="3200" dirty="0"/>
              <a:t>Clarify the intent of application elements</a:t>
            </a:r>
          </a:p>
        </p:txBody>
      </p:sp>
    </p:spTree>
    <p:extLst>
      <p:ext uri="{BB962C8B-B14F-4D97-AF65-F5344CB8AC3E}">
        <p14:creationId xmlns:p14="http://schemas.microsoft.com/office/powerpoint/2010/main" val="38836321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8312" y="175139"/>
            <a:ext cx="8715375" cy="1325563"/>
          </a:xfrm>
        </p:spPr>
        <p:txBody>
          <a:bodyPr/>
          <a:lstStyle/>
          <a:p>
            <a:pPr algn="ctr"/>
            <a:r>
              <a:rPr lang="en-US" b="1" dirty="0"/>
              <a:t>FY24 SHSP-Competitive National Priority Are Projects (SHSP-NPA)</a:t>
            </a:r>
          </a:p>
        </p:txBody>
      </p:sp>
      <p:sp>
        <p:nvSpPr>
          <p:cNvPr id="4" name="Rectangle 1">
            <a:extLst>
              <a:ext uri="{FF2B5EF4-FFF2-40B4-BE49-F238E27FC236}">
                <a16:creationId xmlns:a16="http://schemas.microsoft.com/office/drawing/2014/main" id="{880C39F2-E2D4-41CC-98B3-D0D104FE6A4A}"/>
              </a:ext>
            </a:extLst>
          </p:cNvPr>
          <p:cNvSpPr>
            <a:spLocks noChangeArrowheads="1"/>
          </p:cNvSpPr>
          <p:nvPr/>
        </p:nvSpPr>
        <p:spPr bwMode="auto">
          <a:xfrm>
            <a:off x="2286000" y="18986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1">
            <a:extLst>
              <a:ext uri="{FF2B5EF4-FFF2-40B4-BE49-F238E27FC236}">
                <a16:creationId xmlns:a16="http://schemas.microsoft.com/office/drawing/2014/main" id="{F14E841E-F4C4-4FCE-8097-CC53D195CADD}"/>
              </a:ext>
            </a:extLst>
          </p:cNvPr>
          <p:cNvSpPr>
            <a:spLocks noChangeArrowheads="1"/>
          </p:cNvSpPr>
          <p:nvPr/>
        </p:nvSpPr>
        <p:spPr bwMode="auto">
          <a:xfrm>
            <a:off x="3689350" y="17033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3" name="Table 2">
            <a:extLst>
              <a:ext uri="{FF2B5EF4-FFF2-40B4-BE49-F238E27FC236}">
                <a16:creationId xmlns:a16="http://schemas.microsoft.com/office/drawing/2014/main" id="{09B0BDED-A009-4547-911A-33696E45C925}"/>
              </a:ext>
            </a:extLst>
          </p:cNvPr>
          <p:cNvGraphicFramePr>
            <a:graphicFrameLocks noGrp="1"/>
          </p:cNvGraphicFramePr>
          <p:nvPr>
            <p:extLst>
              <p:ext uri="{D42A27DB-BD31-4B8C-83A1-F6EECF244321}">
                <p14:modId xmlns:p14="http://schemas.microsoft.com/office/powerpoint/2010/main" val="3877057136"/>
              </p:ext>
            </p:extLst>
          </p:nvPr>
        </p:nvGraphicFramePr>
        <p:xfrm>
          <a:off x="1094704" y="1915787"/>
          <a:ext cx="10032644" cy="4382724"/>
        </p:xfrm>
        <a:graphic>
          <a:graphicData uri="http://schemas.openxmlformats.org/drawingml/2006/table">
            <a:tbl>
              <a:tblPr/>
              <a:tblGrid>
                <a:gridCol w="2176530">
                  <a:extLst>
                    <a:ext uri="{9D8B030D-6E8A-4147-A177-3AD203B41FA5}">
                      <a16:colId xmlns:a16="http://schemas.microsoft.com/office/drawing/2014/main" val="2287370885"/>
                    </a:ext>
                  </a:extLst>
                </a:gridCol>
                <a:gridCol w="2343955">
                  <a:extLst>
                    <a:ext uri="{9D8B030D-6E8A-4147-A177-3AD203B41FA5}">
                      <a16:colId xmlns:a16="http://schemas.microsoft.com/office/drawing/2014/main" val="443711993"/>
                    </a:ext>
                  </a:extLst>
                </a:gridCol>
                <a:gridCol w="3451538">
                  <a:extLst>
                    <a:ext uri="{9D8B030D-6E8A-4147-A177-3AD203B41FA5}">
                      <a16:colId xmlns:a16="http://schemas.microsoft.com/office/drawing/2014/main" val="1561856793"/>
                    </a:ext>
                  </a:extLst>
                </a:gridCol>
                <a:gridCol w="2060621">
                  <a:extLst>
                    <a:ext uri="{9D8B030D-6E8A-4147-A177-3AD203B41FA5}">
                      <a16:colId xmlns:a16="http://schemas.microsoft.com/office/drawing/2014/main" val="806834066"/>
                    </a:ext>
                  </a:extLst>
                </a:gridCol>
              </a:tblGrid>
              <a:tr h="249700">
                <a:tc>
                  <a:txBody>
                    <a:bodyPr/>
                    <a:lstStyle/>
                    <a:p>
                      <a:pPr algn="ctr"/>
                      <a:r>
                        <a:rPr lang="en-US" sz="1400" b="1" i="0" dirty="0">
                          <a:solidFill>
                            <a:srgbClr val="1E1E1E"/>
                          </a:solidFill>
                          <a:effectLst/>
                          <a:latin typeface="Calibri" panose="020F0502020204030204" pitchFamily="34" charset="0"/>
                        </a:rPr>
                        <a:t>National Priority Area </a:t>
                      </a:r>
                      <a:endParaRPr lang="en-US" sz="1400" dirty="0">
                        <a:effectLst/>
                      </a:endParaRPr>
                    </a:p>
                  </a:txBody>
                  <a:tcPr marL="57761" marR="57761" marT="28881" marB="28881"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400" b="1" i="0" dirty="0">
                          <a:solidFill>
                            <a:srgbClr val="1E1E1E"/>
                          </a:solidFill>
                          <a:effectLst/>
                          <a:latin typeface="Calibri" panose="020F0502020204030204" pitchFamily="34" charset="0"/>
                        </a:rPr>
                        <a:t>Core Capabilities </a:t>
                      </a:r>
                      <a:endParaRPr lang="en-US" sz="1400" dirty="0">
                        <a:effectLst/>
                      </a:endParaRPr>
                    </a:p>
                  </a:txBody>
                  <a:tcPr marL="57761" marR="57761" marT="28881" marB="28881"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400" b="1" i="0" dirty="0">
                          <a:solidFill>
                            <a:srgbClr val="1E1E1E"/>
                          </a:solidFill>
                          <a:effectLst/>
                          <a:latin typeface="Calibri" panose="020F0502020204030204" pitchFamily="34" charset="0"/>
                        </a:rPr>
                        <a:t>DHS/FEMA Examples </a:t>
                      </a:r>
                      <a:endParaRPr lang="en-US" sz="1400" dirty="0">
                        <a:effectLst/>
                      </a:endParaRPr>
                    </a:p>
                  </a:txBody>
                  <a:tcPr marL="57761" marR="57761" marT="28881" marB="28881"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400" b="1" i="0" dirty="0">
                          <a:solidFill>
                            <a:srgbClr val="1E1E1E"/>
                          </a:solidFill>
                          <a:effectLst/>
                          <a:latin typeface="Calibri" panose="020F0502020204030204" pitchFamily="34" charset="0"/>
                        </a:rPr>
                        <a:t>Texas SAA PSO Examples</a:t>
                      </a:r>
                      <a:endParaRPr lang="en-US" sz="1400" dirty="0">
                        <a:effectLst/>
                      </a:endParaRPr>
                    </a:p>
                  </a:txBody>
                  <a:tcPr marL="57761" marR="57761" marT="28881" marB="28881"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3647942"/>
                  </a:ext>
                </a:extLst>
              </a:tr>
              <a:tr h="37867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dirty="0">
                          <a:solidFill>
                            <a:srgbClr val="1E1E1E"/>
                          </a:solidFill>
                          <a:effectLst/>
                          <a:latin typeface="Calibri" panose="020F0502020204030204" pitchFamily="34" charset="0"/>
                        </a:rPr>
                        <a:t>Combating Domestic Violent Extremism </a:t>
                      </a:r>
                      <a:r>
                        <a:rPr lang="en-US" sz="1400" b="1" dirty="0"/>
                        <a:t>(Required to fund at least 3%)</a:t>
                      </a:r>
                    </a:p>
                    <a:p>
                      <a:pPr algn="ctr"/>
                      <a:endParaRPr lang="en-US" sz="1400" dirty="0">
                        <a:effectLst/>
                      </a:endParaRPr>
                    </a:p>
                  </a:txBody>
                  <a:tcPr marL="57761" marR="57761" marT="28881" marB="28881"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400" b="0" i="0" dirty="0">
                          <a:solidFill>
                            <a:srgbClr val="1E1E1E"/>
                          </a:solidFill>
                          <a:effectLst/>
                          <a:latin typeface="Calibri" panose="020F0502020204030204" pitchFamily="34" charset="0"/>
                        </a:rPr>
                        <a:t>• Interdiction and disruption</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 Screening, search and</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detection</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 Physical protective measures</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 Intelligence and information</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sharing</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 Planning</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 Public information and</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warning</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 Operational coordination</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 Risk management for</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protection programs and</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activities</a:t>
                      </a:r>
                      <a:endParaRPr lang="en-US" sz="1400" dirty="0">
                        <a:effectLst/>
                      </a:endParaRPr>
                    </a:p>
                  </a:txBody>
                  <a:tcPr marL="57761" marR="57761" marT="28881" marB="2888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Open source analysis of misinformation campaigns, targeted violence and threats to</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life, including tips/leads, and online/social media-based threats</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Sharing and leveraging intelligence and information, including open source analysis</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Execution and management of threat assessment programs to identify, evaluate, and analyze indicators and behaviors indicative of domestic violent extremists</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Training and awareness programs (e.g., through social media, suspicious activity reporting [SAR] indicators and behaviors) to help prevent radicalization</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Training and awareness programs (e.g., social media, SAR indicators and behaviors) to educate the public on misinformation campaigns and resources to help identify &amp; report potential domestic violent extremism</a:t>
                      </a:r>
                      <a:endParaRPr lang="en-US" sz="1400" dirty="0">
                        <a:effectLst/>
                      </a:endParaRPr>
                    </a:p>
                  </a:txBody>
                  <a:tcPr marL="57761" marR="57761" marT="28881" marB="2888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Suspicious Activity</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Reporting (SAR)</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Intelligence Analysts</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focused on DVE</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Open source and social</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media monitoring</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Training and awareness</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programs (e.g., through</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social media, suspicious</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activity reporting [SAR]</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indicators and behaviors)</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to help prevent</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radicalization</a:t>
                      </a:r>
                      <a:endParaRPr lang="en-US" sz="1400" dirty="0">
                        <a:effectLst/>
                      </a:endParaRPr>
                    </a:p>
                  </a:txBody>
                  <a:tcPr marL="57761" marR="57761" marT="28881" marB="2888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7323238"/>
                  </a:ext>
                </a:extLst>
              </a:tr>
            </a:tbl>
          </a:graphicData>
        </a:graphic>
      </p:graphicFrame>
      <p:sp>
        <p:nvSpPr>
          <p:cNvPr id="7" name="Rectangle 1">
            <a:extLst>
              <a:ext uri="{FF2B5EF4-FFF2-40B4-BE49-F238E27FC236}">
                <a16:creationId xmlns:a16="http://schemas.microsoft.com/office/drawing/2014/main" id="{667A76A5-7095-4BA0-91EB-7ECDCBC9C913}"/>
              </a:ext>
            </a:extLst>
          </p:cNvPr>
          <p:cNvSpPr>
            <a:spLocks noChangeArrowheads="1"/>
          </p:cNvSpPr>
          <p:nvPr/>
        </p:nvSpPr>
        <p:spPr bwMode="auto">
          <a:xfrm>
            <a:off x="3689350" y="17033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608932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FY24 SHSP-Competitive National Priority Are Projects (SHSP-NPA)</a:t>
            </a:r>
            <a:endParaRPr lang="en-US" dirty="0"/>
          </a:p>
        </p:txBody>
      </p:sp>
      <p:graphicFrame>
        <p:nvGraphicFramePr>
          <p:cNvPr id="3" name="Table 2">
            <a:extLst>
              <a:ext uri="{FF2B5EF4-FFF2-40B4-BE49-F238E27FC236}">
                <a16:creationId xmlns:a16="http://schemas.microsoft.com/office/drawing/2014/main" id="{FF75364F-D707-46A2-99C1-337B4AAED119}"/>
              </a:ext>
            </a:extLst>
          </p:cNvPr>
          <p:cNvGraphicFramePr>
            <a:graphicFrameLocks noGrp="1"/>
          </p:cNvGraphicFramePr>
          <p:nvPr>
            <p:extLst>
              <p:ext uri="{D42A27DB-BD31-4B8C-83A1-F6EECF244321}">
                <p14:modId xmlns:p14="http://schemas.microsoft.com/office/powerpoint/2010/main" val="1046315556"/>
              </p:ext>
            </p:extLst>
          </p:nvPr>
        </p:nvGraphicFramePr>
        <p:xfrm>
          <a:off x="1094704" y="1762868"/>
          <a:ext cx="9622128" cy="4897801"/>
        </p:xfrm>
        <a:graphic>
          <a:graphicData uri="http://schemas.openxmlformats.org/drawingml/2006/table">
            <a:tbl>
              <a:tblPr/>
              <a:tblGrid>
                <a:gridCol w="1803464">
                  <a:extLst>
                    <a:ext uri="{9D8B030D-6E8A-4147-A177-3AD203B41FA5}">
                      <a16:colId xmlns:a16="http://schemas.microsoft.com/office/drawing/2014/main" val="1397046415"/>
                    </a:ext>
                  </a:extLst>
                </a:gridCol>
                <a:gridCol w="2802342">
                  <a:extLst>
                    <a:ext uri="{9D8B030D-6E8A-4147-A177-3AD203B41FA5}">
                      <a16:colId xmlns:a16="http://schemas.microsoft.com/office/drawing/2014/main" val="3380438728"/>
                    </a:ext>
                  </a:extLst>
                </a:gridCol>
                <a:gridCol w="2696090">
                  <a:extLst>
                    <a:ext uri="{9D8B030D-6E8A-4147-A177-3AD203B41FA5}">
                      <a16:colId xmlns:a16="http://schemas.microsoft.com/office/drawing/2014/main" val="1547643641"/>
                    </a:ext>
                  </a:extLst>
                </a:gridCol>
                <a:gridCol w="2320232">
                  <a:extLst>
                    <a:ext uri="{9D8B030D-6E8A-4147-A177-3AD203B41FA5}">
                      <a16:colId xmlns:a16="http://schemas.microsoft.com/office/drawing/2014/main" val="3630679576"/>
                    </a:ext>
                  </a:extLst>
                </a:gridCol>
              </a:tblGrid>
              <a:tr h="325801">
                <a:tc>
                  <a:txBody>
                    <a:bodyPr/>
                    <a:lstStyle/>
                    <a:p>
                      <a:pPr algn="ctr"/>
                      <a:r>
                        <a:rPr lang="en-US" sz="1400" b="1" i="0" dirty="0">
                          <a:solidFill>
                            <a:srgbClr val="1E1E1E"/>
                          </a:solidFill>
                          <a:effectLst/>
                          <a:latin typeface="Calibri" panose="020F0502020204030204" pitchFamily="34" charset="0"/>
                        </a:rPr>
                        <a:t>National Priority Area </a:t>
                      </a:r>
                      <a:endParaRPr lang="en-US" sz="1400"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400" b="1" i="0" dirty="0">
                          <a:solidFill>
                            <a:srgbClr val="1E1E1E"/>
                          </a:solidFill>
                          <a:effectLst/>
                          <a:latin typeface="Calibri" panose="020F0502020204030204" pitchFamily="34" charset="0"/>
                        </a:rPr>
                        <a:t>Core Capabilities </a:t>
                      </a:r>
                      <a:endParaRPr lang="en-US" sz="1400"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400" b="1" i="0" dirty="0">
                          <a:solidFill>
                            <a:srgbClr val="1E1E1E"/>
                          </a:solidFill>
                          <a:effectLst/>
                          <a:latin typeface="Calibri" panose="020F0502020204030204" pitchFamily="34" charset="0"/>
                        </a:rPr>
                        <a:t>DHS/FEMA Examples </a:t>
                      </a:r>
                      <a:endParaRPr lang="en-US" sz="1400"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400" b="1" i="0" dirty="0">
                          <a:solidFill>
                            <a:srgbClr val="1E1E1E"/>
                          </a:solidFill>
                          <a:effectLst/>
                          <a:latin typeface="Calibri" panose="020F0502020204030204" pitchFamily="34" charset="0"/>
                        </a:rPr>
                        <a:t>Texas SAA PSO Examples</a:t>
                      </a:r>
                      <a:endParaRPr lang="en-US" sz="1400"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3292916"/>
                  </a:ext>
                </a:extLst>
              </a:tr>
              <a:tr h="44308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dirty="0">
                          <a:solidFill>
                            <a:srgbClr val="1E1E1E"/>
                          </a:solidFill>
                          <a:effectLst/>
                          <a:latin typeface="Calibri" panose="020F0502020204030204" pitchFamily="34" charset="0"/>
                        </a:rPr>
                        <a:t>Enhancing Cybersecurity </a:t>
                      </a:r>
                      <a:r>
                        <a:rPr lang="en-US" sz="1400" b="1" dirty="0"/>
                        <a:t>(Required to fund at least 3%)</a:t>
                      </a:r>
                    </a:p>
                    <a:p>
                      <a:pPr algn="ctr"/>
                      <a:endParaRPr lang="en-US" sz="1400"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400" b="0" i="0" dirty="0">
                          <a:solidFill>
                            <a:srgbClr val="1E1E1E"/>
                          </a:solidFill>
                          <a:effectLst/>
                          <a:latin typeface="Calibri" panose="020F0502020204030204" pitchFamily="34" charset="0"/>
                        </a:rPr>
                        <a:t>• Cybersecurity</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 Intelligence and information sharing</a:t>
                      </a:r>
                      <a:br>
                        <a:rPr lang="en-US" sz="1400" b="0" i="0" dirty="0">
                          <a:solidFill>
                            <a:srgbClr val="1E1E1E"/>
                          </a:solidFill>
                          <a:effectLst/>
                          <a:latin typeface="Calibri" panose="020F0502020204030204" pitchFamily="34" charset="0"/>
                        </a:rPr>
                      </a:br>
                      <a:endParaRPr lang="en-US" sz="1400" dirty="0">
                        <a:effectLst/>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indent="0">
                        <a:buFont typeface="Arial" panose="020B0604020202020204" pitchFamily="34" charset="0"/>
                        <a:buNone/>
                      </a:pPr>
                      <a:r>
                        <a:rPr lang="en-US" sz="1400" b="0" i="0" dirty="0">
                          <a:solidFill>
                            <a:srgbClr val="1E1E1E"/>
                          </a:solidFill>
                          <a:effectLst/>
                          <a:latin typeface="Symbol" panose="05050102010706020507" pitchFamily="18" charset="2"/>
                        </a:rPr>
                        <a:t> </a:t>
                      </a:r>
                      <a:r>
                        <a:rPr lang="en-US" sz="1400" dirty="0"/>
                        <a:t>Assessing organizational cyber-security risk and potential risk</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dirty="0"/>
                        <a:t>Creating or updating strategic cybersecurity plans and related response and recovery plans and exercises</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dirty="0"/>
                        <a:t>Developing approaches for identifying, authenticating and authorizing individuals to access an organization’s assets and systems</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a:t>
                      </a:r>
                      <a:r>
                        <a:rPr lang="en-US" sz="1400" b="0" i="0" dirty="0">
                          <a:solidFill>
                            <a:srgbClr val="1E1E1E"/>
                          </a:solidFill>
                          <a:effectLst/>
                          <a:latin typeface="Courier New" panose="02070309020205020404" pitchFamily="49" charset="0"/>
                        </a:rPr>
                        <a:t> </a:t>
                      </a:r>
                      <a:r>
                        <a:rPr lang="en-US" sz="1400" dirty="0"/>
                        <a:t>Purchasing software such as anti-virus, anti-malware, continuous monitoring, encryption, enhanced remote authentication, patch management or distributed denial of service protection</a:t>
                      </a:r>
                    </a:p>
                    <a:p>
                      <a:pPr marL="0" indent="0">
                        <a:buFont typeface="Arial" panose="020B0604020202020204" pitchFamily="34" charset="0"/>
                        <a:buNone/>
                      </a:pPr>
                      <a:r>
                        <a:rPr lang="en-US" sz="1400" b="0" i="0" dirty="0">
                          <a:solidFill>
                            <a:srgbClr val="1E1E1E"/>
                          </a:solidFill>
                          <a:effectLst/>
                          <a:latin typeface="Symbol" panose="05050102010706020507" pitchFamily="18" charset="2"/>
                        </a:rPr>
                        <a:t> </a:t>
                      </a:r>
                      <a:r>
                        <a:rPr lang="en-US" sz="1400" dirty="0"/>
                        <a:t>Implementing awareness and training measures</a:t>
                      </a:r>
                      <a:endParaRPr lang="en-US" sz="1400" dirty="0">
                        <a:effectLst/>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400" b="0" i="0" dirty="0">
                          <a:solidFill>
                            <a:srgbClr val="1E1E1E"/>
                          </a:solidFill>
                          <a:effectLst/>
                          <a:latin typeface="Symbol" panose="05050102010706020507" pitchFamily="18" charset="2"/>
                        </a:rPr>
                        <a:t> </a:t>
                      </a:r>
                      <a:r>
                        <a:rPr lang="en-US" sz="1400" dirty="0"/>
                        <a:t>Purchasing hardware such as intrusion detection systems, firewalls, additional servers, routers or switches for reducing cybersecurity vulnerabilities</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dirty="0"/>
                        <a:t>Establishing anomalous activity detection and system/asset monitoring</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dirty="0"/>
                        <a:t>Developing or sustaining response activities, including information sharing or other mitigation efforts</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dirty="0"/>
                        <a:t>Conducting other cyber-related activities derived from a prioritized, risk management plan and consistent with objectives of the Texas Cybersecurity Framework (TXCSF) or other comparable framework</a:t>
                      </a:r>
                      <a:endParaRPr lang="en-US" sz="1400" dirty="0">
                        <a:effectLst/>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9948362"/>
                  </a:ext>
                </a:extLst>
              </a:tr>
            </a:tbl>
          </a:graphicData>
        </a:graphic>
      </p:graphicFrame>
      <p:sp>
        <p:nvSpPr>
          <p:cNvPr id="4" name="Rectangle 1">
            <a:extLst>
              <a:ext uri="{FF2B5EF4-FFF2-40B4-BE49-F238E27FC236}">
                <a16:creationId xmlns:a16="http://schemas.microsoft.com/office/drawing/2014/main" id="{880C39F2-E2D4-41CC-98B3-D0D104FE6A4A}"/>
              </a:ext>
            </a:extLst>
          </p:cNvPr>
          <p:cNvSpPr>
            <a:spLocks noChangeArrowheads="1"/>
          </p:cNvSpPr>
          <p:nvPr/>
        </p:nvSpPr>
        <p:spPr bwMode="auto">
          <a:xfrm>
            <a:off x="2286000" y="18986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275143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FY24 SHSP-Competitive National Priority Are Projects (SHSP-NPA)</a:t>
            </a:r>
            <a:endParaRPr lang="en-US" dirty="0"/>
          </a:p>
        </p:txBody>
      </p:sp>
      <p:sp>
        <p:nvSpPr>
          <p:cNvPr id="3" name="Content Placeholder 2"/>
          <p:cNvSpPr>
            <a:spLocks noGrp="1"/>
          </p:cNvSpPr>
          <p:nvPr>
            <p:ph idx="1"/>
          </p:nvPr>
        </p:nvSpPr>
        <p:spPr>
          <a:xfrm>
            <a:off x="617837" y="1825625"/>
            <a:ext cx="10985157" cy="4587532"/>
          </a:xfrm>
        </p:spPr>
        <p:txBody>
          <a:bodyPr>
            <a:normAutofit fontScale="85000" lnSpcReduction="10000"/>
          </a:bodyPr>
          <a:lstStyle/>
          <a:p>
            <a:pPr marL="0" indent="0">
              <a:buNone/>
            </a:pPr>
            <a:r>
              <a:rPr lang="en-US" sz="2400" b="1" dirty="0"/>
              <a:t>Selection Process</a:t>
            </a:r>
          </a:p>
          <a:p>
            <a:r>
              <a:rPr lang="en-US" sz="2400" dirty="0"/>
              <a:t>Application Screening: PSO will screen all applications to ensure that they meet the requirements included in the funding announcement</a:t>
            </a:r>
          </a:p>
          <a:p>
            <a:r>
              <a:rPr lang="en-US" sz="2400" b="1" dirty="0"/>
              <a:t>Peer/Merit Review</a:t>
            </a:r>
            <a:r>
              <a:rPr lang="en-US" sz="2400" dirty="0"/>
              <a:t>: PSO staff members and a review group selected by the executive director will prioritize applications</a:t>
            </a:r>
          </a:p>
          <a:p>
            <a:r>
              <a:rPr lang="en-US" sz="2400" dirty="0"/>
              <a:t>Only NPA projects will be considered under this solicitation. Projects for other activity areas should be submitted for consideration under the SHSP Regular or LETPA solicitations</a:t>
            </a:r>
          </a:p>
          <a:p>
            <a:r>
              <a:rPr lang="en-US" sz="2400" b="1" dirty="0"/>
              <a:t>Final Decisions – All Projects</a:t>
            </a:r>
            <a:r>
              <a:rPr lang="en-US" sz="2400" dirty="0"/>
              <a:t>: The executive director will consider the outcomes of the merit review along with other factors and make all final funding decisions. Other factors may include cost effectiveness, overall funds availability, PSO or state government priorities and strategies, legislative directives, need, geographic distribution, or other relevant factors</a:t>
            </a:r>
          </a:p>
          <a:p>
            <a:r>
              <a:rPr lang="en-US" sz="2400" dirty="0"/>
              <a:t>PSO may not fund all applications or may only award part of the amount requested. In the event that funding requests exceed available funds, PSO may revise projects to address a more limited focus</a:t>
            </a:r>
          </a:p>
          <a:p>
            <a:r>
              <a:rPr lang="en-US" sz="2400" dirty="0"/>
              <a:t>All projects submitted under the FEMA NPAs and selected for award by PSO will undergo an enhanced effectiveness review by FEMA for final approval prior release of any funds</a:t>
            </a:r>
          </a:p>
        </p:txBody>
      </p:sp>
    </p:spTree>
    <p:extLst>
      <p:ext uri="{BB962C8B-B14F-4D97-AF65-F5344CB8AC3E}">
        <p14:creationId xmlns:p14="http://schemas.microsoft.com/office/powerpoint/2010/main" val="27778199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5F8DF-3F60-4EA2-9108-6F87670188BA}"/>
              </a:ext>
            </a:extLst>
          </p:cNvPr>
          <p:cNvSpPr>
            <a:spLocks noGrp="1"/>
          </p:cNvSpPr>
          <p:nvPr>
            <p:ph type="title"/>
          </p:nvPr>
        </p:nvSpPr>
        <p:spPr/>
        <p:txBody>
          <a:bodyPr/>
          <a:lstStyle/>
          <a:p>
            <a:pPr algn="ctr"/>
            <a:r>
              <a:rPr lang="en-US" b="1" dirty="0"/>
              <a:t>Homeland Security</a:t>
            </a:r>
            <a:br>
              <a:rPr lang="en-US" b="1" dirty="0"/>
            </a:br>
            <a:endParaRPr lang="en-US" dirty="0"/>
          </a:p>
        </p:txBody>
      </p:sp>
      <p:sp>
        <p:nvSpPr>
          <p:cNvPr id="3" name="Content Placeholder 2">
            <a:extLst>
              <a:ext uri="{FF2B5EF4-FFF2-40B4-BE49-F238E27FC236}">
                <a16:creationId xmlns:a16="http://schemas.microsoft.com/office/drawing/2014/main" id="{487C2D63-6828-46F0-AEEC-9F4C635B72E7}"/>
              </a:ext>
            </a:extLst>
          </p:cNvPr>
          <p:cNvSpPr>
            <a:spLocks noGrp="1"/>
          </p:cNvSpPr>
          <p:nvPr>
            <p:ph idx="1"/>
          </p:nvPr>
        </p:nvSpPr>
        <p:spPr>
          <a:xfrm>
            <a:off x="838200" y="2364639"/>
            <a:ext cx="10515600" cy="4351338"/>
          </a:xfrm>
        </p:spPr>
        <p:txBody>
          <a:bodyPr/>
          <a:lstStyle/>
          <a:p>
            <a:pPr marL="0" indent="0" algn="ctr">
              <a:buNone/>
            </a:pPr>
            <a:endParaRPr lang="en-US" b="1" dirty="0"/>
          </a:p>
          <a:p>
            <a:pPr marL="0" indent="0" algn="ctr">
              <a:buNone/>
            </a:pPr>
            <a:endParaRPr lang="en-US" b="1" dirty="0"/>
          </a:p>
          <a:p>
            <a:pPr marL="0" indent="0" algn="ctr">
              <a:buNone/>
            </a:pPr>
            <a:r>
              <a:rPr lang="en-US" sz="4400" b="1" dirty="0"/>
              <a:t>Questions?</a:t>
            </a:r>
          </a:p>
        </p:txBody>
      </p:sp>
    </p:spTree>
    <p:extLst>
      <p:ext uri="{BB962C8B-B14F-4D97-AF65-F5344CB8AC3E}">
        <p14:creationId xmlns:p14="http://schemas.microsoft.com/office/powerpoint/2010/main" val="41916573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5F8DF-3F60-4EA2-9108-6F87670188BA}"/>
              </a:ext>
            </a:extLst>
          </p:cNvPr>
          <p:cNvSpPr>
            <a:spLocks noGrp="1"/>
          </p:cNvSpPr>
          <p:nvPr>
            <p:ph type="title"/>
          </p:nvPr>
        </p:nvSpPr>
        <p:spPr/>
        <p:txBody>
          <a:bodyPr/>
          <a:lstStyle/>
          <a:p>
            <a:pPr algn="ctr"/>
            <a:r>
              <a:rPr lang="en-US" b="1" dirty="0"/>
              <a:t>Criminal Justice Division (CJD)</a:t>
            </a:r>
            <a:br>
              <a:rPr lang="en-US" b="1" dirty="0"/>
            </a:br>
            <a:endParaRPr lang="en-US" dirty="0"/>
          </a:p>
        </p:txBody>
      </p:sp>
      <p:sp>
        <p:nvSpPr>
          <p:cNvPr id="3" name="Content Placeholder 2">
            <a:extLst>
              <a:ext uri="{FF2B5EF4-FFF2-40B4-BE49-F238E27FC236}">
                <a16:creationId xmlns:a16="http://schemas.microsoft.com/office/drawing/2014/main" id="{487C2D63-6828-46F0-AEEC-9F4C635B72E7}"/>
              </a:ext>
            </a:extLst>
          </p:cNvPr>
          <p:cNvSpPr>
            <a:spLocks noGrp="1"/>
          </p:cNvSpPr>
          <p:nvPr>
            <p:ph idx="1"/>
          </p:nvPr>
        </p:nvSpPr>
        <p:spPr>
          <a:xfrm>
            <a:off x="838200" y="1864125"/>
            <a:ext cx="10515600" cy="3468270"/>
          </a:xfrm>
        </p:spPr>
        <p:txBody>
          <a:bodyPr/>
          <a:lstStyle/>
          <a:p>
            <a:pPr marL="0" indent="0" algn="ctr">
              <a:buNone/>
            </a:pPr>
            <a:endParaRPr lang="en-US" b="1" dirty="0"/>
          </a:p>
          <a:p>
            <a:pPr marL="0" indent="0" algn="ctr">
              <a:buNone/>
            </a:pPr>
            <a:r>
              <a:rPr lang="en-US" sz="4400" b="1" dirty="0"/>
              <a:t>Justice Programs</a:t>
            </a:r>
          </a:p>
          <a:p>
            <a:pPr marL="0" indent="0" algn="ctr">
              <a:buNone/>
            </a:pPr>
            <a:endParaRPr lang="en-US" sz="4400" b="1" dirty="0"/>
          </a:p>
          <a:p>
            <a:pPr marL="0" indent="0" algn="ctr">
              <a:buNone/>
            </a:pPr>
            <a:r>
              <a:rPr lang="en-US" sz="4400" dirty="0"/>
              <a:t>Final Date to Submit and Certify an Application 2/9/2023 at 5:00pm CST</a:t>
            </a:r>
            <a:endParaRPr lang="en-US" sz="4400" b="1" dirty="0"/>
          </a:p>
        </p:txBody>
      </p:sp>
    </p:spTree>
    <p:extLst>
      <p:ext uri="{BB962C8B-B14F-4D97-AF65-F5344CB8AC3E}">
        <p14:creationId xmlns:p14="http://schemas.microsoft.com/office/powerpoint/2010/main" val="1962990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EB4F3504-63CB-497F-861B-EB44F37CA2D3}"/>
              </a:ext>
            </a:extLst>
          </p:cNvPr>
          <p:cNvSpPr txBox="1">
            <a:spLocks/>
          </p:cNvSpPr>
          <p:nvPr/>
        </p:nvSpPr>
        <p:spPr>
          <a:xfrm>
            <a:off x="2362200" y="237933"/>
            <a:ext cx="7753952" cy="1619743"/>
          </a:xfrm>
          <a:prstGeom prst="rect">
            <a:avLst/>
          </a:prstGeom>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en-US" sz="5100" b="1" dirty="0">
                <a:latin typeface="Arial" panose="020B0604020202020204" pitchFamily="34" charset="0"/>
              </a:rPr>
              <a:t>Justice Assistance Grant (JAG) Program Opportunity Snapshot</a:t>
            </a:r>
            <a:br>
              <a:rPr lang="en-US" b="1" dirty="0">
                <a:solidFill>
                  <a:srgbClr val="083A81"/>
                </a:solidFill>
                <a:latin typeface="Arial" panose="020B0604020202020204" pitchFamily="34" charset="0"/>
              </a:rPr>
            </a:br>
            <a:endParaRPr lang="en-US" dirty="0"/>
          </a:p>
        </p:txBody>
      </p:sp>
      <p:sp>
        <p:nvSpPr>
          <p:cNvPr id="6" name="Text Placeholder 8">
            <a:extLst>
              <a:ext uri="{FF2B5EF4-FFF2-40B4-BE49-F238E27FC236}">
                <a16:creationId xmlns:a16="http://schemas.microsoft.com/office/drawing/2014/main" id="{9505EB41-C1B3-44D1-8DDE-E661E82A23E3}"/>
              </a:ext>
            </a:extLst>
          </p:cNvPr>
          <p:cNvSpPr txBox="1">
            <a:spLocks/>
          </p:cNvSpPr>
          <p:nvPr/>
        </p:nvSpPr>
        <p:spPr>
          <a:xfrm>
            <a:off x="837398" y="1699488"/>
            <a:ext cx="10299031" cy="492057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b="1" dirty="0">
                <a:latin typeface="Arial" panose="020B0604020202020204" pitchFamily="34" charset="0"/>
              </a:rPr>
              <a:t>Purpose</a:t>
            </a:r>
          </a:p>
          <a:p>
            <a:pPr marL="3175" lvl="1" indent="0">
              <a:buNone/>
            </a:pPr>
            <a:r>
              <a:rPr lang="en-US" sz="1600" dirty="0">
                <a:latin typeface="Calibri" panose="020F0502020204030204" pitchFamily="34" charset="0"/>
              </a:rPr>
              <a:t>The purpose of this announcement is to solicit applications for projects that promote public safety, reduce crime, and improve the criminal justice system.</a:t>
            </a:r>
          </a:p>
          <a:p>
            <a:pPr marL="0" indent="0">
              <a:buNone/>
            </a:pPr>
            <a:r>
              <a:rPr lang="en-US" sz="1600" b="1" dirty="0"/>
              <a:t>Eligible Organizations </a:t>
            </a:r>
          </a:p>
          <a:p>
            <a:pPr marL="0" indent="0">
              <a:buNone/>
            </a:pPr>
            <a:r>
              <a:rPr lang="en-US" sz="1600" dirty="0"/>
              <a:t>Applications may be submitted by state agencies, public and private institutions of higher education, independent school districts, Native American tribes, councils of governments, non-profit corporations (including hospitals and faith-based organizations), and units of local government, which are defined as a non-statewide governmental body with the authority to establish a budget and impose taxes.</a:t>
            </a:r>
          </a:p>
          <a:p>
            <a:pPr marL="0" indent="0">
              <a:buNone/>
            </a:pPr>
            <a:r>
              <a:rPr lang="en-US" sz="1600" b="1" dirty="0">
                <a:latin typeface="Arial" panose="020B0604020202020204" pitchFamily="34" charset="0"/>
              </a:rPr>
              <a:t>Funds Available</a:t>
            </a:r>
          </a:p>
          <a:p>
            <a:pPr marL="173038" lvl="1" indent="-169863"/>
            <a:r>
              <a:rPr lang="en-US" sz="1600" dirty="0">
                <a:latin typeface="Calibri" panose="020F0502020204030204" pitchFamily="34" charset="0"/>
              </a:rPr>
              <a:t>FY23 Reasonable Budget Expectation was $197,663</a:t>
            </a:r>
          </a:p>
          <a:p>
            <a:pPr marL="3175" marR="850" lvl="1" indent="0">
              <a:buNone/>
            </a:pPr>
            <a:r>
              <a:rPr lang="en-US" sz="1600" b="1" dirty="0">
                <a:latin typeface="Calibri" panose="020F0502020204030204" pitchFamily="34" charset="0"/>
              </a:rPr>
              <a:t>Project Period</a:t>
            </a:r>
          </a:p>
          <a:p>
            <a:pPr marL="173038" marR="850" lvl="1" indent="-169863"/>
            <a:r>
              <a:rPr lang="en-US" sz="1600" dirty="0">
                <a:latin typeface="Calibri" panose="020F0502020204030204" pitchFamily="34" charset="0"/>
              </a:rPr>
              <a:t>Projects must begin on or after 10/01/2023 and may not exceed a 12-month project period.</a:t>
            </a:r>
          </a:p>
          <a:p>
            <a:pPr marL="3175" marR="850" lvl="1" indent="0">
              <a:buNone/>
            </a:pPr>
            <a:r>
              <a:rPr lang="en-US" sz="1600" b="1" dirty="0">
                <a:latin typeface="Calibri" panose="020F0502020204030204" pitchFamily="34" charset="0"/>
              </a:rPr>
              <a:t>Funding Levels</a:t>
            </a:r>
          </a:p>
          <a:p>
            <a:pPr marL="173038" marR="850" lvl="1" indent="-169863"/>
            <a:r>
              <a:rPr lang="en-US" sz="1600" dirty="0">
                <a:latin typeface="Calibri" panose="020F0502020204030204" pitchFamily="34" charset="0"/>
              </a:rPr>
              <a:t>Minimum: $10,000</a:t>
            </a:r>
          </a:p>
          <a:p>
            <a:pPr marL="173038" marR="850" lvl="1" indent="-169863"/>
            <a:r>
              <a:rPr lang="en-US" sz="1600" dirty="0">
                <a:latin typeface="Calibri" panose="020F0502020204030204" pitchFamily="34" charset="0"/>
              </a:rPr>
              <a:t>Maximum: None</a:t>
            </a:r>
          </a:p>
          <a:p>
            <a:pPr marL="173038" marR="850" lvl="1" indent="-169863"/>
            <a:r>
              <a:rPr lang="en-US" sz="1600" dirty="0">
                <a:latin typeface="Calibri" panose="020F0502020204030204" pitchFamily="34" charset="0"/>
              </a:rPr>
              <a:t>Match Requirement: None</a:t>
            </a:r>
          </a:p>
        </p:txBody>
      </p:sp>
    </p:spTree>
    <p:extLst>
      <p:ext uri="{BB962C8B-B14F-4D97-AF65-F5344CB8AC3E}">
        <p14:creationId xmlns:p14="http://schemas.microsoft.com/office/powerpoint/2010/main" val="32056493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4794442"/>
          </a:xfrm>
        </p:spPr>
        <p:txBody>
          <a:bodyPr>
            <a:normAutofit fontScale="62500" lnSpcReduction="20000"/>
          </a:bodyPr>
          <a:lstStyle/>
          <a:p>
            <a:pPr marL="0" indent="0">
              <a:buNone/>
            </a:pPr>
            <a:r>
              <a:rPr lang="en-US" b="1" dirty="0"/>
              <a:t>Eligible Purpose Areas</a:t>
            </a:r>
          </a:p>
          <a:p>
            <a:pPr marL="0" indent="0">
              <a:buNone/>
            </a:pPr>
            <a:r>
              <a:rPr lang="en-US" sz="2800" dirty="0"/>
              <a:t>Funding may be used to provide additional personnel, equipment, supplies, contractual support, training, technical assistance, and information systems for </a:t>
            </a:r>
            <a:r>
              <a:rPr lang="en-US" sz="2800" b="1" dirty="0"/>
              <a:t>criminal justice purposes</a:t>
            </a:r>
            <a:r>
              <a:rPr lang="en-US" sz="2800" dirty="0"/>
              <a:t>, including for any one or more of the following:</a:t>
            </a:r>
          </a:p>
          <a:p>
            <a:r>
              <a:rPr lang="en-US" sz="2800" dirty="0"/>
              <a:t> Law enforcement</a:t>
            </a:r>
          </a:p>
          <a:p>
            <a:r>
              <a:rPr lang="en-US" sz="2800" dirty="0"/>
              <a:t> Prosecution and Courts</a:t>
            </a:r>
          </a:p>
          <a:p>
            <a:r>
              <a:rPr lang="en-US" sz="2800" dirty="0"/>
              <a:t> Crime Prevention and Education</a:t>
            </a:r>
          </a:p>
          <a:p>
            <a:r>
              <a:rPr lang="en-US" sz="2800" dirty="0"/>
              <a:t> Corrections and Community Corrections</a:t>
            </a:r>
          </a:p>
          <a:p>
            <a:r>
              <a:rPr lang="en-US" sz="2800" dirty="0"/>
              <a:t> Reentry Programs</a:t>
            </a:r>
          </a:p>
          <a:p>
            <a:r>
              <a:rPr lang="en-US" sz="2800" dirty="0"/>
              <a:t> Assessment and Evaluation Programs</a:t>
            </a:r>
          </a:p>
          <a:p>
            <a:pPr marL="0" indent="0">
              <a:buNone/>
            </a:pPr>
            <a:r>
              <a:rPr lang="en-US" sz="2800" b="1" dirty="0"/>
              <a:t>Note:</a:t>
            </a:r>
            <a:r>
              <a:rPr lang="en-US" sz="2800" dirty="0"/>
              <a:t> “Criminal Justice Purposes” is defined as activities pertaining to crime prevention, control, or reduction, or the enforcement of the criminal law, including, but not limited to, police efforts to prevent, control, or reduce crime or to apprehend criminals, including juveniles, activities of courts having criminal jurisdiction, and related agencies (including but not limited to prosecutorial and defender services, juvenile delinquency agencies and pretrial service or release agencies), activities of corrections, probation, or parole authorities and related agencies assisting in the rehabilitation, supervision, and care of criminal offenders, and programs relating to the prevention, control, or reduction of narcotic addiction and juvenile delinquency.</a:t>
            </a:r>
            <a:endParaRPr lang="en-US" dirty="0"/>
          </a:p>
        </p:txBody>
      </p:sp>
      <p:sp>
        <p:nvSpPr>
          <p:cNvPr id="4" name="Title 6">
            <a:extLst>
              <a:ext uri="{FF2B5EF4-FFF2-40B4-BE49-F238E27FC236}">
                <a16:creationId xmlns:a16="http://schemas.microsoft.com/office/drawing/2014/main" id="{EB4F3504-63CB-497F-861B-EB44F37CA2D3}"/>
              </a:ext>
            </a:extLst>
          </p:cNvPr>
          <p:cNvSpPr txBox="1">
            <a:spLocks/>
          </p:cNvSpPr>
          <p:nvPr/>
        </p:nvSpPr>
        <p:spPr>
          <a:xfrm>
            <a:off x="2362200" y="237933"/>
            <a:ext cx="7753952" cy="1619743"/>
          </a:xfrm>
          <a:prstGeom prst="rect">
            <a:avLst/>
          </a:prstGeom>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en-US" sz="5100" b="1" dirty="0">
                <a:latin typeface="Arial" panose="020B0604020202020204" pitchFamily="34" charset="0"/>
              </a:rPr>
              <a:t>Justice Assistance Grant (JAG) Program Opportunity Snapshot</a:t>
            </a:r>
            <a:br>
              <a:rPr lang="en-US" b="1" dirty="0">
                <a:solidFill>
                  <a:srgbClr val="083A81"/>
                </a:solidFill>
                <a:latin typeface="Arial" panose="020B0604020202020204" pitchFamily="34" charset="0"/>
              </a:rPr>
            </a:br>
            <a:endParaRPr lang="en-US" dirty="0"/>
          </a:p>
        </p:txBody>
      </p:sp>
    </p:spTree>
    <p:extLst>
      <p:ext uri="{BB962C8B-B14F-4D97-AF65-F5344CB8AC3E}">
        <p14:creationId xmlns:p14="http://schemas.microsoft.com/office/powerpoint/2010/main" val="29416102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4604052"/>
          </a:xfrm>
        </p:spPr>
        <p:txBody>
          <a:bodyPr>
            <a:normAutofit fontScale="92500" lnSpcReduction="1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900" b="1" i="0" u="none" strike="noStrike" kern="1200" cap="none" spc="0" normalizeH="0" baseline="0" noProof="0" dirty="0">
                <a:ln>
                  <a:noFill/>
                </a:ln>
                <a:solidFill>
                  <a:prstClr val="black"/>
                </a:solidFill>
                <a:effectLst/>
                <a:uLnTx/>
                <a:uFillTx/>
                <a:latin typeface="Calibri" panose="020F0502020204030204"/>
                <a:ea typeface="+mn-ea"/>
                <a:cs typeface="+mn-cs"/>
              </a:rPr>
              <a:t>Eligibility Requirements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90% criminal history disposition reporting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Local units of governments must comply with the Cybersecurity Training requirements described in Section 772.012 and Section 2054.5191 of the Texas Government Code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Eligible applicants operating a law enforcement agency must be current on reporting complete UCR data and the Texas specific reporting mandated by 411.042 TGC, to the Texas Department of Public Safety (DPS) for inclusion in the annual Crime in Texas (CIT) publication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Eligible applicants must be registered in the federal System for Award Management (SAM) database and have an UEI (Unique Entity ID) number assigned to its agency (to get registered in the SAM database and request an UEI number, go to https://sam.gov/)</a:t>
            </a:r>
            <a:endParaRPr kumimoji="0" lang="en-US" sz="2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indent="0">
              <a:buNone/>
            </a:pPr>
            <a:endParaRPr lang="en-US" dirty="0"/>
          </a:p>
          <a:p>
            <a:pPr marL="514350" indent="-514350">
              <a:buFont typeface="+mj-lt"/>
              <a:buAutoNum type="arabicPeriod"/>
            </a:pPr>
            <a:endParaRPr lang="en-US" dirty="0"/>
          </a:p>
        </p:txBody>
      </p:sp>
      <p:sp>
        <p:nvSpPr>
          <p:cNvPr id="4" name="Title 6">
            <a:extLst>
              <a:ext uri="{FF2B5EF4-FFF2-40B4-BE49-F238E27FC236}">
                <a16:creationId xmlns:a16="http://schemas.microsoft.com/office/drawing/2014/main" id="{EB4F3504-63CB-497F-861B-EB44F37CA2D3}"/>
              </a:ext>
            </a:extLst>
          </p:cNvPr>
          <p:cNvSpPr txBox="1">
            <a:spLocks/>
          </p:cNvSpPr>
          <p:nvPr/>
        </p:nvSpPr>
        <p:spPr>
          <a:xfrm>
            <a:off x="2362200" y="237933"/>
            <a:ext cx="7753952" cy="1619743"/>
          </a:xfrm>
          <a:prstGeom prst="rect">
            <a:avLst/>
          </a:prstGeom>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en-US" sz="5100" b="1" dirty="0">
                <a:latin typeface="Arial" panose="020B0604020202020204" pitchFamily="34" charset="0"/>
              </a:rPr>
              <a:t>Justice Assistance Grant (JAG) Program Opportunity Snapshot</a:t>
            </a:r>
            <a:br>
              <a:rPr lang="en-US" b="1" dirty="0">
                <a:solidFill>
                  <a:srgbClr val="083A81"/>
                </a:solidFill>
                <a:latin typeface="Arial" panose="020B0604020202020204" pitchFamily="34" charset="0"/>
              </a:rPr>
            </a:br>
            <a:endParaRPr lang="en-US" dirty="0"/>
          </a:p>
        </p:txBody>
      </p:sp>
    </p:spTree>
    <p:extLst>
      <p:ext uri="{BB962C8B-B14F-4D97-AF65-F5344CB8AC3E}">
        <p14:creationId xmlns:p14="http://schemas.microsoft.com/office/powerpoint/2010/main" val="29068597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6274" y="1655546"/>
            <a:ext cx="10487526" cy="5111014"/>
          </a:xfrm>
        </p:spPr>
        <p:txBody>
          <a:bodyPr>
            <a:normAutofit fontScale="47500" lnSpcReduction="20000"/>
          </a:bodyPr>
          <a:lstStyle/>
          <a:p>
            <a:pPr marL="0" lvl="0" indent="0">
              <a:buNone/>
            </a:pPr>
            <a:r>
              <a:rPr lang="en-US" b="1" dirty="0"/>
              <a:t>Officer safety related equipment updates, repairs, or improvements</a:t>
            </a:r>
            <a:endParaRPr lang="en-US" sz="2800" b="1" dirty="0"/>
          </a:p>
          <a:p>
            <a:pPr marL="231775" lvl="1" indent="-231775">
              <a:tabLst>
                <a:tab pos="173038" algn="l"/>
              </a:tabLst>
            </a:pPr>
            <a:r>
              <a:rPr lang="en-US" dirty="0"/>
              <a:t>SABA training and individual equipment for responders</a:t>
            </a:r>
            <a:endParaRPr lang="en-US" sz="2400" dirty="0"/>
          </a:p>
          <a:p>
            <a:pPr marL="231775" lvl="1" indent="-231775">
              <a:tabLst>
                <a:tab pos="173038" algn="l"/>
              </a:tabLst>
            </a:pPr>
            <a:r>
              <a:rPr lang="en-US" dirty="0"/>
              <a:t>P25 Radio compliance</a:t>
            </a:r>
            <a:endParaRPr lang="en-US" sz="2400" dirty="0"/>
          </a:p>
          <a:p>
            <a:pPr marL="231775" lvl="1" indent="-231775">
              <a:tabLst>
                <a:tab pos="173038" algn="l"/>
              </a:tabLst>
            </a:pPr>
            <a:r>
              <a:rPr lang="en-US" dirty="0"/>
              <a:t>Tasers</a:t>
            </a:r>
            <a:endParaRPr lang="en-US" sz="2400" dirty="0"/>
          </a:p>
          <a:p>
            <a:pPr marL="231775" lvl="1" indent="-231775">
              <a:tabLst>
                <a:tab pos="173038" algn="l"/>
              </a:tabLst>
            </a:pPr>
            <a:r>
              <a:rPr lang="en-US" dirty="0"/>
              <a:t>Bullet proof vest for first responders collaborating with law enforcement agencies during high-risk operations</a:t>
            </a:r>
            <a:endParaRPr lang="en-US" sz="2400" dirty="0"/>
          </a:p>
          <a:p>
            <a:pPr marL="231775" lvl="1" indent="-231775">
              <a:tabLst>
                <a:tab pos="173038" algn="l"/>
              </a:tabLst>
            </a:pPr>
            <a:r>
              <a:rPr lang="en-US" dirty="0"/>
              <a:t>Support the development of medical support personnel attached to law enforcement operations for high-risk operations</a:t>
            </a:r>
            <a:endParaRPr lang="en-US" sz="2400" dirty="0"/>
          </a:p>
          <a:p>
            <a:pPr marL="231775" lvl="1" indent="-231775">
              <a:tabLst>
                <a:tab pos="173038" algn="l"/>
              </a:tabLst>
            </a:pPr>
            <a:r>
              <a:rPr lang="en-US" dirty="0"/>
              <a:t>ALERRT I and II training</a:t>
            </a:r>
            <a:endParaRPr lang="en-US" sz="2400" dirty="0"/>
          </a:p>
          <a:p>
            <a:pPr marL="0" lvl="0" indent="0">
              <a:buNone/>
            </a:pPr>
            <a:r>
              <a:rPr lang="en-US" b="1" dirty="0"/>
              <a:t>Increase the number of Mental Health Peace Officers</a:t>
            </a:r>
            <a:endParaRPr lang="en-US" sz="2800" b="1" dirty="0"/>
          </a:p>
          <a:p>
            <a:pPr marL="231775" lvl="1" indent="-231775"/>
            <a:r>
              <a:rPr lang="en-US" dirty="0"/>
              <a:t>Identify advanced training opportunities advanced CIT curriculum and PTSD</a:t>
            </a:r>
            <a:endParaRPr lang="en-US" sz="2400" dirty="0"/>
          </a:p>
          <a:p>
            <a:pPr marL="231775" lvl="1" indent="-231775"/>
            <a:r>
              <a:rPr lang="en-US" dirty="0"/>
              <a:t>Continue 40-hour TCOLE certification program </a:t>
            </a:r>
            <a:endParaRPr lang="en-US" sz="2400" dirty="0"/>
          </a:p>
          <a:p>
            <a:pPr marL="231775" lvl="1" indent="-231775"/>
            <a:r>
              <a:rPr lang="en-US" dirty="0"/>
              <a:t>Regional approach for Mental Health Peace Officer resources</a:t>
            </a:r>
            <a:endParaRPr lang="en-US" sz="2400" dirty="0"/>
          </a:p>
          <a:p>
            <a:pPr marL="0" lvl="0" indent="0">
              <a:buNone/>
            </a:pPr>
            <a:r>
              <a:rPr lang="en-US" b="1" dirty="0"/>
              <a:t>Law enforcement agencies lack proper equipment to conduct investigations and evidence collection</a:t>
            </a:r>
            <a:endParaRPr lang="en-US" sz="2800" b="1" dirty="0"/>
          </a:p>
          <a:p>
            <a:pPr marL="231775" lvl="1" indent="-227013"/>
            <a:r>
              <a:rPr lang="en-US" dirty="0"/>
              <a:t>Scene lighting both portable and trailer mounted</a:t>
            </a:r>
            <a:endParaRPr lang="en-US" sz="2400" dirty="0"/>
          </a:p>
          <a:p>
            <a:pPr marL="231775" lvl="1" indent="-227013"/>
            <a:r>
              <a:rPr lang="en-US" dirty="0"/>
              <a:t>Touch DNA</a:t>
            </a:r>
            <a:endParaRPr lang="en-US" sz="2400" dirty="0"/>
          </a:p>
          <a:p>
            <a:pPr marL="231775" lvl="1" indent="-227013"/>
            <a:r>
              <a:rPr lang="en-US" dirty="0"/>
              <a:t>Crime scene mapping as a regional asset</a:t>
            </a:r>
            <a:endParaRPr lang="en-US" sz="2400" dirty="0"/>
          </a:p>
          <a:p>
            <a:pPr marL="0" lvl="0" indent="0">
              <a:buNone/>
            </a:pPr>
            <a:r>
              <a:rPr lang="en-US" b="1" dirty="0"/>
              <a:t>Lack of proper training facilities as related to available training facilities and accessibility to those facilities</a:t>
            </a:r>
            <a:endParaRPr lang="en-US" sz="2800" b="1" dirty="0"/>
          </a:p>
          <a:p>
            <a:pPr marL="231775" lvl="1" indent="-227013"/>
            <a:r>
              <a:rPr lang="en-US" dirty="0"/>
              <a:t>Attending training can be hindered by the inability to provide appropriate coverage - satellite training for rural counties with limited personnel and resources</a:t>
            </a:r>
            <a:endParaRPr lang="en-US" sz="2400" dirty="0"/>
          </a:p>
          <a:p>
            <a:pPr marL="231775" lvl="1" indent="-227013"/>
            <a:r>
              <a:rPr lang="en-US" dirty="0"/>
              <a:t>Driving Track for tactical driving scenarios</a:t>
            </a:r>
            <a:endParaRPr lang="en-US" sz="2400" dirty="0"/>
          </a:p>
          <a:p>
            <a:pPr marL="0" lvl="0" indent="0">
              <a:buNone/>
            </a:pPr>
            <a:r>
              <a:rPr lang="en-US" b="1" dirty="0"/>
              <a:t>Human trafficking and Drug trafficking</a:t>
            </a:r>
            <a:endParaRPr lang="en-US" sz="2800" b="1" dirty="0"/>
          </a:p>
          <a:p>
            <a:pPr marL="231775" lvl="1" indent="-227013"/>
            <a:r>
              <a:rPr lang="en-US" dirty="0"/>
              <a:t>Coordinate efforts among law enforcement agencies aimed on targeting efforts of drug/human trafficking organizations</a:t>
            </a:r>
            <a:endParaRPr lang="en-US" sz="2400" dirty="0"/>
          </a:p>
          <a:p>
            <a:pPr marL="231775" lvl="1" indent="-227013"/>
            <a:r>
              <a:rPr lang="en-US" dirty="0"/>
              <a:t>Continue training opportunities to provide low enforcement officers with the latest and most successful investigative techniques</a:t>
            </a:r>
            <a:endParaRPr lang="en-US" sz="2400" dirty="0"/>
          </a:p>
          <a:p>
            <a:pPr marL="231775" lvl="1" indent="-227013"/>
            <a:r>
              <a:rPr lang="en-US" dirty="0"/>
              <a:t>Seek funding opportunities that will provide projects specifically focused on drug/human trafficking</a:t>
            </a:r>
            <a:endParaRPr lang="en-US" sz="2400" dirty="0"/>
          </a:p>
          <a:p>
            <a:pPr marL="0" indent="0">
              <a:buNone/>
            </a:pPr>
            <a:endParaRPr lang="en-US" dirty="0"/>
          </a:p>
          <a:p>
            <a:pPr marL="514350" indent="-514350">
              <a:buFont typeface="+mj-lt"/>
              <a:buAutoNum type="arabicPeriod"/>
            </a:pPr>
            <a:endParaRPr lang="en-US" dirty="0"/>
          </a:p>
        </p:txBody>
      </p:sp>
      <p:sp>
        <p:nvSpPr>
          <p:cNvPr id="4" name="Title 6">
            <a:extLst>
              <a:ext uri="{FF2B5EF4-FFF2-40B4-BE49-F238E27FC236}">
                <a16:creationId xmlns:a16="http://schemas.microsoft.com/office/drawing/2014/main" id="{EB4F3504-63CB-497F-861B-EB44F37CA2D3}"/>
              </a:ext>
            </a:extLst>
          </p:cNvPr>
          <p:cNvSpPr txBox="1">
            <a:spLocks/>
          </p:cNvSpPr>
          <p:nvPr/>
        </p:nvSpPr>
        <p:spPr>
          <a:xfrm>
            <a:off x="2362200" y="237933"/>
            <a:ext cx="7753952" cy="1619743"/>
          </a:xfrm>
          <a:prstGeom prst="rect">
            <a:avLst/>
          </a:prstGeom>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en-US" sz="5100" b="1" dirty="0">
                <a:latin typeface="Arial" panose="020B0604020202020204" pitchFamily="34" charset="0"/>
              </a:rPr>
              <a:t>Justice Assistance Grant (JAG) Law Enforcement Priorities</a:t>
            </a:r>
            <a:br>
              <a:rPr lang="en-US" b="1" dirty="0">
                <a:solidFill>
                  <a:srgbClr val="083A81"/>
                </a:solidFill>
                <a:latin typeface="Arial" panose="020B0604020202020204" pitchFamily="34" charset="0"/>
              </a:rPr>
            </a:br>
            <a:endParaRPr lang="en-US" dirty="0"/>
          </a:p>
        </p:txBody>
      </p:sp>
    </p:spTree>
    <p:extLst>
      <p:ext uri="{BB962C8B-B14F-4D97-AF65-F5344CB8AC3E}">
        <p14:creationId xmlns:p14="http://schemas.microsoft.com/office/powerpoint/2010/main" val="1712132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4636" y="1825625"/>
            <a:ext cx="10959164" cy="3304640"/>
          </a:xfrm>
        </p:spPr>
        <p:txBody>
          <a:bodyPr>
            <a:normAutofit/>
          </a:bodyPr>
          <a:lstStyle/>
          <a:p>
            <a:pPr marL="457200" lvl="1" indent="0">
              <a:buNone/>
            </a:pPr>
            <a:r>
              <a:rPr lang="en-US" sz="3000" b="1" dirty="0"/>
              <a:t>FY23 Grant Data</a:t>
            </a:r>
          </a:p>
          <a:p>
            <a:pPr marL="971550" lvl="3"/>
            <a:r>
              <a:rPr lang="en-US" dirty="0"/>
              <a:t>13 total grant applications requesting $579,311 </a:t>
            </a:r>
            <a:endParaRPr lang="en-US" sz="1400" dirty="0"/>
          </a:p>
          <a:p>
            <a:pPr marL="971550" lvl="3"/>
            <a:r>
              <a:rPr lang="en-US" dirty="0"/>
              <a:t>CJAC was able to fund 7 grants </a:t>
            </a:r>
          </a:p>
          <a:p>
            <a:pPr marL="971550" lvl="3"/>
            <a:r>
              <a:rPr lang="en-US" dirty="0"/>
              <a:t>Funding for FY24 is expected to remain similar to FY23, slight increase in funding possible</a:t>
            </a:r>
          </a:p>
          <a:p>
            <a:pPr marL="0" indent="0">
              <a:buNone/>
            </a:pPr>
            <a:endParaRPr lang="en-US" dirty="0"/>
          </a:p>
          <a:p>
            <a:pPr marL="0" indent="0">
              <a:buNone/>
            </a:pPr>
            <a:endParaRPr lang="en-US" dirty="0"/>
          </a:p>
        </p:txBody>
      </p:sp>
      <p:sp>
        <p:nvSpPr>
          <p:cNvPr id="4" name="Title 6">
            <a:extLst>
              <a:ext uri="{FF2B5EF4-FFF2-40B4-BE49-F238E27FC236}">
                <a16:creationId xmlns:a16="http://schemas.microsoft.com/office/drawing/2014/main" id="{EB4F3504-63CB-497F-861B-EB44F37CA2D3}"/>
              </a:ext>
            </a:extLst>
          </p:cNvPr>
          <p:cNvSpPr txBox="1">
            <a:spLocks/>
          </p:cNvSpPr>
          <p:nvPr/>
        </p:nvSpPr>
        <p:spPr>
          <a:xfrm>
            <a:off x="2362200" y="237933"/>
            <a:ext cx="7753952" cy="1619743"/>
          </a:xfrm>
          <a:prstGeom prst="rect">
            <a:avLst/>
          </a:prstGeom>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en-US" sz="5100" b="1" dirty="0">
                <a:latin typeface="Arial" panose="020B0604020202020204" pitchFamily="34" charset="0"/>
              </a:rPr>
              <a:t>Justice Assistance Grant (JAG) Program Opportunity Snapshot</a:t>
            </a:r>
            <a:br>
              <a:rPr lang="en-US" b="1" dirty="0">
                <a:solidFill>
                  <a:srgbClr val="083A81"/>
                </a:solidFill>
                <a:latin typeface="Arial" panose="020B0604020202020204" pitchFamily="34" charset="0"/>
              </a:rPr>
            </a:br>
            <a:endParaRPr lang="en-US" dirty="0"/>
          </a:p>
        </p:txBody>
      </p:sp>
    </p:spTree>
    <p:extLst>
      <p:ext uri="{BB962C8B-B14F-4D97-AF65-F5344CB8AC3E}">
        <p14:creationId xmlns:p14="http://schemas.microsoft.com/office/powerpoint/2010/main" val="1069475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FY24 SHSP-Regular Projects (SHSP-R)</a:t>
            </a:r>
          </a:p>
        </p:txBody>
      </p:sp>
      <p:sp>
        <p:nvSpPr>
          <p:cNvPr id="3" name="Content Placeholder 2"/>
          <p:cNvSpPr>
            <a:spLocks noGrp="1"/>
          </p:cNvSpPr>
          <p:nvPr>
            <p:ph idx="1"/>
          </p:nvPr>
        </p:nvSpPr>
        <p:spPr>
          <a:xfrm>
            <a:off x="230909" y="1578078"/>
            <a:ext cx="11730033" cy="5198108"/>
          </a:xfrm>
        </p:spPr>
        <p:txBody>
          <a:bodyPr>
            <a:noAutofit/>
          </a:bodyPr>
          <a:lstStyle/>
          <a:p>
            <a:pPr marL="0" indent="0">
              <a:buNone/>
            </a:pPr>
            <a:r>
              <a:rPr lang="en-US" sz="1550" b="1" dirty="0"/>
              <a:t>Purpose</a:t>
            </a:r>
            <a:r>
              <a:rPr lang="en-US" sz="1550" dirty="0"/>
              <a:t>: </a:t>
            </a:r>
          </a:p>
          <a:p>
            <a:pPr marL="0" indent="0">
              <a:buNone/>
            </a:pPr>
            <a:r>
              <a:rPr lang="en-US" sz="1550" dirty="0"/>
              <a:t>The purpose of this announcement is to solicit applications for projects that support state and local efforts to prevent terrorism and targeted violence and prepare for the threats and hazards that pose the greatest risk to the security of Texas citizens. The Office of the Governor (OOG), Public Safety Office (PSO) provides funding to implement investments that build, sustain, and deliver the 32 core capabilities essential to achieving a secure and resilient state.</a:t>
            </a:r>
          </a:p>
          <a:p>
            <a:pPr marL="0" indent="0">
              <a:buNone/>
            </a:pPr>
            <a:r>
              <a:rPr lang="en-US" sz="1550" dirty="0"/>
              <a:t>The purpose of this funding is to support state, tribal and local preparedness activities that address high priority preparedness gaps across all core capabilities where a nexus to terrorism exists. All investments must be consistent with capability targets set during the Threat and Hazard Identification and Risk Assessment (THIRA) process, and gaps identified in the Stakeholder Preparedness Review (SPR). The SHSP is intended to support investments that improve the ability of jurisdictions to:</a:t>
            </a:r>
          </a:p>
          <a:p>
            <a:pPr marL="0" indent="0">
              <a:buNone/>
            </a:pPr>
            <a:r>
              <a:rPr lang="en-US" sz="1550" dirty="0"/>
              <a:t>• </a:t>
            </a:r>
            <a:r>
              <a:rPr lang="en-US" sz="1550" b="1" dirty="0"/>
              <a:t>Prevent</a:t>
            </a:r>
            <a:r>
              <a:rPr lang="en-US" sz="1550" dirty="0"/>
              <a:t> a threatened or an actual act of terrorism;</a:t>
            </a:r>
          </a:p>
          <a:p>
            <a:pPr marL="0" indent="0">
              <a:buNone/>
            </a:pPr>
            <a:r>
              <a:rPr lang="en-US" sz="1550" dirty="0"/>
              <a:t>• </a:t>
            </a:r>
            <a:r>
              <a:rPr lang="en-US" sz="1550" b="1" dirty="0"/>
              <a:t>Protect</a:t>
            </a:r>
            <a:r>
              <a:rPr lang="en-US" sz="1550" dirty="0"/>
              <a:t> its citizens, residents, visitors, and assets against the greatest threats and hazards;</a:t>
            </a:r>
          </a:p>
          <a:p>
            <a:pPr marL="0" indent="0">
              <a:buNone/>
            </a:pPr>
            <a:r>
              <a:rPr lang="en-US" sz="1550" dirty="0"/>
              <a:t>• </a:t>
            </a:r>
            <a:r>
              <a:rPr lang="en-US" sz="1550" b="1" dirty="0"/>
              <a:t>Mitigate</a:t>
            </a:r>
            <a:r>
              <a:rPr lang="en-US" sz="1550" dirty="0"/>
              <a:t> the loss of life and property by lessening the impact of future catastrophic events;</a:t>
            </a:r>
          </a:p>
          <a:p>
            <a:pPr marL="0" indent="0">
              <a:buNone/>
            </a:pPr>
            <a:r>
              <a:rPr lang="en-US" sz="1550" dirty="0"/>
              <a:t>• </a:t>
            </a:r>
            <a:r>
              <a:rPr lang="en-US" sz="1550" b="1" dirty="0"/>
              <a:t>Respond</a:t>
            </a:r>
            <a:r>
              <a:rPr lang="en-US" sz="1550" dirty="0"/>
              <a:t> quickly to save lives, protect property and the environment, and meet basic human needs in the aftermath of a catastrophic incident; and/or</a:t>
            </a:r>
          </a:p>
          <a:p>
            <a:pPr marL="0" indent="0">
              <a:buNone/>
            </a:pPr>
            <a:r>
              <a:rPr lang="en-US" sz="1550" dirty="0"/>
              <a:t>• </a:t>
            </a:r>
            <a:r>
              <a:rPr lang="en-US" sz="1550" b="1" dirty="0"/>
              <a:t>Recover</a:t>
            </a:r>
            <a:r>
              <a:rPr lang="en-US" sz="1550" dirty="0"/>
              <a:t> through a focus on the timely restoration, strengthening, accessibility and revitalization of infrastructure, housing, and a sustainable economy, as well as the health, social, cultural, historic, and environmental fabric of communities affected by a catastrophic incident.</a:t>
            </a:r>
          </a:p>
          <a:p>
            <a:pPr marL="0" indent="0">
              <a:buNone/>
            </a:pPr>
            <a:r>
              <a:rPr lang="en-US" sz="1550" dirty="0"/>
              <a:t>Many activities which support the achievement of target capabilities related to terrorism preparedness may simultaneously support enhanced preparedness for other hazards unrelated to acts of terrorism. However, </a:t>
            </a:r>
            <a:r>
              <a:rPr lang="en-US" sz="1550" b="1" dirty="0"/>
              <a:t>all SHSP projects must assist grantees in achieving target capabilities related to preventing, preparing for, protecting against, or responding to acts of terrorism.</a:t>
            </a:r>
          </a:p>
        </p:txBody>
      </p:sp>
    </p:spTree>
    <p:extLst>
      <p:ext uri="{BB962C8B-B14F-4D97-AF65-F5344CB8AC3E}">
        <p14:creationId xmlns:p14="http://schemas.microsoft.com/office/powerpoint/2010/main" val="8603144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6274" y="1825625"/>
            <a:ext cx="10270155" cy="4794442"/>
          </a:xfrm>
        </p:spPr>
        <p:txBody>
          <a:bodyPr>
            <a:normAutofit fontScale="40000" lnSpcReduction="20000"/>
          </a:bodyPr>
          <a:lstStyle/>
          <a:p>
            <a:pPr marL="0" indent="0">
              <a:buNone/>
            </a:pPr>
            <a:r>
              <a:rPr lang="en-US" sz="3400" b="1" dirty="0"/>
              <a:t>Purpose</a:t>
            </a:r>
          </a:p>
          <a:p>
            <a:pPr marL="0" indent="0">
              <a:buNone/>
            </a:pPr>
            <a:r>
              <a:rPr lang="en-US" sz="3400" dirty="0"/>
              <a:t>The purpose of this announcement is to solicit applications for projects that prevent violence in and around school; and to improve the juvenile justice system by providing mental health services, truancy prevention and intervention through community-based and school programs.</a:t>
            </a:r>
          </a:p>
          <a:p>
            <a:pPr marL="0" indent="0">
              <a:buNone/>
            </a:pPr>
            <a:r>
              <a:rPr lang="en-US" sz="3400" dirty="0"/>
              <a:t>Following the tragic school shooting in Santa Fe, there has been a robust statewide effort to prioritize the safety of all Texas students. The Governor’s Public Safety Office (PSO) is highlighting the need to prevent security threats in advance through prevention and intervention with at-risk youth. Projects geared towards school safety will be given priority under this announcement.</a:t>
            </a:r>
          </a:p>
          <a:p>
            <a:pPr marL="0" indent="0">
              <a:buNone/>
            </a:pPr>
            <a:r>
              <a:rPr lang="en-US" sz="3400" b="1" dirty="0"/>
              <a:t>Eligible Organizations </a:t>
            </a:r>
          </a:p>
          <a:p>
            <a:pPr marL="0" indent="0">
              <a:buNone/>
            </a:pPr>
            <a:r>
              <a:rPr lang="en-US" sz="3400" dirty="0"/>
              <a:t>Applications may be submitted by independent school districts, Native American tribes, councils of governments, non-profit corporations (including hospitals and faith-based organizations), and units of local government, which are defined as a non-statewide governmental body with the authority to establish a budget and impose taxes. </a:t>
            </a:r>
          </a:p>
          <a:p>
            <a:pPr marL="0" indent="0">
              <a:buNone/>
            </a:pPr>
            <a:r>
              <a:rPr lang="en-US" sz="3400" b="1" dirty="0"/>
              <a:t>Funds Available</a:t>
            </a:r>
          </a:p>
          <a:p>
            <a:pPr marR="630"/>
            <a:r>
              <a:rPr lang="en-US" sz="3400" dirty="0">
                <a:solidFill>
                  <a:prstClr val="black"/>
                </a:solidFill>
                <a:latin typeface="Calibri" panose="020F0502020204030204" pitchFamily="34" charset="0"/>
              </a:rPr>
              <a:t>FY23 Reasonable Budget Expectation was $47,727 Juvenile Justice</a:t>
            </a:r>
          </a:p>
          <a:p>
            <a:pPr marR="630"/>
            <a:r>
              <a:rPr lang="en-US" sz="3400" dirty="0">
                <a:solidFill>
                  <a:prstClr val="black"/>
                </a:solidFill>
                <a:latin typeface="Calibri" panose="020F0502020204030204" pitchFamily="34" charset="0"/>
              </a:rPr>
              <a:t>FY23 Reasonable Budget Expectation was $72,963 Truancy Prevention</a:t>
            </a:r>
          </a:p>
          <a:p>
            <a:pPr marL="0" marR="630" indent="0">
              <a:buNone/>
            </a:pPr>
            <a:r>
              <a:rPr lang="en-US" sz="3400" b="1" dirty="0"/>
              <a:t>Project Period</a:t>
            </a:r>
          </a:p>
          <a:p>
            <a:pPr marR="630"/>
            <a:r>
              <a:rPr lang="en-US" sz="3400" dirty="0"/>
              <a:t>Projects must begin on or after 09/01/2023 and may not exceed a 12-month project period.</a:t>
            </a:r>
          </a:p>
          <a:p>
            <a:pPr marL="0" marR="630" indent="0">
              <a:buNone/>
            </a:pPr>
            <a:r>
              <a:rPr lang="en-US" sz="3400" b="1" dirty="0"/>
              <a:t>Funding Levels</a:t>
            </a:r>
          </a:p>
          <a:p>
            <a:pPr marR="630"/>
            <a:r>
              <a:rPr lang="en-US" sz="3400" dirty="0"/>
              <a:t>Minimum: $10,000</a:t>
            </a:r>
          </a:p>
          <a:p>
            <a:pPr marR="630"/>
            <a:r>
              <a:rPr lang="en-US" sz="3400" dirty="0"/>
              <a:t>Maximum: None</a:t>
            </a:r>
          </a:p>
          <a:p>
            <a:pPr marR="630"/>
            <a:r>
              <a:rPr lang="en-US" sz="3400" dirty="0"/>
              <a:t>Match Requirement: None</a:t>
            </a:r>
          </a:p>
          <a:p>
            <a:pPr marL="0" indent="0">
              <a:buNone/>
            </a:pPr>
            <a:endParaRPr lang="en-US" dirty="0"/>
          </a:p>
        </p:txBody>
      </p:sp>
      <p:sp>
        <p:nvSpPr>
          <p:cNvPr id="4" name="Title 6">
            <a:extLst>
              <a:ext uri="{FF2B5EF4-FFF2-40B4-BE49-F238E27FC236}">
                <a16:creationId xmlns:a16="http://schemas.microsoft.com/office/drawing/2014/main" id="{EB4F3504-63CB-497F-861B-EB44F37CA2D3}"/>
              </a:ext>
            </a:extLst>
          </p:cNvPr>
          <p:cNvSpPr txBox="1">
            <a:spLocks/>
          </p:cNvSpPr>
          <p:nvPr/>
        </p:nvSpPr>
        <p:spPr>
          <a:xfrm>
            <a:off x="2362200" y="237933"/>
            <a:ext cx="7753952" cy="1619743"/>
          </a:xfrm>
          <a:prstGeom prst="rect">
            <a:avLst/>
          </a:prstGeom>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en-US" sz="4600" b="1" dirty="0">
                <a:latin typeface="Arial" panose="020B0604020202020204" pitchFamily="34" charset="0"/>
              </a:rPr>
              <a:t>Juvenile Justice &amp; Truancy Prevention Grant Program Opportunity Snapshot</a:t>
            </a:r>
            <a:br>
              <a:rPr lang="en-US" b="1" dirty="0">
                <a:solidFill>
                  <a:srgbClr val="083A81"/>
                </a:solidFill>
                <a:latin typeface="Arial" panose="020B0604020202020204" pitchFamily="34" charset="0"/>
              </a:rPr>
            </a:br>
            <a:endParaRPr lang="en-US" dirty="0"/>
          </a:p>
        </p:txBody>
      </p:sp>
    </p:spTree>
    <p:extLst>
      <p:ext uri="{BB962C8B-B14F-4D97-AF65-F5344CB8AC3E}">
        <p14:creationId xmlns:p14="http://schemas.microsoft.com/office/powerpoint/2010/main" val="28577305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4794442"/>
          </a:xfrm>
        </p:spPr>
        <p:txBody>
          <a:bodyPr>
            <a:normAutofit fontScale="70000" lnSpcReduction="20000"/>
          </a:bodyPr>
          <a:lstStyle/>
          <a:p>
            <a:pPr marL="0" indent="0">
              <a:buNone/>
            </a:pPr>
            <a:r>
              <a:rPr lang="en-US" sz="3400" b="1" dirty="0"/>
              <a:t>Eligible Purpose Areas</a:t>
            </a:r>
          </a:p>
          <a:p>
            <a:r>
              <a:rPr lang="en-US" sz="3400" b="1" dirty="0"/>
              <a:t>Mental Health Services</a:t>
            </a:r>
            <a:r>
              <a:rPr lang="en-US" sz="3400" dirty="0"/>
              <a:t>. Programs providing mental health services for youth in custody in need of such services including, but are not limited to assessment, development of individualized treatment plans, and discharge plans. </a:t>
            </a:r>
          </a:p>
          <a:p>
            <a:r>
              <a:rPr lang="en-US" sz="3400" b="1" dirty="0"/>
              <a:t>School Programs.</a:t>
            </a:r>
            <a:r>
              <a:rPr lang="en-US" sz="3400" dirty="0"/>
              <a:t> Education programs or supportive services in traditional public schools and detention/corrections education settings to encourage youth to remain in school; or alternative learning programs to support transition to work and self-sufficiency, and to enhance coordination between correctional programs and youth’s local education programs to ensure the instruction they receive outside school is aligned with that provided in their schools, and that any identified learning problems are communicated.</a:t>
            </a:r>
          </a:p>
          <a:p>
            <a:r>
              <a:rPr lang="en-US" sz="3400" b="1" dirty="0"/>
              <a:t>Community-Based Programs and Services. </a:t>
            </a:r>
            <a:r>
              <a:rPr lang="en-US" sz="3400" dirty="0"/>
              <a:t>These programs and services are those that work pre- and post-confinement with a) parents and other family members to strengthen families to help keep youth in their homes; b) youth during confinement and their families to ensure safe return of youth home and to strengthen the families; and c) parents with limited English-speaking ability. </a:t>
            </a:r>
          </a:p>
          <a:p>
            <a:pPr marL="0" indent="0">
              <a:buNone/>
            </a:pPr>
            <a:endParaRPr lang="en-US" dirty="0"/>
          </a:p>
          <a:p>
            <a:pPr marL="0" indent="0">
              <a:buNone/>
            </a:pPr>
            <a:endParaRPr lang="en-US" dirty="0"/>
          </a:p>
        </p:txBody>
      </p:sp>
      <p:sp>
        <p:nvSpPr>
          <p:cNvPr id="4" name="Title 6">
            <a:extLst>
              <a:ext uri="{FF2B5EF4-FFF2-40B4-BE49-F238E27FC236}">
                <a16:creationId xmlns:a16="http://schemas.microsoft.com/office/drawing/2014/main" id="{EB4F3504-63CB-497F-861B-EB44F37CA2D3}"/>
              </a:ext>
            </a:extLst>
          </p:cNvPr>
          <p:cNvSpPr txBox="1">
            <a:spLocks/>
          </p:cNvSpPr>
          <p:nvPr/>
        </p:nvSpPr>
        <p:spPr>
          <a:xfrm>
            <a:off x="2362200" y="237933"/>
            <a:ext cx="7753952" cy="1619743"/>
          </a:xfrm>
          <a:prstGeom prst="rect">
            <a:avLst/>
          </a:prstGeom>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en-US" sz="4600" b="1" dirty="0">
                <a:latin typeface="Arial" panose="020B0604020202020204" pitchFamily="34" charset="0"/>
              </a:rPr>
              <a:t>Juvenile Justice &amp; Truancy Prevention Grant Program Opportunity Snapshot</a:t>
            </a:r>
            <a:br>
              <a:rPr lang="en-US" b="1" dirty="0">
                <a:solidFill>
                  <a:srgbClr val="083A81"/>
                </a:solidFill>
                <a:latin typeface="Arial" panose="020B0604020202020204" pitchFamily="34" charset="0"/>
              </a:rPr>
            </a:br>
            <a:endParaRPr lang="en-US" dirty="0"/>
          </a:p>
        </p:txBody>
      </p:sp>
    </p:spTree>
    <p:extLst>
      <p:ext uri="{BB962C8B-B14F-4D97-AF65-F5344CB8AC3E}">
        <p14:creationId xmlns:p14="http://schemas.microsoft.com/office/powerpoint/2010/main" val="15238609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sz="2800" b="1" dirty="0"/>
              <a:t>Eligible Purpose Areas</a:t>
            </a:r>
          </a:p>
          <a:p>
            <a:r>
              <a:rPr lang="en-US" sz="2800" b="1" dirty="0"/>
              <a:t>Truancy Prevention. </a:t>
            </a:r>
            <a:r>
              <a:rPr lang="en-US" sz="2800" dirty="0"/>
              <a:t>Education programs and/or related services designed to prevent truancy including prevention services for children considered at-risk of entering the juvenile justice system and intervention services for juveniles engaged in misconduct. </a:t>
            </a:r>
          </a:p>
          <a:p>
            <a:pPr marL="0" indent="0">
              <a:buNone/>
            </a:pPr>
            <a:endParaRPr lang="en-US" sz="2800" dirty="0"/>
          </a:p>
          <a:p>
            <a:r>
              <a:rPr lang="en-US" sz="2800" b="1" dirty="0"/>
              <a:t>Juvenile Case Managers.</a:t>
            </a:r>
            <a:r>
              <a:rPr lang="en-US" sz="2800" dirty="0"/>
              <a:t> Individuals designated to provide services in court cases involving juvenile offenders including assisting the court in administering the court's juvenile docket and supervising the court's orders in juvenile cases. May also provide prevention services to a child considered at-risk of entering the juvenile justice system and intervention services to juveniles engaged in misconduct before cases are filed.</a:t>
            </a:r>
          </a:p>
          <a:p>
            <a:pPr marL="0" indent="0">
              <a:buNone/>
            </a:pPr>
            <a:endParaRPr lang="en-US" dirty="0"/>
          </a:p>
        </p:txBody>
      </p:sp>
      <p:sp>
        <p:nvSpPr>
          <p:cNvPr id="4" name="Title 6">
            <a:extLst>
              <a:ext uri="{FF2B5EF4-FFF2-40B4-BE49-F238E27FC236}">
                <a16:creationId xmlns:a16="http://schemas.microsoft.com/office/drawing/2014/main" id="{EB4F3504-63CB-497F-861B-EB44F37CA2D3}"/>
              </a:ext>
            </a:extLst>
          </p:cNvPr>
          <p:cNvSpPr txBox="1">
            <a:spLocks/>
          </p:cNvSpPr>
          <p:nvPr/>
        </p:nvSpPr>
        <p:spPr>
          <a:xfrm>
            <a:off x="2362200" y="237933"/>
            <a:ext cx="7753952" cy="1619743"/>
          </a:xfrm>
          <a:prstGeom prst="rect">
            <a:avLst/>
          </a:prstGeom>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en-US" sz="4600" b="1" dirty="0">
                <a:latin typeface="Arial" panose="020B0604020202020204" pitchFamily="34" charset="0"/>
              </a:rPr>
              <a:t>Juvenile Justice &amp; Truancy Prevention Grant Program Opportunity Snapshot</a:t>
            </a:r>
            <a:br>
              <a:rPr lang="en-US" b="1" dirty="0">
                <a:solidFill>
                  <a:srgbClr val="083A81"/>
                </a:solidFill>
                <a:latin typeface="Arial" panose="020B0604020202020204" pitchFamily="34" charset="0"/>
              </a:rPr>
            </a:br>
            <a:endParaRPr lang="en-US" dirty="0"/>
          </a:p>
        </p:txBody>
      </p:sp>
    </p:spTree>
    <p:extLst>
      <p:ext uri="{BB962C8B-B14F-4D97-AF65-F5344CB8AC3E}">
        <p14:creationId xmlns:p14="http://schemas.microsoft.com/office/powerpoint/2010/main" val="42630979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5149" y="1825624"/>
            <a:ext cx="10231656" cy="4940935"/>
          </a:xfrm>
        </p:spPr>
        <p:txBody>
          <a:bodyPr>
            <a:normAutofit fontScale="47500" lnSpcReduction="20000"/>
          </a:bodyPr>
          <a:lstStyle/>
          <a:p>
            <a:pPr lvl="0"/>
            <a:r>
              <a:rPr lang="en-US" b="1" dirty="0"/>
              <a:t>Lack of training for law enforcement on juvenile issues</a:t>
            </a:r>
            <a:endParaRPr lang="en-US" sz="2800" b="1" dirty="0"/>
          </a:p>
          <a:p>
            <a:pPr marL="461963" lvl="1">
              <a:buFont typeface="Courier New" panose="02070309020205020404" pitchFamily="49" charset="0"/>
              <a:buChar char="o"/>
            </a:pPr>
            <a:r>
              <a:rPr lang="en-US" dirty="0"/>
              <a:t>Identify what type of training is need</a:t>
            </a:r>
            <a:endParaRPr lang="en-US" sz="2400" dirty="0"/>
          </a:p>
          <a:p>
            <a:pPr marL="461963" lvl="1">
              <a:buFont typeface="Courier New" panose="02070309020205020404" pitchFamily="49" charset="0"/>
              <a:buChar char="o"/>
            </a:pPr>
            <a:r>
              <a:rPr lang="en-US" dirty="0"/>
              <a:t>Identify resources available for law enforcement referrals</a:t>
            </a:r>
            <a:endParaRPr lang="en-US" sz="2400" dirty="0"/>
          </a:p>
          <a:p>
            <a:pPr lvl="0"/>
            <a:r>
              <a:rPr lang="en-US" b="1" dirty="0"/>
              <a:t>Expand juvenile substance abuse services to include psychological treatment, cognitive behavioral therapy (CBT) to all family member affected </a:t>
            </a:r>
            <a:endParaRPr lang="en-US" sz="2800" b="1" dirty="0"/>
          </a:p>
          <a:p>
            <a:pPr marL="461963" lvl="1">
              <a:buFont typeface="Courier New" panose="02070309020205020404" pitchFamily="49" charset="0"/>
              <a:buChar char="o"/>
            </a:pPr>
            <a:r>
              <a:rPr lang="en-US" dirty="0"/>
              <a:t>Homebased services implement a satellite concept for meeting the needs of individuals unable to travel.  Rural communities have little to no resources locally  </a:t>
            </a:r>
            <a:endParaRPr lang="en-US" sz="2400" dirty="0"/>
          </a:p>
          <a:p>
            <a:pPr marL="461963" lvl="1">
              <a:buFont typeface="Courier New" panose="02070309020205020404" pitchFamily="49" charset="0"/>
              <a:buChar char="o"/>
            </a:pPr>
            <a:r>
              <a:rPr lang="en-US" dirty="0"/>
              <a:t>Identify a resource list of available treatment providers</a:t>
            </a:r>
            <a:endParaRPr lang="en-US" sz="2400" dirty="0"/>
          </a:p>
          <a:p>
            <a:pPr marL="461963" lvl="1">
              <a:buFont typeface="Courier New" panose="02070309020205020404" pitchFamily="49" charset="0"/>
              <a:buChar char="o"/>
            </a:pPr>
            <a:r>
              <a:rPr lang="en-US" dirty="0"/>
              <a:t>Build a referral network of psychologists/ caseworkers</a:t>
            </a:r>
            <a:endParaRPr lang="en-US" sz="2400" dirty="0"/>
          </a:p>
          <a:p>
            <a:pPr marL="461963" lvl="1">
              <a:buFont typeface="Courier New" panose="02070309020205020404" pitchFamily="49" charset="0"/>
              <a:buChar char="o"/>
            </a:pPr>
            <a:r>
              <a:rPr lang="en-US" dirty="0"/>
              <a:t>Include family member services </a:t>
            </a:r>
            <a:endParaRPr lang="en-US" sz="2400" dirty="0"/>
          </a:p>
          <a:p>
            <a:pPr marL="461963" lvl="1">
              <a:buFont typeface="Courier New" panose="02070309020205020404" pitchFamily="49" charset="0"/>
              <a:buChar char="o"/>
            </a:pPr>
            <a:r>
              <a:rPr lang="en-US" dirty="0"/>
              <a:t>Education for schools to identify at-risk youth</a:t>
            </a:r>
            <a:endParaRPr lang="en-US" sz="2400" dirty="0"/>
          </a:p>
          <a:p>
            <a:pPr marL="461963" lvl="1">
              <a:buFont typeface="Courier New" panose="02070309020205020404" pitchFamily="49" charset="0"/>
              <a:buChar char="o"/>
            </a:pPr>
            <a:r>
              <a:rPr lang="en-US" dirty="0"/>
              <a:t>Seek funding for prevention programs, treatment and follow up care for juveniles struggling with addition </a:t>
            </a:r>
            <a:endParaRPr lang="en-US" sz="2400" dirty="0"/>
          </a:p>
          <a:p>
            <a:pPr marL="461963" lvl="1">
              <a:buFont typeface="Courier New" panose="02070309020205020404" pitchFamily="49" charset="0"/>
              <a:buChar char="o"/>
            </a:pPr>
            <a:r>
              <a:rPr lang="en-US" dirty="0"/>
              <a:t>Seek funding to provide assistance with counseling and therapy</a:t>
            </a:r>
            <a:endParaRPr lang="en-US" sz="2400" dirty="0"/>
          </a:p>
          <a:p>
            <a:pPr lvl="0"/>
            <a:r>
              <a:rPr lang="en-US" b="1" dirty="0"/>
              <a:t>Identify or develop programs or services available to take a proactive approach to divert at risk youth from entering the juvenile justice system </a:t>
            </a:r>
            <a:endParaRPr lang="en-US" sz="2800" b="1" dirty="0"/>
          </a:p>
          <a:p>
            <a:pPr marL="461963" lvl="1">
              <a:buFont typeface="Courier New" panose="02070309020205020404" pitchFamily="49" charset="0"/>
              <a:buChar char="o"/>
            </a:pPr>
            <a:r>
              <a:rPr lang="en-US" dirty="0"/>
              <a:t>Improve coordination efforts between school district, law enforcement and juvenile probation offices  </a:t>
            </a:r>
            <a:endParaRPr lang="en-US" sz="2400" dirty="0"/>
          </a:p>
          <a:p>
            <a:pPr marL="461963" lvl="1">
              <a:buFont typeface="Courier New" panose="02070309020205020404" pitchFamily="49" charset="0"/>
              <a:buChar char="o"/>
            </a:pPr>
            <a:r>
              <a:rPr lang="en-US" dirty="0"/>
              <a:t>Increase collaboration with community resources including law enforcement, mental health services, mentoring and social services</a:t>
            </a:r>
            <a:endParaRPr lang="en-US" sz="2400" dirty="0"/>
          </a:p>
          <a:p>
            <a:pPr marL="461963" lvl="1">
              <a:buFont typeface="Courier New" panose="02070309020205020404" pitchFamily="49" charset="0"/>
              <a:buChar char="o"/>
            </a:pPr>
            <a:r>
              <a:rPr lang="en-US" dirty="0"/>
              <a:t>Provide awareness to school districts in regard to funding opportunities that address these issues</a:t>
            </a:r>
            <a:endParaRPr lang="en-US" sz="2400" dirty="0"/>
          </a:p>
          <a:p>
            <a:pPr lvl="0"/>
            <a:r>
              <a:rPr lang="en-US" b="1" dirty="0"/>
              <a:t>School based delinquency</a:t>
            </a:r>
            <a:endParaRPr lang="en-US" sz="2800" b="1" dirty="0"/>
          </a:p>
          <a:p>
            <a:pPr lvl="0"/>
            <a:r>
              <a:rPr lang="en-US" b="1" dirty="0"/>
              <a:t>Juvenile job/education training programs</a:t>
            </a:r>
            <a:endParaRPr lang="en-US" sz="2800" b="1" dirty="0"/>
          </a:p>
          <a:p>
            <a:pPr marL="0" indent="0">
              <a:buNone/>
            </a:pPr>
            <a:endParaRPr lang="en-US" dirty="0"/>
          </a:p>
          <a:p>
            <a:pPr marL="0" indent="0">
              <a:buNone/>
            </a:pPr>
            <a:endParaRPr lang="en-US" dirty="0"/>
          </a:p>
        </p:txBody>
      </p:sp>
      <p:sp>
        <p:nvSpPr>
          <p:cNvPr id="4" name="Title 6">
            <a:extLst>
              <a:ext uri="{FF2B5EF4-FFF2-40B4-BE49-F238E27FC236}">
                <a16:creationId xmlns:a16="http://schemas.microsoft.com/office/drawing/2014/main" id="{EB4F3504-63CB-497F-861B-EB44F37CA2D3}"/>
              </a:ext>
            </a:extLst>
          </p:cNvPr>
          <p:cNvSpPr txBox="1">
            <a:spLocks/>
          </p:cNvSpPr>
          <p:nvPr/>
        </p:nvSpPr>
        <p:spPr>
          <a:xfrm>
            <a:off x="2362200" y="237933"/>
            <a:ext cx="7753952" cy="1619743"/>
          </a:xfrm>
          <a:prstGeom prst="rect">
            <a:avLst/>
          </a:prstGeom>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en-US" sz="5400" b="1" dirty="0">
                <a:latin typeface="Arial" panose="020B0604020202020204" pitchFamily="34" charset="0"/>
              </a:rPr>
              <a:t>Juvenile Justice Opportunity Priorities</a:t>
            </a:r>
            <a:br>
              <a:rPr lang="en-US" b="1" dirty="0">
                <a:solidFill>
                  <a:srgbClr val="083A81"/>
                </a:solidFill>
                <a:latin typeface="Arial" panose="020B0604020202020204" pitchFamily="34" charset="0"/>
              </a:rPr>
            </a:br>
            <a:endParaRPr lang="en-US" dirty="0"/>
          </a:p>
        </p:txBody>
      </p:sp>
    </p:spTree>
    <p:extLst>
      <p:ext uri="{BB962C8B-B14F-4D97-AF65-F5344CB8AC3E}">
        <p14:creationId xmlns:p14="http://schemas.microsoft.com/office/powerpoint/2010/main" val="20921208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4636" y="1825625"/>
            <a:ext cx="10959164" cy="3304640"/>
          </a:xfrm>
        </p:spPr>
        <p:txBody>
          <a:bodyPr>
            <a:normAutofit/>
          </a:bodyPr>
          <a:lstStyle/>
          <a:p>
            <a:pPr marL="457200" lvl="1" indent="0">
              <a:buNone/>
            </a:pPr>
            <a:r>
              <a:rPr lang="en-US" sz="2400" b="1" dirty="0"/>
              <a:t>FY23 Grant Data</a:t>
            </a:r>
            <a:endParaRPr lang="en-US" sz="2400" dirty="0"/>
          </a:p>
          <a:p>
            <a:pPr marL="741363" lvl="3" indent="231775"/>
            <a:r>
              <a:rPr lang="en-US" sz="2400" dirty="0"/>
              <a:t>Two Juvenile Justice applications submitted, both were fully funded</a:t>
            </a:r>
          </a:p>
          <a:p>
            <a:pPr marL="741363" lvl="3" indent="231775"/>
            <a:r>
              <a:rPr lang="en-US" sz="2400" dirty="0"/>
              <a:t>Two Truancy Prevention applications submitted</a:t>
            </a:r>
            <a:endParaRPr lang="en-US" dirty="0"/>
          </a:p>
          <a:p>
            <a:pPr marL="0" indent="0">
              <a:buNone/>
            </a:pPr>
            <a:endParaRPr lang="en-US" dirty="0"/>
          </a:p>
        </p:txBody>
      </p:sp>
      <p:sp>
        <p:nvSpPr>
          <p:cNvPr id="4" name="Title 6">
            <a:extLst>
              <a:ext uri="{FF2B5EF4-FFF2-40B4-BE49-F238E27FC236}">
                <a16:creationId xmlns:a16="http://schemas.microsoft.com/office/drawing/2014/main" id="{EB4F3504-63CB-497F-861B-EB44F37CA2D3}"/>
              </a:ext>
            </a:extLst>
          </p:cNvPr>
          <p:cNvSpPr txBox="1">
            <a:spLocks/>
          </p:cNvSpPr>
          <p:nvPr/>
        </p:nvSpPr>
        <p:spPr>
          <a:xfrm>
            <a:off x="2362200" y="180183"/>
            <a:ext cx="7753952" cy="1619743"/>
          </a:xfrm>
          <a:prstGeom prst="rect">
            <a:avLst/>
          </a:prstGeom>
        </p:spPr>
        <p:txBody>
          <a:bodyPr vert="horz" lIns="91440" tIns="45720" rIns="91440" bIns="45720" rtlCol="0" anchor="ctr">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en-US" sz="5800" b="1" dirty="0">
                <a:latin typeface="Arial" panose="020B0604020202020204" pitchFamily="34" charset="0"/>
              </a:rPr>
              <a:t>Juvenile Justice &amp; Truancy Prevention Grant Program Opportunity Snapshot</a:t>
            </a:r>
            <a:br>
              <a:rPr lang="en-US" b="1" dirty="0">
                <a:solidFill>
                  <a:srgbClr val="083A81"/>
                </a:solidFill>
                <a:latin typeface="Arial" panose="020B0604020202020204" pitchFamily="34" charset="0"/>
              </a:rPr>
            </a:br>
            <a:endParaRPr lang="en-US" dirty="0"/>
          </a:p>
        </p:txBody>
      </p:sp>
    </p:spTree>
    <p:extLst>
      <p:ext uri="{BB962C8B-B14F-4D97-AF65-F5344CB8AC3E}">
        <p14:creationId xmlns:p14="http://schemas.microsoft.com/office/powerpoint/2010/main" val="21694253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5F8DF-3F60-4EA2-9108-6F87670188BA}"/>
              </a:ext>
            </a:extLst>
          </p:cNvPr>
          <p:cNvSpPr>
            <a:spLocks noGrp="1"/>
          </p:cNvSpPr>
          <p:nvPr>
            <p:ph type="title"/>
          </p:nvPr>
        </p:nvSpPr>
        <p:spPr/>
        <p:txBody>
          <a:bodyPr/>
          <a:lstStyle/>
          <a:p>
            <a:pPr algn="ctr"/>
            <a:r>
              <a:rPr lang="en-US" b="1" dirty="0"/>
              <a:t>Criminal Justice Division (CJD)</a:t>
            </a:r>
            <a:br>
              <a:rPr lang="en-US" b="1" dirty="0"/>
            </a:br>
            <a:endParaRPr lang="en-US" dirty="0"/>
          </a:p>
        </p:txBody>
      </p:sp>
      <p:sp>
        <p:nvSpPr>
          <p:cNvPr id="3" name="Content Placeholder 2">
            <a:extLst>
              <a:ext uri="{FF2B5EF4-FFF2-40B4-BE49-F238E27FC236}">
                <a16:creationId xmlns:a16="http://schemas.microsoft.com/office/drawing/2014/main" id="{487C2D63-6828-46F0-AEEC-9F4C635B72E7}"/>
              </a:ext>
            </a:extLst>
          </p:cNvPr>
          <p:cNvSpPr>
            <a:spLocks noGrp="1"/>
          </p:cNvSpPr>
          <p:nvPr>
            <p:ph idx="1"/>
          </p:nvPr>
        </p:nvSpPr>
        <p:spPr>
          <a:xfrm>
            <a:off x="838200" y="1864125"/>
            <a:ext cx="10515600" cy="3468270"/>
          </a:xfrm>
        </p:spPr>
        <p:txBody>
          <a:bodyPr/>
          <a:lstStyle/>
          <a:p>
            <a:pPr marL="0" indent="0" algn="ctr">
              <a:buNone/>
            </a:pPr>
            <a:endParaRPr lang="en-US" b="1" dirty="0"/>
          </a:p>
          <a:p>
            <a:pPr marL="0" indent="0" algn="ctr">
              <a:buNone/>
            </a:pPr>
            <a:r>
              <a:rPr lang="en-US" sz="4400" b="1" dirty="0"/>
              <a:t>Victims Services</a:t>
            </a:r>
          </a:p>
          <a:p>
            <a:pPr marL="0" indent="0" algn="ctr">
              <a:buNone/>
            </a:pPr>
            <a:endParaRPr lang="en-US" sz="4400" b="1" dirty="0"/>
          </a:p>
          <a:p>
            <a:pPr marL="0" indent="0" algn="ctr">
              <a:buNone/>
            </a:pPr>
            <a:r>
              <a:rPr lang="en-US" sz="4400" dirty="0"/>
              <a:t>Final Date to Submit and Certify an Application 2/9/2023 at 5:00pm CST</a:t>
            </a:r>
            <a:endParaRPr lang="en-US" sz="4400" b="1" dirty="0"/>
          </a:p>
        </p:txBody>
      </p:sp>
    </p:spTree>
    <p:extLst>
      <p:ext uri="{BB962C8B-B14F-4D97-AF65-F5344CB8AC3E}">
        <p14:creationId xmlns:p14="http://schemas.microsoft.com/office/powerpoint/2010/main" val="33018336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5472" y="1825625"/>
            <a:ext cx="10747408" cy="4794442"/>
          </a:xfrm>
        </p:spPr>
        <p:txBody>
          <a:bodyPr>
            <a:normAutofit fontScale="47500" lnSpcReduction="20000"/>
          </a:bodyPr>
          <a:lstStyle/>
          <a:p>
            <a:pPr marL="0" indent="0">
              <a:buNone/>
            </a:pPr>
            <a:r>
              <a:rPr lang="en-US" b="1" dirty="0"/>
              <a:t>Purpose</a:t>
            </a:r>
          </a:p>
          <a:p>
            <a:pPr marL="231775"/>
            <a:r>
              <a:rPr lang="en-US" dirty="0"/>
              <a:t>The purpose of this program is to provide services and assistance directly to victims of crime to speed their recovery and aid them through the criminal justice process. Services may include the following:</a:t>
            </a:r>
          </a:p>
          <a:p>
            <a:pPr marL="231775"/>
            <a:r>
              <a:rPr lang="en-US" dirty="0"/>
              <a:t> Responding to the emotional and physical needs of crime victims;</a:t>
            </a:r>
          </a:p>
          <a:p>
            <a:pPr marL="231775"/>
            <a:r>
              <a:rPr lang="en-US" dirty="0"/>
              <a:t> Assisting victims in stabilizing their lives after a victimization;</a:t>
            </a:r>
          </a:p>
          <a:p>
            <a:pPr marL="231775"/>
            <a:r>
              <a:rPr lang="en-US" dirty="0"/>
              <a:t> Assisting victims to understand and participate in the criminal justice system; and</a:t>
            </a:r>
          </a:p>
          <a:p>
            <a:pPr marL="231775"/>
            <a:r>
              <a:rPr lang="en-US" dirty="0"/>
              <a:t> Providing victims with safety and security.</a:t>
            </a:r>
          </a:p>
          <a:p>
            <a:pPr marL="3175" indent="0">
              <a:buNone/>
            </a:pPr>
            <a:r>
              <a:rPr lang="en-US" dirty="0"/>
              <a:t>Projects seeking to provide specialized programs for victims of commercial sexual exploitation or sex trafficking must apply under the Residential and Community-Based Services for Victims of Commercial Sexual Exploitation Request for Application. Projects seeking to provide general victim services to broad categories of victim populations that may include victims of commercial sexual exploitation or trafficking should apply this General Victims Services Request for Application. Projects seeking to prevent, investigate or prosecute commercial sexual exploitation should refer to the funding announcement designed for those projects. </a:t>
            </a:r>
          </a:p>
          <a:p>
            <a:pPr marL="3175" indent="0">
              <a:buNone/>
            </a:pPr>
            <a:r>
              <a:rPr lang="en-US" dirty="0"/>
              <a:t>Agencies applying for funds to support a CASA or Children’s Advocacy Center program must apply through either Texas CASA, Inc. or Children’s Advocacy Centers of Texas.</a:t>
            </a:r>
          </a:p>
          <a:p>
            <a:pPr marL="3175" indent="0">
              <a:buNone/>
            </a:pPr>
            <a:endParaRPr lang="en-US" dirty="0"/>
          </a:p>
          <a:p>
            <a:pPr marL="3175" indent="0">
              <a:buNone/>
            </a:pPr>
            <a:r>
              <a:rPr lang="en-US" b="1" dirty="0"/>
              <a:t>Eligible Organizations</a:t>
            </a:r>
          </a:p>
          <a:p>
            <a:pPr marL="3175" indent="0">
              <a:buNone/>
            </a:pPr>
            <a:r>
              <a:rPr lang="en-US" b="1" dirty="0"/>
              <a:t> </a:t>
            </a:r>
            <a:r>
              <a:rPr lang="en-US" dirty="0"/>
              <a:t>Applications may be submitted by state agencies, public and private non-profit institutions of higher education, independent school districts, Native American tribes, councils of governments, non-profit corporations (including hospitals and faith-based organizations) and units of local government, which are defined as a non-statewide governmental body with the authority to establish a budget and impose taxes (includes hospital districts). Other local governmental agencies should apply through an associated unit of local government. </a:t>
            </a:r>
          </a:p>
        </p:txBody>
      </p:sp>
      <p:sp>
        <p:nvSpPr>
          <p:cNvPr id="4" name="Title 6">
            <a:extLst>
              <a:ext uri="{FF2B5EF4-FFF2-40B4-BE49-F238E27FC236}">
                <a16:creationId xmlns:a16="http://schemas.microsoft.com/office/drawing/2014/main" id="{EB4F3504-63CB-497F-861B-EB44F37CA2D3}"/>
              </a:ext>
            </a:extLst>
          </p:cNvPr>
          <p:cNvSpPr txBox="1">
            <a:spLocks/>
          </p:cNvSpPr>
          <p:nvPr/>
        </p:nvSpPr>
        <p:spPr>
          <a:xfrm>
            <a:off x="2362200" y="237933"/>
            <a:ext cx="7753952" cy="1619743"/>
          </a:xfrm>
          <a:prstGeom prst="rect">
            <a:avLst/>
          </a:prstGeom>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en-US" sz="5100" b="1" dirty="0"/>
              <a:t>Victims of Crime Act (VOCA) Program Opportunity Snapshot</a:t>
            </a:r>
            <a:br>
              <a:rPr lang="en-US" b="1" dirty="0">
                <a:solidFill>
                  <a:srgbClr val="083A81"/>
                </a:solidFill>
                <a:latin typeface="Arial" panose="020B0604020202020204" pitchFamily="34" charset="0"/>
              </a:rPr>
            </a:br>
            <a:endParaRPr lang="en-US" dirty="0"/>
          </a:p>
        </p:txBody>
      </p:sp>
    </p:spTree>
    <p:extLst>
      <p:ext uri="{BB962C8B-B14F-4D97-AF65-F5344CB8AC3E}">
        <p14:creationId xmlns:p14="http://schemas.microsoft.com/office/powerpoint/2010/main" val="41528400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7398" y="1825625"/>
            <a:ext cx="10308657" cy="4794442"/>
          </a:xfrm>
        </p:spPr>
        <p:txBody>
          <a:bodyPr>
            <a:normAutofit fontScale="70000" lnSpcReduction="20000"/>
          </a:bodyPr>
          <a:lstStyle/>
          <a:p>
            <a:pPr marL="0" indent="0">
              <a:buNone/>
            </a:pPr>
            <a:r>
              <a:rPr lang="en-US" b="1" dirty="0"/>
              <a:t>Funds Available</a:t>
            </a:r>
          </a:p>
          <a:p>
            <a:r>
              <a:rPr lang="en-US" dirty="0">
                <a:solidFill>
                  <a:prstClr val="black"/>
                </a:solidFill>
                <a:latin typeface="Calibri" panose="020F0502020204030204" pitchFamily="34" charset="0"/>
              </a:rPr>
              <a:t>FY23 Reasonable Budget Expectation was $1,711,255</a:t>
            </a:r>
            <a:endParaRPr lang="en-US" b="1" dirty="0"/>
          </a:p>
          <a:p>
            <a:pPr marL="3175" indent="0">
              <a:buNone/>
            </a:pPr>
            <a:r>
              <a:rPr lang="en-US" b="1" dirty="0"/>
              <a:t>Project Period</a:t>
            </a:r>
          </a:p>
          <a:p>
            <a:pPr marL="231775"/>
            <a:r>
              <a:rPr lang="en-US" dirty="0"/>
              <a:t>Projects selected for funding must begin on or after 10/01/2023 and expire on or before 9/30/2024. </a:t>
            </a:r>
            <a:r>
              <a:rPr lang="en-US" dirty="0">
                <a:solidFill>
                  <a:srgbClr val="FF0000"/>
                </a:solidFill>
              </a:rPr>
              <a:t>Due to the availability of funding, PSO can no longer support 24-month project periods. Projects may not exceed a 12-month project period.</a:t>
            </a:r>
          </a:p>
          <a:p>
            <a:pPr marL="3175" indent="0">
              <a:buNone/>
            </a:pPr>
            <a:r>
              <a:rPr lang="en-US" b="1" dirty="0"/>
              <a:t>Funding Levels</a:t>
            </a:r>
          </a:p>
          <a:p>
            <a:pPr marL="231775"/>
            <a:r>
              <a:rPr lang="en-US" dirty="0"/>
              <a:t>Minimum: $10,000</a:t>
            </a:r>
          </a:p>
          <a:p>
            <a:pPr marL="231775"/>
            <a:r>
              <a:rPr lang="en-US" dirty="0"/>
              <a:t>Maximum: No Maximum</a:t>
            </a:r>
          </a:p>
          <a:p>
            <a:pPr marL="231775"/>
            <a:r>
              <a:rPr lang="en-US" dirty="0"/>
              <a:t>Match Requirement: None</a:t>
            </a:r>
          </a:p>
          <a:p>
            <a:pPr marL="3175" indent="0">
              <a:buNone/>
            </a:pPr>
            <a:r>
              <a:rPr lang="en-US" dirty="0"/>
              <a:t>Note: Applicants are strongly cautioned to only apply for the amount of funding they can responsibly expend in the grant period. PSO will be tracking expenditure rates throughout the life of the grants and may take action to avoid large de-obligations at the end of grant periods.</a:t>
            </a:r>
          </a:p>
          <a:p>
            <a:pPr marL="3175" indent="0">
              <a:buNone/>
            </a:pPr>
            <a:endParaRPr lang="en-US" dirty="0"/>
          </a:p>
        </p:txBody>
      </p:sp>
      <p:sp>
        <p:nvSpPr>
          <p:cNvPr id="4" name="Title 6">
            <a:extLst>
              <a:ext uri="{FF2B5EF4-FFF2-40B4-BE49-F238E27FC236}">
                <a16:creationId xmlns:a16="http://schemas.microsoft.com/office/drawing/2014/main" id="{EB4F3504-63CB-497F-861B-EB44F37CA2D3}"/>
              </a:ext>
            </a:extLst>
          </p:cNvPr>
          <p:cNvSpPr txBox="1">
            <a:spLocks/>
          </p:cNvSpPr>
          <p:nvPr/>
        </p:nvSpPr>
        <p:spPr>
          <a:xfrm>
            <a:off x="2362200" y="237933"/>
            <a:ext cx="7753952" cy="1619743"/>
          </a:xfrm>
          <a:prstGeom prst="rect">
            <a:avLst/>
          </a:prstGeom>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en-US" sz="5100" b="1" dirty="0"/>
              <a:t>Victims of Crime Act (VOCA) Opportunity Snapshot</a:t>
            </a:r>
            <a:br>
              <a:rPr lang="en-US" b="1" dirty="0">
                <a:solidFill>
                  <a:srgbClr val="083A81"/>
                </a:solidFill>
                <a:latin typeface="Arial" panose="020B0604020202020204" pitchFamily="34" charset="0"/>
              </a:rPr>
            </a:br>
            <a:endParaRPr lang="en-US" dirty="0"/>
          </a:p>
        </p:txBody>
      </p:sp>
    </p:spTree>
    <p:extLst>
      <p:ext uri="{BB962C8B-B14F-4D97-AF65-F5344CB8AC3E}">
        <p14:creationId xmlns:p14="http://schemas.microsoft.com/office/powerpoint/2010/main" val="39560081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4794442"/>
          </a:xfrm>
        </p:spPr>
        <p:txBody>
          <a:bodyPr>
            <a:normAutofit fontScale="77500" lnSpcReduction="20000"/>
          </a:bodyPr>
          <a:lstStyle/>
          <a:p>
            <a:pPr marL="0" indent="0">
              <a:buNone/>
            </a:pPr>
            <a:r>
              <a:rPr lang="en-US" b="1" dirty="0"/>
              <a:t>Eligible Activities and Costs</a:t>
            </a:r>
          </a:p>
          <a:p>
            <a:pPr marL="0" indent="0">
              <a:buNone/>
            </a:pPr>
            <a:r>
              <a:rPr lang="en-US" sz="2800" dirty="0"/>
              <a:t>The following list of eligible activities and costs apply generally to all projects under this announcement.  </a:t>
            </a:r>
          </a:p>
          <a:p>
            <a:r>
              <a:rPr lang="en-US" sz="2800" dirty="0"/>
              <a:t>Crisis Services;</a:t>
            </a:r>
          </a:p>
          <a:p>
            <a:r>
              <a:rPr lang="en-US" sz="2800" dirty="0"/>
              <a:t>Forensic Interviews (with parameters, see RFA);</a:t>
            </a:r>
          </a:p>
          <a:p>
            <a:r>
              <a:rPr lang="en-US" sz="2800" dirty="0"/>
              <a:t>Legal Advocacy;</a:t>
            </a:r>
          </a:p>
          <a:p>
            <a:r>
              <a:rPr lang="en-US" sz="2800" dirty="0"/>
              <a:t>Multi-Disciplinary Teams and Case Coordination;</a:t>
            </a:r>
          </a:p>
          <a:p>
            <a:r>
              <a:rPr lang="en-US" sz="2800" dirty="0"/>
              <a:t>Peer Support Groups;</a:t>
            </a:r>
          </a:p>
          <a:p>
            <a:r>
              <a:rPr lang="en-US" sz="2800" dirty="0"/>
              <a:t>Professional Therapy and Counseling; </a:t>
            </a:r>
          </a:p>
          <a:p>
            <a:r>
              <a:rPr lang="en-US" sz="2800" dirty="0"/>
              <a:t>Protective Order Assistance;</a:t>
            </a:r>
          </a:p>
          <a:p>
            <a:r>
              <a:rPr lang="en-US" sz="2800" dirty="0"/>
              <a:t>Shelter Programs; and</a:t>
            </a:r>
          </a:p>
          <a:p>
            <a:r>
              <a:rPr lang="en-US" sz="2800" dirty="0"/>
              <a:t>Victim-Offender Meetings</a:t>
            </a:r>
          </a:p>
          <a:p>
            <a:r>
              <a:rPr lang="en-US" sz="2800" dirty="0"/>
              <a:t>Transitional Housing</a:t>
            </a:r>
          </a:p>
        </p:txBody>
      </p:sp>
      <p:sp>
        <p:nvSpPr>
          <p:cNvPr id="4" name="Title 6">
            <a:extLst>
              <a:ext uri="{FF2B5EF4-FFF2-40B4-BE49-F238E27FC236}">
                <a16:creationId xmlns:a16="http://schemas.microsoft.com/office/drawing/2014/main" id="{EB4F3504-63CB-497F-861B-EB44F37CA2D3}"/>
              </a:ext>
            </a:extLst>
          </p:cNvPr>
          <p:cNvSpPr txBox="1">
            <a:spLocks/>
          </p:cNvSpPr>
          <p:nvPr/>
        </p:nvSpPr>
        <p:spPr>
          <a:xfrm>
            <a:off x="2362200" y="237933"/>
            <a:ext cx="7753952" cy="1619743"/>
          </a:xfrm>
          <a:prstGeom prst="rect">
            <a:avLst/>
          </a:prstGeom>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en-US" sz="5100" b="1" dirty="0"/>
              <a:t>Victims of Crime Act (VOCA) Opportunity Snapshot</a:t>
            </a:r>
            <a:br>
              <a:rPr lang="en-US" b="1" dirty="0">
                <a:solidFill>
                  <a:srgbClr val="083A81"/>
                </a:solidFill>
                <a:latin typeface="Arial" panose="020B0604020202020204" pitchFamily="34" charset="0"/>
              </a:rPr>
            </a:br>
            <a:endParaRPr lang="en-US" dirty="0"/>
          </a:p>
        </p:txBody>
      </p:sp>
    </p:spTree>
    <p:extLst>
      <p:ext uri="{BB962C8B-B14F-4D97-AF65-F5344CB8AC3E}">
        <p14:creationId xmlns:p14="http://schemas.microsoft.com/office/powerpoint/2010/main" val="39040944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298229" cy="4604052"/>
          </a:xfrm>
        </p:spPr>
        <p:txBody>
          <a:bodyPr>
            <a:normAutofit/>
          </a:bodyPr>
          <a:lstStyle/>
          <a:p>
            <a:pPr marR="914400">
              <a:lnSpc>
                <a:spcPct val="107000"/>
              </a:lnSpc>
              <a:spcBef>
                <a:spcPts val="0"/>
              </a:spcBef>
              <a:spcAft>
                <a:spcPts val="800"/>
              </a:spcAft>
            </a:pPr>
            <a:r>
              <a:rPr lang="en-US" sz="1800" dirty="0">
                <a:latin typeface="Calibri" panose="020F0502020204030204" pitchFamily="34" charset="0"/>
                <a:ea typeface="Calibri" panose="020F0502020204030204" pitchFamily="34" charset="0"/>
                <a:cs typeface="Times New Roman" panose="02020603050405020304" pitchFamily="18" charset="0"/>
              </a:rPr>
              <a:t>Lack of training opportunities for law enforcement, judges, advocates and counselors involving victims of crime. </a:t>
            </a:r>
          </a:p>
          <a:p>
            <a:pPr marL="461963" marR="914400" lvl="1">
              <a:lnSpc>
                <a:spcPct val="107000"/>
              </a:lnSpc>
              <a:spcBef>
                <a:spcPts val="0"/>
              </a:spcBef>
              <a:spcAft>
                <a:spcPts val="800"/>
              </a:spcAft>
              <a:buFont typeface="Courier New" panose="02070309020205020404" pitchFamily="49" charset="0"/>
              <a:buChar char="o"/>
            </a:pPr>
            <a:r>
              <a:rPr lang="en-US" sz="1800" spc="25" dirty="0">
                <a:latin typeface="Calibri" panose="020F0502020204030204" pitchFamily="34" charset="0"/>
                <a:ea typeface="Calibri" panose="020F0502020204030204" pitchFamily="34" charset="0"/>
                <a:cs typeface="Times New Roman" panose="02020603050405020304" pitchFamily="18" charset="0"/>
              </a:rPr>
              <a:t>Increase public and agency awareness to assist in giving appropriate referrals and assistance (examples: churches, schools, community leaders and non-profits).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R="914400">
              <a:lnSpc>
                <a:spcPct val="107000"/>
              </a:lnSpc>
              <a:spcBef>
                <a:spcPts val="0"/>
              </a:spcBef>
              <a:spcAft>
                <a:spcPts val="800"/>
              </a:spcAft>
            </a:pPr>
            <a:r>
              <a:rPr lang="en-US" sz="1800" dirty="0">
                <a:latin typeface="Calibri" panose="020F0502020204030204" pitchFamily="34" charset="0"/>
                <a:ea typeface="Calibri" panose="020F0502020204030204" pitchFamily="34" charset="0"/>
                <a:cs typeface="Times New Roman" panose="02020603050405020304" pitchFamily="18" charset="0"/>
              </a:rPr>
              <a:t>Lack of services provided to victims of child abuse and domestic Violence, sexual assault victims.</a:t>
            </a:r>
          </a:p>
          <a:p>
            <a:pPr marR="914400">
              <a:lnSpc>
                <a:spcPct val="107000"/>
              </a:lnSpc>
              <a:spcBef>
                <a:spcPts val="0"/>
              </a:spcBef>
              <a:spcAft>
                <a:spcPts val="800"/>
              </a:spcAft>
              <a:tabLst>
                <a:tab pos="228600" algn="l"/>
              </a:tabLst>
            </a:pPr>
            <a:r>
              <a:rPr lang="en-US" sz="1800" i="1" spc="25" dirty="0">
                <a:latin typeface="Calibri" panose="020F0502020204030204" pitchFamily="34" charset="0"/>
                <a:ea typeface="Calibri" panose="020F0502020204030204" pitchFamily="34" charset="0"/>
                <a:cs typeface="Times New Roman" panose="02020603050405020304" pitchFamily="18" charset="0"/>
              </a:rPr>
              <a:t>Lack of counselors in rural areas.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461963" marR="914400" lvl="1">
              <a:lnSpc>
                <a:spcPct val="107000"/>
              </a:lnSpc>
              <a:spcBef>
                <a:spcPts val="0"/>
              </a:spcBef>
              <a:spcAft>
                <a:spcPts val="800"/>
              </a:spcAft>
              <a:buFont typeface="Courier New" panose="02070309020205020404" pitchFamily="49" charset="0"/>
              <a:buChar char="o"/>
              <a:tabLst>
                <a:tab pos="461963" algn="l"/>
              </a:tabLst>
            </a:pPr>
            <a:r>
              <a:rPr lang="en-US" sz="1800" i="1" spc="25" dirty="0">
                <a:latin typeface="Calibri" panose="020F0502020204030204" pitchFamily="34" charset="0"/>
                <a:ea typeface="Calibri" panose="020F0502020204030204" pitchFamily="34" charset="0"/>
                <a:cs typeface="Times New Roman" panose="02020603050405020304" pitchFamily="18" charset="0"/>
              </a:rPr>
              <a:t>Identify a network of local providers within the region.</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461963" marR="914400" lvl="1">
              <a:lnSpc>
                <a:spcPct val="107000"/>
              </a:lnSpc>
              <a:spcBef>
                <a:spcPts val="0"/>
              </a:spcBef>
              <a:spcAft>
                <a:spcPts val="800"/>
              </a:spcAft>
              <a:buFont typeface="Courier New" panose="02070309020205020404" pitchFamily="49" charset="0"/>
              <a:buChar char="o"/>
              <a:tabLst>
                <a:tab pos="346075" algn="l"/>
              </a:tabLst>
            </a:pPr>
            <a:r>
              <a:rPr lang="en-US" sz="1800" i="1" spc="25" dirty="0">
                <a:latin typeface="Calibri" panose="020F0502020204030204" pitchFamily="34" charset="0"/>
                <a:ea typeface="Calibri" panose="020F0502020204030204" pitchFamily="34" charset="0"/>
                <a:cs typeface="Times New Roman" panose="02020603050405020304" pitchFamily="18" charset="0"/>
              </a:rPr>
              <a:t>Coordinate with local law enforcement agencies to develop a protocol for response to reported incidents of family violence and sexual assault to ensure that victims can get access to existing services.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R="914400">
              <a:lnSpc>
                <a:spcPct val="107000"/>
              </a:lnSpc>
              <a:spcBef>
                <a:spcPts val="0"/>
              </a:spcBef>
              <a:spcAft>
                <a:spcPts val="800"/>
              </a:spcAft>
            </a:pPr>
            <a:r>
              <a:rPr lang="en-US" sz="1800" i="1" spc="25" dirty="0">
                <a:latin typeface="Calibri" panose="020F0502020204030204" pitchFamily="34" charset="0"/>
                <a:ea typeface="Calibri" panose="020F0502020204030204" pitchFamily="34" charset="0"/>
                <a:cs typeface="Times New Roman" panose="02020603050405020304" pitchFamily="18" charset="0"/>
              </a:rPr>
              <a:t>Justice center case management for victims.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461963" lvl="1">
              <a:buFont typeface="Courier New" panose="02070309020205020404" pitchFamily="49" charset="0"/>
              <a:buChar char="o"/>
            </a:pPr>
            <a:r>
              <a:rPr lang="en-US" sz="1800" dirty="0">
                <a:latin typeface="Calibri" panose="020F0502020204030204" pitchFamily="34" charset="0"/>
                <a:ea typeface="Calibri" panose="020F0502020204030204" pitchFamily="34" charset="0"/>
                <a:cs typeface="Times New Roman" panose="02020603050405020304" pitchFamily="18" charset="0"/>
              </a:rPr>
              <a:t>Lack of funds for victims of other violent crimes not covered.</a:t>
            </a:r>
            <a:endParaRPr lang="en-US" sz="1800" dirty="0"/>
          </a:p>
        </p:txBody>
      </p:sp>
      <p:sp>
        <p:nvSpPr>
          <p:cNvPr id="4" name="Title 6">
            <a:extLst>
              <a:ext uri="{FF2B5EF4-FFF2-40B4-BE49-F238E27FC236}">
                <a16:creationId xmlns:a16="http://schemas.microsoft.com/office/drawing/2014/main" id="{EB4F3504-63CB-497F-861B-EB44F37CA2D3}"/>
              </a:ext>
            </a:extLst>
          </p:cNvPr>
          <p:cNvSpPr txBox="1">
            <a:spLocks/>
          </p:cNvSpPr>
          <p:nvPr/>
        </p:nvSpPr>
        <p:spPr>
          <a:xfrm>
            <a:off x="2362200" y="180183"/>
            <a:ext cx="7753952" cy="1619743"/>
          </a:xfrm>
          <a:prstGeom prst="rect">
            <a:avLst/>
          </a:prstGeom>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en-US" sz="5800" b="1" dirty="0"/>
              <a:t>Victims of Crime Act (VOCA) Priorities</a:t>
            </a:r>
            <a:br>
              <a:rPr lang="en-US" b="1" dirty="0">
                <a:solidFill>
                  <a:srgbClr val="083A81"/>
                </a:solidFill>
                <a:latin typeface="Arial" panose="020B0604020202020204" pitchFamily="34" charset="0"/>
              </a:rPr>
            </a:br>
            <a:endParaRPr lang="en-US" dirty="0"/>
          </a:p>
        </p:txBody>
      </p:sp>
    </p:spTree>
    <p:extLst>
      <p:ext uri="{BB962C8B-B14F-4D97-AF65-F5344CB8AC3E}">
        <p14:creationId xmlns:p14="http://schemas.microsoft.com/office/powerpoint/2010/main" val="337440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FY24 SHSP-Regular Projects (SHSP-R)</a:t>
            </a:r>
          </a:p>
        </p:txBody>
      </p:sp>
      <p:sp>
        <p:nvSpPr>
          <p:cNvPr id="3" name="Content Placeholder 2"/>
          <p:cNvSpPr>
            <a:spLocks noGrp="1"/>
          </p:cNvSpPr>
          <p:nvPr>
            <p:ph idx="1"/>
          </p:nvPr>
        </p:nvSpPr>
        <p:spPr>
          <a:xfrm>
            <a:off x="838200" y="1825624"/>
            <a:ext cx="10515600" cy="4892809"/>
          </a:xfrm>
        </p:spPr>
        <p:txBody>
          <a:bodyPr>
            <a:normAutofit fontScale="77500" lnSpcReduction="20000"/>
          </a:bodyPr>
          <a:lstStyle/>
          <a:p>
            <a:pPr marL="0" indent="0">
              <a:buNone/>
            </a:pPr>
            <a:r>
              <a:rPr lang="en-US" sz="2800" b="1" dirty="0"/>
              <a:t>Eligible Organizations</a:t>
            </a:r>
          </a:p>
          <a:p>
            <a:r>
              <a:rPr lang="en-US" sz="2800" dirty="0"/>
              <a:t>State agencies;</a:t>
            </a:r>
          </a:p>
          <a:p>
            <a:r>
              <a:rPr lang="en-US" sz="2800" dirty="0"/>
              <a:t>Regional councils of governments;</a:t>
            </a:r>
          </a:p>
          <a:p>
            <a:r>
              <a:rPr lang="en-US" sz="2800" dirty="0"/>
              <a:t>Units of local government;</a:t>
            </a:r>
          </a:p>
          <a:p>
            <a:r>
              <a:rPr lang="en-US" sz="2800" dirty="0"/>
              <a:t>Nonprofit organizations;</a:t>
            </a:r>
          </a:p>
          <a:p>
            <a:r>
              <a:rPr lang="en-US" sz="2800" dirty="0"/>
              <a:t>Universities or Colleges; and</a:t>
            </a:r>
          </a:p>
          <a:p>
            <a:r>
              <a:rPr lang="en-US" sz="2800" dirty="0"/>
              <a:t>Federally recognized Native American tribes</a:t>
            </a:r>
          </a:p>
          <a:p>
            <a:pPr marL="0" indent="0">
              <a:buNone/>
            </a:pPr>
            <a:r>
              <a:rPr lang="en-US" sz="2800" b="1" dirty="0"/>
              <a:t>Funding Levels</a:t>
            </a:r>
            <a:endParaRPr lang="en-US" sz="2800" dirty="0"/>
          </a:p>
          <a:p>
            <a:pPr marL="171450" lvl="0" indent="-171450"/>
            <a:r>
              <a:rPr lang="en-US" sz="2800" dirty="0"/>
              <a:t>Minimum: $2,500 </a:t>
            </a:r>
          </a:p>
          <a:p>
            <a:pPr marL="171450" lvl="0" indent="-171450"/>
            <a:r>
              <a:rPr lang="en-US" sz="2800" dirty="0"/>
              <a:t>Maximum for Local and Regional projects:  None. However, PSO uses a risk-based formula to determine regional allocations. Local agencies should contact their regional COG for amounts historically available to the region and any maximum established by their COG. Additionally, PSO expects to make available approximately $1.5 - $2.5 million to state agencies in support of 10 – 15 projects under this solicitation and the SHSP-LETPA solicitation.</a:t>
            </a:r>
          </a:p>
        </p:txBody>
      </p:sp>
    </p:spTree>
    <p:extLst>
      <p:ext uri="{BB962C8B-B14F-4D97-AF65-F5344CB8AC3E}">
        <p14:creationId xmlns:p14="http://schemas.microsoft.com/office/powerpoint/2010/main" val="40423402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4636" y="1825625"/>
            <a:ext cx="10959164" cy="3304640"/>
          </a:xfrm>
        </p:spPr>
        <p:txBody>
          <a:bodyPr>
            <a:normAutofit/>
          </a:bodyPr>
          <a:lstStyle/>
          <a:p>
            <a:pPr marL="457200" lvl="1" indent="0">
              <a:buNone/>
            </a:pPr>
            <a:r>
              <a:rPr lang="en-US" sz="3000" b="1" dirty="0"/>
              <a:t>FY23 Grant Data</a:t>
            </a:r>
            <a:endParaRPr lang="en-US" dirty="0"/>
          </a:p>
          <a:p>
            <a:pPr marL="1203325" lvl="3"/>
            <a:r>
              <a:rPr lang="en-US" dirty="0"/>
              <a:t>13 total grant applications requesting over $2 million</a:t>
            </a:r>
          </a:p>
          <a:p>
            <a:pPr marL="1203325" lvl="3"/>
            <a:r>
              <a:rPr lang="en-US" dirty="0"/>
              <a:t>CJAC was able to fund 13 grants, most scaled</a:t>
            </a:r>
          </a:p>
          <a:p>
            <a:pPr marL="1203325" lvl="3"/>
            <a:r>
              <a:rPr lang="en-US" dirty="0"/>
              <a:t>Potential for slight decrease in funding</a:t>
            </a:r>
          </a:p>
          <a:p>
            <a:pPr marL="0" indent="0">
              <a:buNone/>
            </a:pPr>
            <a:endParaRPr lang="en-US" dirty="0"/>
          </a:p>
          <a:p>
            <a:pPr marL="0" indent="0">
              <a:buNone/>
            </a:pPr>
            <a:endParaRPr lang="en-US" dirty="0"/>
          </a:p>
        </p:txBody>
      </p:sp>
      <p:sp>
        <p:nvSpPr>
          <p:cNvPr id="4" name="Title 6">
            <a:extLst>
              <a:ext uri="{FF2B5EF4-FFF2-40B4-BE49-F238E27FC236}">
                <a16:creationId xmlns:a16="http://schemas.microsoft.com/office/drawing/2014/main" id="{EB4F3504-63CB-497F-861B-EB44F37CA2D3}"/>
              </a:ext>
            </a:extLst>
          </p:cNvPr>
          <p:cNvSpPr txBox="1">
            <a:spLocks/>
          </p:cNvSpPr>
          <p:nvPr/>
        </p:nvSpPr>
        <p:spPr>
          <a:xfrm>
            <a:off x="2362200" y="180183"/>
            <a:ext cx="7753952" cy="1619743"/>
          </a:xfrm>
          <a:prstGeom prst="rect">
            <a:avLst/>
          </a:prstGeom>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en-US" sz="5800" b="1" dirty="0"/>
              <a:t>Victims of Crime Act (VOCA) Opportunity Snapshot</a:t>
            </a:r>
            <a:br>
              <a:rPr lang="en-US" b="1" dirty="0">
                <a:solidFill>
                  <a:srgbClr val="083A81"/>
                </a:solidFill>
                <a:latin typeface="Arial" panose="020B0604020202020204" pitchFamily="34" charset="0"/>
              </a:rPr>
            </a:br>
            <a:endParaRPr lang="en-US" dirty="0"/>
          </a:p>
        </p:txBody>
      </p:sp>
    </p:spTree>
    <p:extLst>
      <p:ext uri="{BB962C8B-B14F-4D97-AF65-F5344CB8AC3E}">
        <p14:creationId xmlns:p14="http://schemas.microsoft.com/office/powerpoint/2010/main" val="26864450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75000">
              <a:schemeClr val="bg1">
                <a:tint val="98000"/>
                <a:satMod val="130000"/>
                <a:shade val="9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521ABA0-8CBD-432E-8CA9-7C0E5E7CDE27}"/>
              </a:ext>
            </a:extLst>
          </p:cNvPr>
          <p:cNvSpPr>
            <a:spLocks noGrp="1"/>
          </p:cNvSpPr>
          <p:nvPr>
            <p:ph type="title"/>
          </p:nvPr>
        </p:nvSpPr>
        <p:spPr>
          <a:xfrm>
            <a:off x="696676" y="295683"/>
            <a:ext cx="11184000" cy="469492"/>
          </a:xfrm>
        </p:spPr>
        <p:txBody>
          <a:bodyPr/>
          <a:lstStyle/>
          <a:p>
            <a:pPr algn="ctr"/>
            <a:r>
              <a:rPr lang="en-US" sz="3200" dirty="0">
                <a:solidFill>
                  <a:schemeClr val="tx1"/>
                </a:solidFill>
              </a:rPr>
              <a:t>Residential and Community-Based Services for Victims of Commercial Sexual Exploitation</a:t>
            </a:r>
          </a:p>
        </p:txBody>
      </p:sp>
      <p:sp>
        <p:nvSpPr>
          <p:cNvPr id="4" name="Text Placeholder 3">
            <a:extLst>
              <a:ext uri="{FF2B5EF4-FFF2-40B4-BE49-F238E27FC236}">
                <a16:creationId xmlns:a16="http://schemas.microsoft.com/office/drawing/2014/main" id="{18BFC3A6-83C0-4D5C-B486-C26AB95F8F2F}"/>
              </a:ext>
            </a:extLst>
          </p:cNvPr>
          <p:cNvSpPr>
            <a:spLocks noGrp="1"/>
          </p:cNvSpPr>
          <p:nvPr>
            <p:ph type="body" sz="quarter" idx="14"/>
          </p:nvPr>
        </p:nvSpPr>
        <p:spPr>
          <a:xfrm>
            <a:off x="850535" y="1666421"/>
            <a:ext cx="10248725" cy="5045664"/>
          </a:xfrm>
        </p:spPr>
        <p:txBody>
          <a:bodyPr>
            <a:normAutofit/>
          </a:bodyPr>
          <a:lstStyle/>
          <a:p>
            <a:pPr marL="0" lvl="0" indent="0">
              <a:buNone/>
            </a:pPr>
            <a:r>
              <a:rPr lang="en-US" sz="1300" b="1" dirty="0">
                <a:solidFill>
                  <a:prstClr val="black"/>
                </a:solidFill>
              </a:rPr>
              <a:t>Purpose</a:t>
            </a:r>
          </a:p>
          <a:p>
            <a:pPr marL="0" lvl="0" indent="0">
              <a:buNone/>
            </a:pPr>
            <a:r>
              <a:rPr lang="en-US" sz="1000" dirty="0"/>
              <a:t>The purpose of this funding opportunity is to support programs that help recover youth and adult victims of commercial sexual exploitation and support their healing through immediate and long-term services. These programs include:</a:t>
            </a:r>
          </a:p>
          <a:p>
            <a:pPr marL="0" indent="0"/>
            <a:r>
              <a:rPr lang="en-US" sz="1000" dirty="0"/>
              <a:t>  Emergency residential placements (including programs that build placement capacity within existing</a:t>
            </a:r>
          </a:p>
          <a:p>
            <a:pPr marL="0" lvl="0" indent="0">
              <a:buNone/>
            </a:pPr>
            <a:r>
              <a:rPr lang="en-US" sz="1000" dirty="0"/>
              <a:t>residential programs);</a:t>
            </a:r>
          </a:p>
          <a:p>
            <a:pPr marL="0" indent="0"/>
            <a:r>
              <a:rPr lang="en-US" sz="1000" dirty="0"/>
              <a:t>  Long-term residential placements (including programs that build capacity within existing residential</a:t>
            </a:r>
          </a:p>
          <a:p>
            <a:pPr marL="0" lvl="0" indent="0">
              <a:buNone/>
            </a:pPr>
            <a:r>
              <a:rPr lang="en-US" sz="1000" dirty="0"/>
              <a:t>programs);</a:t>
            </a:r>
          </a:p>
          <a:p>
            <a:pPr marL="0" indent="0"/>
            <a:r>
              <a:rPr lang="en-US" sz="1000" dirty="0"/>
              <a:t> Commercially Sexually Exploited Youth (CSEY) advocates;</a:t>
            </a:r>
          </a:p>
          <a:p>
            <a:pPr marL="0" indent="0"/>
            <a:r>
              <a:rPr lang="en-US" sz="1000" dirty="0"/>
              <a:t> Drop-in centers/non-residential assessment centers/street outreach;</a:t>
            </a:r>
          </a:p>
          <a:p>
            <a:pPr marL="0" indent="0"/>
            <a:r>
              <a:rPr lang="en-US" sz="1000" dirty="0"/>
              <a:t>  Specialized behavioral health services; and</a:t>
            </a:r>
          </a:p>
          <a:p>
            <a:pPr marL="0" indent="0"/>
            <a:r>
              <a:rPr lang="en-US" sz="1000" dirty="0"/>
              <a:t>  Innovative services that advance recovery of and support healing and restoration of survivors.</a:t>
            </a:r>
          </a:p>
          <a:p>
            <a:pPr marL="0" indent="0">
              <a:buNone/>
            </a:pPr>
            <a:r>
              <a:rPr lang="en-US" sz="1000" dirty="0"/>
              <a:t> Projects seeking to provide specialized programs for victims of commercial sexual exploitation or sex trafficking must apply under this Request for Application. Projects seeking to provide general victim services to broad categories of victim populations that may include victims of commercial sexual exploitation or trafficking should apply under the General Victims Services Request for Application. Projects seeking to prevent, investigate or prosecute commercial sexual exploitation should refer to the funding announcement designed for those projects.</a:t>
            </a:r>
            <a:endParaRPr lang="en-US" sz="1100" dirty="0"/>
          </a:p>
          <a:p>
            <a:pPr marL="0" lvl="0" indent="0">
              <a:buNone/>
            </a:pPr>
            <a:r>
              <a:rPr lang="en-US" sz="1100" b="1" dirty="0"/>
              <a:t>Eligible Organizations</a:t>
            </a:r>
          </a:p>
          <a:p>
            <a:pPr marL="0" lvl="0" indent="0">
              <a:buNone/>
            </a:pPr>
            <a:r>
              <a:rPr lang="en-US" sz="1100" dirty="0"/>
              <a:t>Applications may be submitted by state agencies, public and private non-profit institutions of higher education, independent school districts, Native American tribes, councils of governments, non-profit corporations (including hospitals and faith-based organizations) and units of local government, which are defined as a non-statewide governmental body with the authority to establish a budget and impose taxes (includes hospital districts). Other local governmental agencies should apply through an associated unit of local government.</a:t>
            </a:r>
          </a:p>
          <a:p>
            <a:pPr marL="0" lvl="0" indent="0">
              <a:buNone/>
            </a:pPr>
            <a:r>
              <a:rPr lang="en-US" sz="1000" dirty="0"/>
              <a:t>Additional eligibility requirements for grant applicants for all service types include: A) a track record of successful operations of the same or similar services for which funding is being pursued and, B) a positive history with, or the absence of a negative history with, OOG grants performance and management. See below for additional organizational requirements applicable to each service. </a:t>
            </a:r>
            <a:endParaRPr lang="en-US" sz="1100" dirty="0"/>
          </a:p>
        </p:txBody>
      </p:sp>
    </p:spTree>
    <p:extLst>
      <p:ext uri="{BB962C8B-B14F-4D97-AF65-F5344CB8AC3E}">
        <p14:creationId xmlns:p14="http://schemas.microsoft.com/office/powerpoint/2010/main" val="9692295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521ABA0-8CBD-432E-8CA9-7C0E5E7CDE27}"/>
              </a:ext>
            </a:extLst>
          </p:cNvPr>
          <p:cNvSpPr>
            <a:spLocks noGrp="1"/>
          </p:cNvSpPr>
          <p:nvPr>
            <p:ph type="title"/>
          </p:nvPr>
        </p:nvSpPr>
        <p:spPr>
          <a:xfrm>
            <a:off x="696676" y="295683"/>
            <a:ext cx="11184000" cy="469492"/>
          </a:xfrm>
        </p:spPr>
        <p:txBody>
          <a:bodyPr/>
          <a:lstStyle/>
          <a:p>
            <a:pPr algn="ctr"/>
            <a:r>
              <a:rPr lang="en-US" sz="3200" dirty="0">
                <a:solidFill>
                  <a:schemeClr val="tx1"/>
                </a:solidFill>
              </a:rPr>
              <a:t>Residential and Community-Based Services for Victims of Commercial Sexual Exploitation</a:t>
            </a:r>
          </a:p>
        </p:txBody>
      </p:sp>
      <p:sp>
        <p:nvSpPr>
          <p:cNvPr id="4" name="Text Placeholder 3">
            <a:extLst>
              <a:ext uri="{FF2B5EF4-FFF2-40B4-BE49-F238E27FC236}">
                <a16:creationId xmlns:a16="http://schemas.microsoft.com/office/drawing/2014/main" id="{18BFC3A6-83C0-4D5C-B486-C26AB95F8F2F}"/>
              </a:ext>
            </a:extLst>
          </p:cNvPr>
          <p:cNvSpPr>
            <a:spLocks noGrp="1"/>
          </p:cNvSpPr>
          <p:nvPr>
            <p:ph type="body" sz="quarter" idx="14"/>
          </p:nvPr>
        </p:nvSpPr>
        <p:spPr>
          <a:xfrm>
            <a:off x="818148" y="1810799"/>
            <a:ext cx="10299032" cy="4751517"/>
          </a:xfrm>
        </p:spPr>
        <p:txBody>
          <a:bodyPr>
            <a:normAutofit fontScale="85000" lnSpcReduction="20000"/>
          </a:bodyPr>
          <a:lstStyle/>
          <a:p>
            <a:pPr marL="0" lvl="0" indent="0">
              <a:buNone/>
            </a:pPr>
            <a:r>
              <a:rPr lang="en-US" sz="3200" b="1" dirty="0"/>
              <a:t>Project Period</a:t>
            </a:r>
          </a:p>
          <a:p>
            <a:r>
              <a:rPr lang="en-US" sz="3100" dirty="0"/>
              <a:t>Projects selected for funding must begin on or after 10/1/2023 and expire on or before 9/30/2024. Projects may not exceed a 12-month project period.</a:t>
            </a:r>
          </a:p>
          <a:p>
            <a:pPr marL="0" lvl="0" indent="0">
              <a:buNone/>
            </a:pPr>
            <a:r>
              <a:rPr lang="en-US" sz="3200" b="1" dirty="0"/>
              <a:t>Funding Levels</a:t>
            </a:r>
          </a:p>
          <a:p>
            <a:r>
              <a:rPr lang="en-US" sz="3200" dirty="0"/>
              <a:t>Minimum: $25,000</a:t>
            </a:r>
          </a:p>
          <a:p>
            <a:r>
              <a:rPr lang="en-US" sz="3200" dirty="0"/>
              <a:t>Maximum: None</a:t>
            </a:r>
          </a:p>
          <a:p>
            <a:r>
              <a:rPr lang="en-US" sz="3200" dirty="0"/>
              <a:t>Match Requirement: None</a:t>
            </a:r>
          </a:p>
          <a:p>
            <a:pPr marL="0" lvl="0" indent="0">
              <a:buNone/>
            </a:pPr>
            <a:r>
              <a:rPr lang="en-US" sz="3200" dirty="0"/>
              <a:t>Note: Applicants are strongly cautioned to only apply for the amount of funding they can responsibly expend in the grant period. PSO will be tracking expenditure rates throughout the life of the grants and may take action to avoid large de-obligations at the end of grant periods.</a:t>
            </a:r>
          </a:p>
          <a:p>
            <a:pPr marL="0" marR="630" lvl="0" indent="0">
              <a:buNone/>
            </a:pPr>
            <a:endParaRPr lang="en-US" sz="2300" b="1" dirty="0">
              <a:solidFill>
                <a:prstClr val="black"/>
              </a:solidFill>
            </a:endParaRPr>
          </a:p>
        </p:txBody>
      </p:sp>
    </p:spTree>
    <p:extLst>
      <p:ext uri="{BB962C8B-B14F-4D97-AF65-F5344CB8AC3E}">
        <p14:creationId xmlns:p14="http://schemas.microsoft.com/office/powerpoint/2010/main" val="2206479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521ABA0-8CBD-432E-8CA9-7C0E5E7CDE27}"/>
              </a:ext>
            </a:extLst>
          </p:cNvPr>
          <p:cNvSpPr>
            <a:spLocks noGrp="1"/>
          </p:cNvSpPr>
          <p:nvPr>
            <p:ph type="title"/>
          </p:nvPr>
        </p:nvSpPr>
        <p:spPr>
          <a:xfrm>
            <a:off x="696676" y="295683"/>
            <a:ext cx="11184000" cy="469492"/>
          </a:xfrm>
        </p:spPr>
        <p:txBody>
          <a:bodyPr/>
          <a:lstStyle/>
          <a:p>
            <a:pPr algn="ctr"/>
            <a:r>
              <a:rPr lang="en-US" sz="3200" dirty="0">
                <a:solidFill>
                  <a:schemeClr val="tx1"/>
                </a:solidFill>
              </a:rPr>
              <a:t>Residential and Community-Based Services for Victims of Commercial Sexual Exploitation</a:t>
            </a:r>
          </a:p>
        </p:txBody>
      </p:sp>
      <p:sp>
        <p:nvSpPr>
          <p:cNvPr id="4" name="Text Placeholder 3">
            <a:extLst>
              <a:ext uri="{FF2B5EF4-FFF2-40B4-BE49-F238E27FC236}">
                <a16:creationId xmlns:a16="http://schemas.microsoft.com/office/drawing/2014/main" id="{18BFC3A6-83C0-4D5C-B486-C26AB95F8F2F}"/>
              </a:ext>
            </a:extLst>
          </p:cNvPr>
          <p:cNvSpPr>
            <a:spLocks noGrp="1"/>
          </p:cNvSpPr>
          <p:nvPr>
            <p:ph type="body" sz="quarter" idx="14"/>
          </p:nvPr>
        </p:nvSpPr>
        <p:spPr>
          <a:xfrm>
            <a:off x="837398" y="1810799"/>
            <a:ext cx="10279781" cy="4751517"/>
          </a:xfrm>
        </p:spPr>
        <p:txBody>
          <a:bodyPr>
            <a:normAutofit/>
          </a:bodyPr>
          <a:lstStyle/>
          <a:p>
            <a:pPr marL="0" lvl="0" indent="0">
              <a:buNone/>
            </a:pPr>
            <a:r>
              <a:rPr lang="en-US" b="1" dirty="0"/>
              <a:t>Eligible Activities and Costs </a:t>
            </a:r>
          </a:p>
          <a:p>
            <a:pPr marL="0" lvl="0" indent="0">
              <a:buNone/>
            </a:pPr>
            <a:r>
              <a:rPr lang="en-US" b="1" dirty="0"/>
              <a:t>Established Program Types. </a:t>
            </a:r>
            <a:r>
              <a:rPr lang="en-US" dirty="0"/>
              <a:t>Applications should address one of the following program types. If an applicant chooses to apply for more than one, they must submit a separate application for each program.</a:t>
            </a:r>
          </a:p>
          <a:p>
            <a:r>
              <a:rPr lang="en-US" dirty="0"/>
              <a:t>Emergency Residential/Specialized Shelter</a:t>
            </a:r>
          </a:p>
          <a:p>
            <a:r>
              <a:rPr lang="en-US" dirty="0">
                <a:solidFill>
                  <a:prstClr val="black"/>
                </a:solidFill>
              </a:rPr>
              <a:t>Long-Term Residential/Residential Treatment</a:t>
            </a:r>
          </a:p>
          <a:p>
            <a:r>
              <a:rPr lang="en-US" dirty="0">
                <a:solidFill>
                  <a:prstClr val="black"/>
                </a:solidFill>
              </a:rPr>
              <a:t>Community Based Drop-In Center</a:t>
            </a:r>
          </a:p>
          <a:p>
            <a:r>
              <a:rPr lang="en-US" dirty="0">
                <a:solidFill>
                  <a:prstClr val="black"/>
                </a:solidFill>
              </a:rPr>
              <a:t>Specialized Trauma-Responsive Behavioral Health Community</a:t>
            </a:r>
          </a:p>
          <a:p>
            <a:r>
              <a:rPr lang="en-US" dirty="0">
                <a:solidFill>
                  <a:prstClr val="black"/>
                </a:solidFill>
              </a:rPr>
              <a:t>Innovative Services for Child Sex Trafficking Victims</a:t>
            </a:r>
          </a:p>
        </p:txBody>
      </p:sp>
    </p:spTree>
    <p:extLst>
      <p:ext uri="{BB962C8B-B14F-4D97-AF65-F5344CB8AC3E}">
        <p14:creationId xmlns:p14="http://schemas.microsoft.com/office/powerpoint/2010/main" val="22801322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BCFF91E-2E8F-4B14-BE81-568BC2A755B8}"/>
              </a:ext>
            </a:extLst>
          </p:cNvPr>
          <p:cNvSpPr>
            <a:spLocks noGrp="1"/>
          </p:cNvSpPr>
          <p:nvPr>
            <p:ph type="title"/>
          </p:nvPr>
        </p:nvSpPr>
        <p:spPr>
          <a:xfrm>
            <a:off x="493484" y="2272263"/>
            <a:ext cx="11184000" cy="469492"/>
          </a:xfrm>
        </p:spPr>
        <p:txBody>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solidFill>
                  <a:schemeClr val="tx1"/>
                </a:solidFill>
              </a:rPr>
              <a:t>Violence Against Women Justice and Training Program</a:t>
            </a:r>
            <a:br>
              <a:rPr lang="en-US" dirty="0">
                <a:solidFill>
                  <a:schemeClr val="tx1"/>
                </a:solidFill>
              </a:rPr>
            </a:br>
            <a:br>
              <a:rPr lang="en-US" dirty="0">
                <a:solidFill>
                  <a:schemeClr val="tx1"/>
                </a:solidFill>
              </a:rPr>
            </a:br>
            <a:r>
              <a:rPr kumimoji="0" lang="en-US" sz="4400" b="0" i="0" u="none" strike="noStrike" kern="1200" cap="none" spc="0" normalizeH="0" baseline="0" noProof="0" dirty="0">
                <a:ln>
                  <a:noFill/>
                </a:ln>
                <a:solidFill>
                  <a:prstClr val="black"/>
                </a:solidFill>
                <a:effectLst/>
                <a:uLnTx/>
                <a:uFillTx/>
                <a:latin typeface="Calibri" panose="020F0502020204030204"/>
                <a:ea typeface="+mn-ea"/>
                <a:cs typeface="+mn-cs"/>
              </a:rPr>
              <a:t>Final Date to Submit and Certify an Application 2/9/2023 at 5:00pm CST</a:t>
            </a:r>
            <a:br>
              <a:rPr kumimoji="0" lang="en-US" sz="4400" b="1" i="0" u="none" strike="noStrike" kern="1200" cap="none" spc="0" normalizeH="0" baseline="0" noProof="0" dirty="0">
                <a:ln>
                  <a:noFill/>
                </a:ln>
                <a:solidFill>
                  <a:prstClr val="black"/>
                </a:solidFill>
                <a:effectLst/>
                <a:uLnTx/>
                <a:uFillTx/>
                <a:latin typeface="Calibri" panose="020F0502020204030204"/>
                <a:ea typeface="+mn-ea"/>
                <a:cs typeface="+mn-cs"/>
              </a:rPr>
            </a:br>
            <a:endParaRPr lang="en-US" dirty="0">
              <a:solidFill>
                <a:schemeClr val="tx1"/>
              </a:solidFill>
            </a:endParaRPr>
          </a:p>
        </p:txBody>
      </p:sp>
    </p:spTree>
    <p:extLst>
      <p:ext uri="{BB962C8B-B14F-4D97-AF65-F5344CB8AC3E}">
        <p14:creationId xmlns:p14="http://schemas.microsoft.com/office/powerpoint/2010/main" val="30347466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3"/>
          </p:nvPr>
        </p:nvSpPr>
        <p:spPr>
          <a:xfrm>
            <a:off x="350981" y="1616364"/>
            <a:ext cx="11334463" cy="4581235"/>
          </a:xfrm>
        </p:spPr>
        <p:txBody>
          <a:bodyPr>
            <a:normAutofit fontScale="77500" lnSpcReduction="20000"/>
          </a:bodyPr>
          <a:lstStyle/>
          <a:p>
            <a:r>
              <a:rPr lang="en-US" b="1" dirty="0">
                <a:solidFill>
                  <a:schemeClr val="tx1"/>
                </a:solidFill>
              </a:rPr>
              <a:t>Purpose</a:t>
            </a:r>
          </a:p>
          <a:p>
            <a:r>
              <a:rPr lang="en-US" sz="1800" dirty="0">
                <a:solidFill>
                  <a:schemeClr val="tx1"/>
                </a:solidFill>
              </a:rPr>
              <a:t>The purpose of this funding is to solicit applications for projects that promote a coordinated, multidisciplinary approach to improve the justice system’s response to violent crimes against women, including domestic violence, sexual assault, dating violence, and stalking</a:t>
            </a:r>
            <a:r>
              <a:rPr lang="en-US" sz="1800" dirty="0"/>
              <a:t>.</a:t>
            </a:r>
          </a:p>
          <a:p>
            <a:r>
              <a:rPr lang="en-US" sz="2100" b="1" dirty="0">
                <a:solidFill>
                  <a:schemeClr val="tx1"/>
                </a:solidFill>
              </a:rPr>
              <a:t>Eligible Organizations</a:t>
            </a:r>
          </a:p>
          <a:p>
            <a:pPr marR="630"/>
            <a:r>
              <a:rPr lang="en-US" sz="1800" dirty="0">
                <a:solidFill>
                  <a:schemeClr val="tx1"/>
                </a:solidFill>
              </a:rPr>
              <a:t>Applications may be submitted by state agencies, public and private non-profit institutions of higher education, independent school districts, Native American tribes, councils of governments, non-profit corporations (including hospitals and faith-based organizations) and units of local government, which are defined as a non-statewide governmental body with the authority to establish a budget and impose taxes (includes hospital districts). Other local governmental agencies should apply through an associated unit of local government. </a:t>
            </a:r>
          </a:p>
          <a:p>
            <a:pPr marR="630"/>
            <a:r>
              <a:rPr lang="en-US" sz="1800" dirty="0">
                <a:solidFill>
                  <a:schemeClr val="tx1"/>
                </a:solidFill>
                <a:highlight>
                  <a:srgbClr val="FFFF00"/>
                </a:highlight>
              </a:rPr>
              <a:t>Non-profit applicants seeking to provide direct services to victims of crime are not eligible under this solicitation and should apply under the General Victim Assistance Program Funding Announcement.</a:t>
            </a:r>
          </a:p>
          <a:p>
            <a:pPr marR="630"/>
            <a:r>
              <a:rPr lang="en-US" sz="1800" b="1" dirty="0">
                <a:solidFill>
                  <a:schemeClr val="tx1"/>
                </a:solidFill>
              </a:rPr>
              <a:t>Project Period</a:t>
            </a:r>
          </a:p>
          <a:p>
            <a:pPr marL="115888" indent="-115888">
              <a:buFont typeface="Arial" panose="020B0604020202020204" pitchFamily="34" charset="0"/>
              <a:buChar char="•"/>
            </a:pPr>
            <a:r>
              <a:rPr lang="en-US" sz="1800" dirty="0">
                <a:solidFill>
                  <a:schemeClr val="tx1"/>
                </a:solidFill>
              </a:rPr>
              <a:t>Projects must start on or after 09/01/2023 and end on or before 8/31/2024.</a:t>
            </a:r>
          </a:p>
          <a:p>
            <a:r>
              <a:rPr lang="en-US" sz="1800" b="1" dirty="0">
                <a:solidFill>
                  <a:schemeClr val="tx1"/>
                </a:solidFill>
              </a:rPr>
              <a:t>Funding Levels</a:t>
            </a:r>
          </a:p>
          <a:p>
            <a:pPr marL="115888" indent="-115888">
              <a:buFont typeface="Arial" panose="020B0604020202020204" pitchFamily="34" charset="0"/>
              <a:buChar char="•"/>
            </a:pPr>
            <a:r>
              <a:rPr lang="en-US" sz="1800" dirty="0">
                <a:solidFill>
                  <a:schemeClr val="tx1"/>
                </a:solidFill>
              </a:rPr>
              <a:t>Minimum: $5,000</a:t>
            </a:r>
          </a:p>
          <a:p>
            <a:pPr marL="115888" indent="-115888">
              <a:buFont typeface="Arial" panose="020B0604020202020204" pitchFamily="34" charset="0"/>
              <a:buChar char="•"/>
            </a:pPr>
            <a:r>
              <a:rPr lang="en-US" sz="1800" dirty="0">
                <a:solidFill>
                  <a:schemeClr val="tx1"/>
                </a:solidFill>
              </a:rPr>
              <a:t>Maximum: No Maximum</a:t>
            </a:r>
          </a:p>
          <a:p>
            <a:pPr marL="115888" indent="-115888">
              <a:buFont typeface="Arial" panose="020B0604020202020204" pitchFamily="34" charset="0"/>
              <a:buChar char="•"/>
            </a:pPr>
            <a:r>
              <a:rPr lang="en-US" sz="1800" dirty="0">
                <a:solidFill>
                  <a:schemeClr val="tx1"/>
                </a:solidFill>
              </a:rPr>
              <a:t>Match Requirement: 30% of the total project (Note: Victim service providers and Native American tribes are exempt from the match requirement.)</a:t>
            </a:r>
          </a:p>
          <a:p>
            <a:pPr marL="115888" indent="-115888">
              <a:buFont typeface="Arial" panose="020B0604020202020204" pitchFamily="34" charset="0"/>
              <a:buChar char="•"/>
            </a:pPr>
            <a:r>
              <a:rPr lang="en-US" b="1" dirty="0">
                <a:solidFill>
                  <a:schemeClr val="tx1"/>
                </a:solidFill>
              </a:rPr>
              <a:t>Funds Available</a:t>
            </a:r>
          </a:p>
          <a:p>
            <a:pPr marL="115888" marR="630" indent="-115888">
              <a:buFont typeface="Arial" panose="020B0604020202020204" pitchFamily="34" charset="0"/>
              <a:buChar char="•"/>
            </a:pPr>
            <a:r>
              <a:rPr lang="en-US" sz="1600" dirty="0">
                <a:solidFill>
                  <a:prstClr val="black"/>
                </a:solidFill>
                <a:latin typeface="Calibri" panose="020F0502020204030204" pitchFamily="34" charset="0"/>
              </a:rPr>
              <a:t>FY21 Reasonable Budget Expectation was $82,720</a:t>
            </a:r>
          </a:p>
        </p:txBody>
      </p:sp>
      <p:sp>
        <p:nvSpPr>
          <p:cNvPr id="7" name="Title 6"/>
          <p:cNvSpPr>
            <a:spLocks noGrp="1"/>
          </p:cNvSpPr>
          <p:nvPr>
            <p:ph type="title"/>
          </p:nvPr>
        </p:nvSpPr>
        <p:spPr>
          <a:xfrm>
            <a:off x="2362200" y="295684"/>
            <a:ext cx="7696200" cy="618717"/>
          </a:xfrm>
        </p:spPr>
        <p:txBody>
          <a:bodyPr/>
          <a:lstStyle/>
          <a:p>
            <a:pPr algn="ctr"/>
            <a:r>
              <a:rPr lang="en-US" sz="3200" dirty="0">
                <a:solidFill>
                  <a:schemeClr val="tx1"/>
                </a:solidFill>
                <a:latin typeface="+mn-lt"/>
              </a:rPr>
              <a:t>Violence Against Women Justice and Training Program Opportunity Snapshot</a:t>
            </a:r>
            <a:br>
              <a:rPr lang="en-US" b="1" dirty="0">
                <a:solidFill>
                  <a:srgbClr val="083A81"/>
                </a:solidFill>
                <a:latin typeface="+mn-lt"/>
              </a:rPr>
            </a:br>
            <a:endParaRPr lang="en-US" dirty="0">
              <a:latin typeface="+mn-lt"/>
            </a:endParaRPr>
          </a:p>
        </p:txBody>
      </p:sp>
      <p:sp>
        <p:nvSpPr>
          <p:cNvPr id="6" name="Slide Number Placeholder 5"/>
          <p:cNvSpPr>
            <a:spLocks noGrp="1"/>
          </p:cNvSpPr>
          <p:nvPr>
            <p:ph type="sldNum" sz="quarter" idx="4"/>
          </p:nvPr>
        </p:nvSpPr>
        <p:spPr/>
        <p:txBody>
          <a:bodyPr/>
          <a:lstStyle/>
          <a:p>
            <a:fld id="{95CC1D26-A9BD-4BDE-BDD9-08EDBAE96860}" type="slidenum">
              <a:rPr lang="en-GB" smtClean="0"/>
              <a:pPr/>
              <a:t>45</a:t>
            </a:fld>
            <a:endParaRPr lang="en-GB" dirty="0"/>
          </a:p>
        </p:txBody>
      </p:sp>
    </p:spTree>
    <p:extLst>
      <p:ext uri="{BB962C8B-B14F-4D97-AF65-F5344CB8AC3E}">
        <p14:creationId xmlns:p14="http://schemas.microsoft.com/office/powerpoint/2010/main" val="13705321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3"/>
          </p:nvPr>
        </p:nvSpPr>
        <p:spPr>
          <a:xfrm>
            <a:off x="962526" y="1896177"/>
            <a:ext cx="10193154" cy="4301422"/>
          </a:xfrm>
        </p:spPr>
        <p:txBody>
          <a:bodyPr>
            <a:normAutofit/>
          </a:bodyPr>
          <a:lstStyle/>
          <a:p>
            <a:r>
              <a:rPr lang="en-US" sz="1800" b="1" dirty="0">
                <a:solidFill>
                  <a:schemeClr val="tx1"/>
                </a:solidFill>
              </a:rPr>
              <a:t>Eligible Activities and Costs</a:t>
            </a:r>
          </a:p>
          <a:p>
            <a:pPr marL="173038" indent="-173038">
              <a:buFont typeface="Arial" panose="020B0604020202020204" pitchFamily="34" charset="0"/>
              <a:buChar char="•"/>
            </a:pPr>
            <a:r>
              <a:rPr lang="en-US" sz="1800" dirty="0">
                <a:solidFill>
                  <a:schemeClr val="tx1"/>
                </a:solidFill>
                <a:latin typeface="Calibri" panose="020F0502020204030204" pitchFamily="34" charset="0"/>
              </a:rPr>
              <a:t>See RFA</a:t>
            </a:r>
          </a:p>
          <a:p>
            <a:endParaRPr lang="en-US" sz="1800" dirty="0">
              <a:solidFill>
                <a:schemeClr val="tx1"/>
              </a:solidFill>
              <a:latin typeface="Calibri" panose="020F0502020204030204" pitchFamily="34" charset="0"/>
            </a:endParaRPr>
          </a:p>
          <a:p>
            <a:r>
              <a:rPr lang="en-US" sz="1800" b="1" dirty="0">
                <a:solidFill>
                  <a:schemeClr val="tx1"/>
                </a:solidFill>
              </a:rPr>
              <a:t>Eligibility Requirements</a:t>
            </a:r>
          </a:p>
          <a:p>
            <a:pPr marL="173038" lvl="0" indent="-173038">
              <a:buFont typeface="Arial" panose="020B0604020202020204" pitchFamily="34" charset="0"/>
              <a:buChar char="•"/>
            </a:pPr>
            <a:r>
              <a:rPr lang="en-US" sz="1800" dirty="0">
                <a:solidFill>
                  <a:prstClr val="black"/>
                </a:solidFill>
                <a:latin typeface="Calibri" panose="020F0502020204030204" pitchFamily="34" charset="0"/>
              </a:rPr>
              <a:t>See RFA</a:t>
            </a:r>
          </a:p>
          <a:p>
            <a:endParaRPr lang="en-US" sz="1800" b="1" dirty="0">
              <a:solidFill>
                <a:schemeClr val="tx1"/>
              </a:solidFill>
              <a:latin typeface="Calibri" panose="020F0502020204030204" pitchFamily="34" charset="0"/>
            </a:endParaRPr>
          </a:p>
          <a:p>
            <a:r>
              <a:rPr lang="en-US" sz="1800" b="1" dirty="0">
                <a:solidFill>
                  <a:schemeClr val="tx1"/>
                </a:solidFill>
                <a:latin typeface="Calibri" panose="020F0502020204030204" pitchFamily="34" charset="0"/>
              </a:rPr>
              <a:t>FY23 Grant Data</a:t>
            </a:r>
            <a:endParaRPr lang="en-US" sz="1800" dirty="0"/>
          </a:p>
          <a:p>
            <a:pPr marL="173038" lvl="3" indent="-169863"/>
            <a:r>
              <a:rPr lang="en-US" dirty="0"/>
              <a:t>1 total grant application requesting $123,355</a:t>
            </a:r>
          </a:p>
          <a:p>
            <a:endParaRPr lang="en-US" sz="1600" b="1" dirty="0">
              <a:solidFill>
                <a:schemeClr val="tx1"/>
              </a:solidFill>
              <a:latin typeface="Calibri" panose="020F0502020204030204" pitchFamily="34" charset="0"/>
            </a:endParaRPr>
          </a:p>
        </p:txBody>
      </p:sp>
      <p:sp>
        <p:nvSpPr>
          <p:cNvPr id="7" name="Title 6"/>
          <p:cNvSpPr>
            <a:spLocks noGrp="1"/>
          </p:cNvSpPr>
          <p:nvPr>
            <p:ph type="title"/>
          </p:nvPr>
        </p:nvSpPr>
        <p:spPr>
          <a:xfrm>
            <a:off x="2362200" y="295684"/>
            <a:ext cx="7696200" cy="618717"/>
          </a:xfrm>
        </p:spPr>
        <p:txBody>
          <a:bodyPr/>
          <a:lstStyle/>
          <a:p>
            <a:pPr algn="ctr"/>
            <a:r>
              <a:rPr lang="en-US" sz="3200" dirty="0">
                <a:solidFill>
                  <a:schemeClr val="tx1"/>
                </a:solidFill>
                <a:latin typeface="+mn-lt"/>
              </a:rPr>
              <a:t>Violence Against Women Justice and Training Program Opportunity Snapshot</a:t>
            </a:r>
            <a:br>
              <a:rPr lang="en-US" b="1" dirty="0">
                <a:solidFill>
                  <a:srgbClr val="083A81"/>
                </a:solidFill>
                <a:latin typeface="+mn-lt"/>
              </a:rPr>
            </a:br>
            <a:endParaRPr lang="en-US" dirty="0">
              <a:latin typeface="+mn-lt"/>
            </a:endParaRPr>
          </a:p>
        </p:txBody>
      </p:sp>
      <p:sp>
        <p:nvSpPr>
          <p:cNvPr id="6" name="Slide Number Placeholder 5"/>
          <p:cNvSpPr>
            <a:spLocks noGrp="1"/>
          </p:cNvSpPr>
          <p:nvPr>
            <p:ph type="sldNum" sz="quarter" idx="4"/>
          </p:nvPr>
        </p:nvSpPr>
        <p:spPr/>
        <p:txBody>
          <a:bodyPr/>
          <a:lstStyle/>
          <a:p>
            <a:fld id="{95CC1D26-A9BD-4BDE-BDD9-08EDBAE96860}" type="slidenum">
              <a:rPr lang="en-GB" smtClean="0"/>
              <a:pPr/>
              <a:t>46</a:t>
            </a:fld>
            <a:endParaRPr lang="en-GB" dirty="0"/>
          </a:p>
        </p:txBody>
      </p:sp>
    </p:spTree>
    <p:extLst>
      <p:ext uri="{BB962C8B-B14F-4D97-AF65-F5344CB8AC3E}">
        <p14:creationId xmlns:p14="http://schemas.microsoft.com/office/powerpoint/2010/main" val="34996717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5F8DF-3F60-4EA2-9108-6F87670188BA}"/>
              </a:ext>
            </a:extLst>
          </p:cNvPr>
          <p:cNvSpPr>
            <a:spLocks noGrp="1"/>
          </p:cNvSpPr>
          <p:nvPr>
            <p:ph type="title"/>
          </p:nvPr>
        </p:nvSpPr>
        <p:spPr/>
        <p:txBody>
          <a:bodyPr/>
          <a:lstStyle/>
          <a:p>
            <a:pPr algn="ctr"/>
            <a:r>
              <a:rPr lang="en-US" b="1" dirty="0"/>
              <a:t>Criminal Justice Division (CJD)</a:t>
            </a:r>
            <a:br>
              <a:rPr lang="en-US" b="1" dirty="0"/>
            </a:br>
            <a:endParaRPr lang="en-US" dirty="0"/>
          </a:p>
        </p:txBody>
      </p:sp>
      <p:sp>
        <p:nvSpPr>
          <p:cNvPr id="3" name="Content Placeholder 2">
            <a:extLst>
              <a:ext uri="{FF2B5EF4-FFF2-40B4-BE49-F238E27FC236}">
                <a16:creationId xmlns:a16="http://schemas.microsoft.com/office/drawing/2014/main" id="{487C2D63-6828-46F0-AEEC-9F4C635B72E7}"/>
              </a:ext>
            </a:extLst>
          </p:cNvPr>
          <p:cNvSpPr>
            <a:spLocks noGrp="1"/>
          </p:cNvSpPr>
          <p:nvPr>
            <p:ph idx="1"/>
          </p:nvPr>
        </p:nvSpPr>
        <p:spPr>
          <a:xfrm>
            <a:off x="838200" y="1864125"/>
            <a:ext cx="10515600" cy="3468270"/>
          </a:xfrm>
        </p:spPr>
        <p:txBody>
          <a:bodyPr/>
          <a:lstStyle/>
          <a:p>
            <a:pPr marL="0" indent="0" algn="ctr">
              <a:buNone/>
            </a:pPr>
            <a:endParaRPr lang="en-US" b="1" dirty="0"/>
          </a:p>
          <a:p>
            <a:pPr marL="0" indent="0" algn="ctr">
              <a:buNone/>
            </a:pPr>
            <a:r>
              <a:rPr lang="en-US" sz="4400" b="1" dirty="0"/>
              <a:t>Non-Competitive Grants</a:t>
            </a:r>
          </a:p>
          <a:p>
            <a:pPr marL="0" indent="0" algn="ctr">
              <a:buNone/>
            </a:pPr>
            <a:endParaRPr lang="en-US" sz="4400" b="1" dirty="0"/>
          </a:p>
          <a:p>
            <a:pPr marL="0" indent="0" algn="ctr">
              <a:buNone/>
            </a:pPr>
            <a:r>
              <a:rPr lang="en-US" sz="4400" dirty="0"/>
              <a:t>Final Date to Submit and Certify an Application 2/9/2023 at 5:00pm CST</a:t>
            </a:r>
            <a:endParaRPr lang="en-US" sz="4400" b="1" dirty="0"/>
          </a:p>
        </p:txBody>
      </p:sp>
    </p:spTree>
    <p:extLst>
      <p:ext uri="{BB962C8B-B14F-4D97-AF65-F5344CB8AC3E}">
        <p14:creationId xmlns:p14="http://schemas.microsoft.com/office/powerpoint/2010/main" val="7734481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885524" y="1657672"/>
            <a:ext cx="10791960" cy="5099389"/>
          </a:xfrm>
        </p:spPr>
        <p:txBody>
          <a:bodyPr>
            <a:noAutofit/>
          </a:bodyPr>
          <a:lstStyle/>
          <a:p>
            <a:pPr marL="171450" lvl="0" indent="-171450">
              <a:buFont typeface="Arial" panose="020B0604020202020204" pitchFamily="34" charset="0"/>
              <a:buChar char="•"/>
            </a:pPr>
            <a:r>
              <a:rPr lang="en-US" sz="1600" dirty="0">
                <a:solidFill>
                  <a:srgbClr val="000000"/>
                </a:solidFill>
              </a:rPr>
              <a:t>Body Worn Camera Program</a:t>
            </a:r>
          </a:p>
          <a:p>
            <a:pPr marL="171450" lvl="0" indent="-171450">
              <a:buFont typeface="Arial" panose="020B0604020202020204" pitchFamily="34" charset="0"/>
              <a:buChar char="•"/>
            </a:pPr>
            <a:r>
              <a:rPr lang="en-US" sz="1600" b="0" i="0" dirty="0">
                <a:solidFill>
                  <a:srgbClr val="000000"/>
                </a:solidFill>
                <a:effectLst/>
              </a:rPr>
              <a:t>Bullet-Resistant Shield</a:t>
            </a:r>
          </a:p>
          <a:p>
            <a:pPr marL="171450" lvl="0" indent="-171450">
              <a:buFont typeface="Arial" panose="020B0604020202020204" pitchFamily="34" charset="0"/>
              <a:buChar char="•"/>
            </a:pPr>
            <a:r>
              <a:rPr lang="en-US" sz="1600" b="0" i="0" dirty="0">
                <a:solidFill>
                  <a:srgbClr val="000000"/>
                </a:solidFill>
                <a:effectLst/>
              </a:rPr>
              <a:t>County Innovations to Prevent Commercial Sexual Exploitation</a:t>
            </a:r>
          </a:p>
          <a:p>
            <a:pPr marL="171450" lvl="0" indent="-171450">
              <a:buFont typeface="Arial" panose="020B0604020202020204" pitchFamily="34" charset="0"/>
              <a:buChar char="•"/>
            </a:pPr>
            <a:r>
              <a:rPr lang="en-US" sz="1600" b="0" i="0" dirty="0">
                <a:solidFill>
                  <a:srgbClr val="000000"/>
                </a:solidFill>
                <a:effectLst/>
              </a:rPr>
              <a:t>Coverdell Forensic Sciences Improvement Program</a:t>
            </a:r>
          </a:p>
          <a:p>
            <a:pPr marL="171450" lvl="0" indent="-171450">
              <a:buFont typeface="Arial" panose="020B0604020202020204" pitchFamily="34" charset="0"/>
              <a:buChar char="•"/>
            </a:pPr>
            <a:r>
              <a:rPr lang="en-US" sz="1600" b="0" i="0" dirty="0">
                <a:solidFill>
                  <a:srgbClr val="000000"/>
                </a:solidFill>
                <a:effectLst/>
              </a:rPr>
              <a:t>Crime Stoppers Assistance Fund</a:t>
            </a:r>
          </a:p>
          <a:p>
            <a:pPr marL="171450" lvl="0" indent="-171450">
              <a:buFont typeface="Arial" panose="020B0604020202020204" pitchFamily="34" charset="0"/>
              <a:buChar char="•"/>
            </a:pPr>
            <a:r>
              <a:rPr lang="en-US" sz="1600" b="0" i="0" dirty="0">
                <a:solidFill>
                  <a:srgbClr val="000000"/>
                </a:solidFill>
                <a:effectLst/>
              </a:rPr>
              <a:t>District Attorney Testing of Forensic Evidence</a:t>
            </a:r>
          </a:p>
          <a:p>
            <a:pPr marL="171450" lvl="0" indent="-171450">
              <a:buFont typeface="Arial" panose="020B0604020202020204" pitchFamily="34" charset="0"/>
              <a:buChar char="•"/>
            </a:pPr>
            <a:r>
              <a:rPr lang="en-US" sz="1600" b="0" i="0" dirty="0">
                <a:solidFill>
                  <a:srgbClr val="000000"/>
                </a:solidFill>
                <a:effectLst/>
              </a:rPr>
              <a:t>First Responder Mental Health Program</a:t>
            </a:r>
          </a:p>
          <a:p>
            <a:pPr marL="171450" lvl="0" indent="-171450">
              <a:buFont typeface="Arial" panose="020B0604020202020204" pitchFamily="34" charset="0"/>
              <a:buChar char="•"/>
            </a:pPr>
            <a:r>
              <a:rPr lang="en-US" sz="1600" b="0" i="0" dirty="0">
                <a:solidFill>
                  <a:srgbClr val="000000"/>
                </a:solidFill>
                <a:effectLst/>
              </a:rPr>
              <a:t>Internet Crimes Against Children Grant Program</a:t>
            </a:r>
          </a:p>
          <a:p>
            <a:pPr marL="171450" lvl="0" indent="-171450">
              <a:buFont typeface="Arial" panose="020B0604020202020204" pitchFamily="34" charset="0"/>
              <a:buChar char="•"/>
            </a:pPr>
            <a:r>
              <a:rPr lang="en-US" sz="1600" b="0" i="0" dirty="0">
                <a:solidFill>
                  <a:srgbClr val="000000"/>
                </a:solidFill>
                <a:effectLst/>
              </a:rPr>
              <a:t>Project Safe Neighborhoods</a:t>
            </a:r>
          </a:p>
          <a:p>
            <a:pPr marL="171450" lvl="0" indent="-171450">
              <a:buFont typeface="Arial" panose="020B0604020202020204" pitchFamily="34" charset="0"/>
              <a:buChar char="•"/>
            </a:pPr>
            <a:r>
              <a:rPr lang="en-US" sz="1600" b="0" i="0" dirty="0">
                <a:solidFill>
                  <a:srgbClr val="000000"/>
                </a:solidFill>
                <a:effectLst/>
              </a:rPr>
              <a:t>Residential Substance Abuse Treatment (RSAT) Program</a:t>
            </a:r>
          </a:p>
          <a:p>
            <a:pPr marL="171450" lvl="0" indent="-171450">
              <a:buFont typeface="Arial" panose="020B0604020202020204" pitchFamily="34" charset="0"/>
              <a:buChar char="•"/>
            </a:pPr>
            <a:r>
              <a:rPr lang="en-US" sz="1600" b="0" i="0" dirty="0">
                <a:solidFill>
                  <a:srgbClr val="000000"/>
                </a:solidFill>
                <a:effectLst/>
              </a:rPr>
              <a:t>Rifle-Resistant Body Armor Grant</a:t>
            </a:r>
          </a:p>
          <a:p>
            <a:pPr marL="171450" lvl="0" indent="-171450">
              <a:buFont typeface="Arial" panose="020B0604020202020204" pitchFamily="34" charset="0"/>
              <a:buChar char="•"/>
            </a:pPr>
            <a:r>
              <a:rPr lang="en-US" sz="1600" b="0" i="0" dirty="0">
                <a:solidFill>
                  <a:srgbClr val="000000"/>
                </a:solidFill>
                <a:effectLst/>
              </a:rPr>
              <a:t>Sexual Assault Evidence Testing Program</a:t>
            </a:r>
          </a:p>
          <a:p>
            <a:pPr marL="171450" lvl="0" indent="-171450">
              <a:buFont typeface="Arial" panose="020B0604020202020204" pitchFamily="34" charset="0"/>
              <a:buChar char="•"/>
            </a:pPr>
            <a:r>
              <a:rPr lang="en-US" sz="1600" b="0" i="0" dirty="0">
                <a:solidFill>
                  <a:srgbClr val="000000"/>
                </a:solidFill>
                <a:effectLst/>
              </a:rPr>
              <a:t>Sexual Assault Forensic Exam (SAFE)-Ready Facilities Program</a:t>
            </a:r>
          </a:p>
          <a:p>
            <a:pPr marL="171450" lvl="0" indent="-171450">
              <a:buFont typeface="Arial" panose="020B0604020202020204" pitchFamily="34" charset="0"/>
              <a:buChar char="•"/>
            </a:pPr>
            <a:r>
              <a:rPr lang="en-US" sz="1600" dirty="0">
                <a:solidFill>
                  <a:srgbClr val="000000"/>
                </a:solidFill>
              </a:rPr>
              <a:t>Specialized Advocacy for Commercially Sexually Exploited Youth</a:t>
            </a:r>
            <a:endParaRPr lang="en-US" sz="1600" b="0" i="0" dirty="0">
              <a:solidFill>
                <a:srgbClr val="000000"/>
              </a:solidFill>
              <a:effectLst/>
            </a:endParaRPr>
          </a:p>
          <a:p>
            <a:pPr marL="171450" lvl="0" indent="-171450">
              <a:buFont typeface="Arial" panose="020B0604020202020204" pitchFamily="34" charset="0"/>
              <a:buChar char="•"/>
            </a:pPr>
            <a:r>
              <a:rPr lang="en-US" sz="1600" b="0" i="0" dirty="0">
                <a:solidFill>
                  <a:srgbClr val="000000"/>
                </a:solidFill>
                <a:effectLst/>
              </a:rPr>
              <a:t>Specialty Courts Program</a:t>
            </a:r>
          </a:p>
          <a:p>
            <a:pPr lvl="0"/>
            <a:endParaRPr lang="en-US" sz="1300" dirty="0">
              <a:solidFill>
                <a:prstClr val="black"/>
              </a:solidFill>
            </a:endParaRPr>
          </a:p>
        </p:txBody>
      </p:sp>
      <p:sp>
        <p:nvSpPr>
          <p:cNvPr id="3" name="Title 2"/>
          <p:cNvSpPr>
            <a:spLocks noGrp="1"/>
          </p:cNvSpPr>
          <p:nvPr>
            <p:ph type="title"/>
          </p:nvPr>
        </p:nvSpPr>
        <p:spPr/>
        <p:txBody>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400" b="1" i="0" u="none" strike="noStrike" kern="1200" cap="none" spc="0" normalizeH="0" baseline="0" noProof="0" dirty="0">
                <a:ln>
                  <a:noFill/>
                </a:ln>
                <a:solidFill>
                  <a:prstClr val="black"/>
                </a:solidFill>
                <a:effectLst/>
                <a:uLnTx/>
                <a:uFillTx/>
                <a:latin typeface="Calibri" panose="020F0502020204030204"/>
                <a:ea typeface="+mn-ea"/>
                <a:cs typeface="+mn-cs"/>
              </a:rPr>
              <a:t>FY24 Non-Competitive Grants</a:t>
            </a:r>
          </a:p>
        </p:txBody>
      </p:sp>
      <p:sp>
        <p:nvSpPr>
          <p:cNvPr id="5" name="Slide Number Placeholder 4"/>
          <p:cNvSpPr>
            <a:spLocks noGrp="1"/>
          </p:cNvSpPr>
          <p:nvPr>
            <p:ph type="sldNum" sz="quarter" idx="4"/>
          </p:nvPr>
        </p:nvSpPr>
        <p:spPr/>
        <p:txBody>
          <a:bodyPr/>
          <a:lstStyle/>
          <a:p>
            <a:fld id="{95CC1D26-A9BD-4BDE-BDD9-08EDBAE96860}" type="slidenum">
              <a:rPr lang="en-GB" smtClean="0"/>
              <a:pPr/>
              <a:t>48</a:t>
            </a:fld>
            <a:endParaRPr lang="en-GB" dirty="0"/>
          </a:p>
        </p:txBody>
      </p:sp>
    </p:spTree>
    <p:extLst>
      <p:ext uri="{BB962C8B-B14F-4D97-AF65-F5344CB8AC3E}">
        <p14:creationId xmlns:p14="http://schemas.microsoft.com/office/powerpoint/2010/main" val="29409314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itle 5"/>
          <p:cNvSpPr txBox="1">
            <a:spLocks/>
          </p:cNvSpPr>
          <p:nvPr/>
        </p:nvSpPr>
        <p:spPr>
          <a:xfrm>
            <a:off x="609600" y="76200"/>
            <a:ext cx="109728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200" b="1" kern="1200">
                <a:solidFill>
                  <a:schemeClr val="tx1"/>
                </a:solidFill>
                <a:latin typeface="Arial" pitchFamily="34" charset="0"/>
                <a:ea typeface="+mj-ea"/>
                <a:cs typeface="Arial" pitchFamily="34" charset="0"/>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ysClr val="windowText" lastClr="000000"/>
                </a:solidFill>
                <a:effectLst/>
                <a:uLnTx/>
                <a:uFillTx/>
                <a:latin typeface="Arial" pitchFamily="34" charset="0"/>
                <a:ea typeface="+mj-ea"/>
                <a:cs typeface="Arial" pitchFamily="34" charset="0"/>
              </a:rPr>
              <a:t>Road to Homeland Security/Criminal Justice Grants</a:t>
            </a:r>
          </a:p>
        </p:txBody>
      </p:sp>
      <p:cxnSp>
        <p:nvCxnSpPr>
          <p:cNvPr id="49" name="Straight Arrow Connector 48"/>
          <p:cNvCxnSpPr/>
          <p:nvPr/>
        </p:nvCxnSpPr>
        <p:spPr>
          <a:xfrm flipV="1">
            <a:off x="1689747" y="865007"/>
            <a:ext cx="8617228" cy="5782925"/>
          </a:xfrm>
          <a:prstGeom prst="straightConnector1">
            <a:avLst/>
          </a:prstGeom>
          <a:noFill/>
          <a:ln w="76200" cap="flat" cmpd="sng" algn="ctr">
            <a:solidFill>
              <a:sysClr val="windowText" lastClr="000000"/>
            </a:solidFill>
            <a:prstDash val="solid"/>
            <a:tailEnd type="arrow"/>
          </a:ln>
          <a:effectLst/>
        </p:spPr>
      </p:cxnSp>
      <p:sp>
        <p:nvSpPr>
          <p:cNvPr id="51" name="TextBox 50"/>
          <p:cNvSpPr txBox="1"/>
          <p:nvPr/>
        </p:nvSpPr>
        <p:spPr>
          <a:xfrm>
            <a:off x="2874163" y="5965912"/>
            <a:ext cx="5056444" cy="276999"/>
          </a:xfrm>
          <a:prstGeom prst="rect">
            <a:avLst/>
          </a:prstGeom>
          <a:noFill/>
        </p:spPr>
        <p:txBody>
          <a:bodyPr wrap="square" rtlCol="0">
            <a:spAutoFit/>
          </a:bodyPr>
          <a:lstStyle/>
          <a:p>
            <a:r>
              <a:rPr lang="en-US" sz="1200" b="1" dirty="0">
                <a:solidFill>
                  <a:prstClr val="black"/>
                </a:solidFill>
                <a:latin typeface=" Arial"/>
              </a:rPr>
              <a:t>December 12  </a:t>
            </a:r>
            <a:r>
              <a:rPr lang="en-US" sz="1200" dirty="0">
                <a:solidFill>
                  <a:prstClr val="black"/>
                </a:solidFill>
                <a:latin typeface=" Arial"/>
              </a:rPr>
              <a:t>–</a:t>
            </a:r>
            <a:r>
              <a:rPr lang="en-US" sz="1200" b="1" dirty="0">
                <a:solidFill>
                  <a:prstClr val="black"/>
                </a:solidFill>
                <a:latin typeface=" Arial"/>
              </a:rPr>
              <a:t> </a:t>
            </a:r>
            <a:r>
              <a:rPr lang="en-US" sz="1200" dirty="0">
                <a:solidFill>
                  <a:prstClr val="black"/>
                </a:solidFill>
                <a:latin typeface=" Arial"/>
              </a:rPr>
              <a:t>Public Safety Office releases funding availability</a:t>
            </a:r>
            <a:endParaRPr lang="en-US" sz="1200" i="1" dirty="0">
              <a:solidFill>
                <a:prstClr val="black"/>
              </a:solidFill>
              <a:latin typeface=" Arial"/>
            </a:endParaRPr>
          </a:p>
        </p:txBody>
      </p:sp>
      <p:sp>
        <p:nvSpPr>
          <p:cNvPr id="53" name="TextBox 52"/>
          <p:cNvSpPr txBox="1"/>
          <p:nvPr/>
        </p:nvSpPr>
        <p:spPr>
          <a:xfrm>
            <a:off x="4325057" y="1537642"/>
            <a:ext cx="4793300" cy="276999"/>
          </a:xfrm>
          <a:prstGeom prst="rect">
            <a:avLst/>
          </a:prstGeom>
          <a:noFill/>
        </p:spPr>
        <p:txBody>
          <a:bodyPr wrap="none" rtlCol="0">
            <a:spAutoFit/>
          </a:bodyPr>
          <a:lstStyle/>
          <a:p>
            <a:pPr>
              <a:spcAft>
                <a:spcPts val="1000"/>
              </a:spcAft>
            </a:pPr>
            <a:r>
              <a:rPr lang="en-US" sz="1200" b="1" dirty="0">
                <a:solidFill>
                  <a:prstClr val="black"/>
                </a:solidFill>
                <a:latin typeface=" Arial"/>
              </a:rPr>
              <a:t>June 1/TBD </a:t>
            </a:r>
            <a:r>
              <a:rPr lang="en-US" sz="1200" dirty="0">
                <a:solidFill>
                  <a:prstClr val="black"/>
                </a:solidFill>
                <a:latin typeface=" Arial"/>
              </a:rPr>
              <a:t>- Preliminary Review Report (PRR) Issues Resolved</a:t>
            </a:r>
          </a:p>
        </p:txBody>
      </p:sp>
      <p:sp>
        <p:nvSpPr>
          <p:cNvPr id="54" name="TextBox 53"/>
          <p:cNvSpPr txBox="1"/>
          <p:nvPr/>
        </p:nvSpPr>
        <p:spPr>
          <a:xfrm>
            <a:off x="5659667" y="852443"/>
            <a:ext cx="4086375" cy="276999"/>
          </a:xfrm>
          <a:prstGeom prst="rect">
            <a:avLst/>
          </a:prstGeom>
          <a:noFill/>
        </p:spPr>
        <p:txBody>
          <a:bodyPr wrap="none" rtlCol="0">
            <a:spAutoFit/>
          </a:bodyPr>
          <a:lstStyle/>
          <a:p>
            <a:r>
              <a:rPr lang="en-US" sz="1200" b="1" dirty="0">
                <a:solidFill>
                  <a:prstClr val="black"/>
                </a:solidFill>
                <a:latin typeface=" Arial"/>
              </a:rPr>
              <a:t>August 31/TBD </a:t>
            </a:r>
            <a:r>
              <a:rPr lang="en-US" sz="1200" dirty="0">
                <a:solidFill>
                  <a:prstClr val="black"/>
                </a:solidFill>
                <a:latin typeface=" Arial"/>
              </a:rPr>
              <a:t>– HSGD award notices ready for release</a:t>
            </a:r>
          </a:p>
        </p:txBody>
      </p:sp>
      <p:sp>
        <p:nvSpPr>
          <p:cNvPr id="58" name="Isosceles Triangle 57"/>
          <p:cNvSpPr/>
          <p:nvPr/>
        </p:nvSpPr>
        <p:spPr>
          <a:xfrm>
            <a:off x="7262465" y="2615842"/>
            <a:ext cx="331671" cy="257501"/>
          </a:xfrm>
          <a:prstGeom prst="triangle">
            <a:avLst/>
          </a:prstGeom>
          <a:solidFill>
            <a:srgbClr val="FFC000"/>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59" name="TextBox 58"/>
          <p:cNvSpPr txBox="1"/>
          <p:nvPr/>
        </p:nvSpPr>
        <p:spPr>
          <a:xfrm>
            <a:off x="3857043" y="2606462"/>
            <a:ext cx="3573414" cy="276999"/>
          </a:xfrm>
          <a:prstGeom prst="rect">
            <a:avLst/>
          </a:prstGeom>
          <a:noFill/>
        </p:spPr>
        <p:txBody>
          <a:bodyPr wrap="none" rtlCol="0">
            <a:spAutoFit/>
          </a:bodyPr>
          <a:lstStyle/>
          <a:p>
            <a:r>
              <a:rPr lang="en-US" sz="1200" b="1" dirty="0">
                <a:solidFill>
                  <a:prstClr val="black"/>
                </a:solidFill>
                <a:latin typeface=" Arial"/>
              </a:rPr>
              <a:t>May 1/TBD </a:t>
            </a:r>
            <a:r>
              <a:rPr lang="en-US" sz="1200" dirty="0">
                <a:solidFill>
                  <a:prstClr val="black"/>
                </a:solidFill>
                <a:latin typeface=" Arial"/>
              </a:rPr>
              <a:t>-</a:t>
            </a:r>
            <a:r>
              <a:rPr lang="en-US" sz="1200" b="1" dirty="0">
                <a:solidFill>
                  <a:prstClr val="black"/>
                </a:solidFill>
                <a:latin typeface=" Arial"/>
              </a:rPr>
              <a:t> </a:t>
            </a:r>
            <a:r>
              <a:rPr lang="en-US" sz="1200" dirty="0">
                <a:solidFill>
                  <a:prstClr val="black"/>
                </a:solidFill>
                <a:latin typeface=" Arial"/>
              </a:rPr>
              <a:t>HSGD initial grant review complete</a:t>
            </a:r>
            <a:endParaRPr lang="en-US" sz="1200" b="1" dirty="0">
              <a:solidFill>
                <a:prstClr val="black"/>
              </a:solidFill>
              <a:latin typeface=" Arial"/>
            </a:endParaRPr>
          </a:p>
        </p:txBody>
      </p:sp>
      <p:sp>
        <p:nvSpPr>
          <p:cNvPr id="60" name="Isosceles Triangle 59"/>
          <p:cNvSpPr/>
          <p:nvPr/>
        </p:nvSpPr>
        <p:spPr>
          <a:xfrm>
            <a:off x="6855694" y="2912981"/>
            <a:ext cx="331671" cy="257501"/>
          </a:xfrm>
          <a:prstGeom prst="triangle">
            <a:avLst/>
          </a:prstGeom>
          <a:solidFill>
            <a:srgbClr val="FFC000"/>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63" name="Isosceles Triangle 62"/>
          <p:cNvSpPr/>
          <p:nvPr/>
        </p:nvSpPr>
        <p:spPr>
          <a:xfrm>
            <a:off x="5743801" y="3653372"/>
            <a:ext cx="331671" cy="257501"/>
          </a:xfrm>
          <a:prstGeom prst="triangle">
            <a:avLst/>
          </a:prstGeom>
          <a:solidFill>
            <a:srgbClr val="FFC000"/>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64" name="Isosceles Triangle 63"/>
          <p:cNvSpPr/>
          <p:nvPr/>
        </p:nvSpPr>
        <p:spPr>
          <a:xfrm>
            <a:off x="4692495" y="4375960"/>
            <a:ext cx="331671" cy="257501"/>
          </a:xfrm>
          <a:prstGeom prst="triangle">
            <a:avLst/>
          </a:prstGeom>
          <a:solidFill>
            <a:srgbClr val="FFC000"/>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65" name="Isosceles Triangle 64"/>
          <p:cNvSpPr/>
          <p:nvPr/>
        </p:nvSpPr>
        <p:spPr>
          <a:xfrm>
            <a:off x="3997936" y="4842179"/>
            <a:ext cx="331671" cy="257501"/>
          </a:xfrm>
          <a:prstGeom prst="triangle">
            <a:avLst/>
          </a:prstGeom>
          <a:solidFill>
            <a:srgbClr val="FFC000"/>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67" name="Isosceles Triangle 66"/>
          <p:cNvSpPr/>
          <p:nvPr/>
        </p:nvSpPr>
        <p:spPr>
          <a:xfrm>
            <a:off x="3102863" y="5466388"/>
            <a:ext cx="331671" cy="257501"/>
          </a:xfrm>
          <a:prstGeom prst="triangle">
            <a:avLst/>
          </a:prstGeom>
          <a:solidFill>
            <a:srgbClr val="FFC000"/>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69" name="Isosceles Triangle 68"/>
          <p:cNvSpPr/>
          <p:nvPr/>
        </p:nvSpPr>
        <p:spPr>
          <a:xfrm>
            <a:off x="2684759" y="5722916"/>
            <a:ext cx="331671" cy="257501"/>
          </a:xfrm>
          <a:prstGeom prst="triangle">
            <a:avLst/>
          </a:prstGeom>
          <a:solidFill>
            <a:srgbClr val="FFC000"/>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71" name="TextBox 70"/>
          <p:cNvSpPr txBox="1"/>
          <p:nvPr/>
        </p:nvSpPr>
        <p:spPr>
          <a:xfrm>
            <a:off x="4974398" y="4572076"/>
            <a:ext cx="3913250" cy="461665"/>
          </a:xfrm>
          <a:prstGeom prst="rect">
            <a:avLst/>
          </a:prstGeom>
          <a:noFill/>
          <a:ln>
            <a:noFill/>
          </a:ln>
        </p:spPr>
        <p:txBody>
          <a:bodyPr wrap="square" rtlCol="0">
            <a:spAutoFit/>
          </a:bodyPr>
          <a:lstStyle/>
          <a:p>
            <a:r>
              <a:rPr lang="en-US" sz="1200" b="1" dirty="0">
                <a:solidFill>
                  <a:prstClr val="black"/>
                </a:solidFill>
                <a:latin typeface=" Arial"/>
              </a:rPr>
              <a:t>January 5 </a:t>
            </a:r>
            <a:r>
              <a:rPr lang="en-US" sz="1200" dirty="0">
                <a:solidFill>
                  <a:prstClr val="black"/>
                </a:solidFill>
                <a:latin typeface=" Arial"/>
              </a:rPr>
              <a:t>- Grant workshops 4&amp;5/7 in Mills and San Saba County</a:t>
            </a:r>
          </a:p>
        </p:txBody>
      </p:sp>
      <p:sp>
        <p:nvSpPr>
          <p:cNvPr id="75" name="Isosceles Triangle 74"/>
          <p:cNvSpPr/>
          <p:nvPr/>
        </p:nvSpPr>
        <p:spPr>
          <a:xfrm>
            <a:off x="2094619" y="6122048"/>
            <a:ext cx="331671" cy="257501"/>
          </a:xfrm>
          <a:prstGeom prst="triangle">
            <a:avLst/>
          </a:prstGeom>
          <a:solidFill>
            <a:srgbClr val="FFC000"/>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79" name="Isosceles Triangle 78"/>
          <p:cNvSpPr/>
          <p:nvPr/>
        </p:nvSpPr>
        <p:spPr>
          <a:xfrm>
            <a:off x="7781293" y="2280008"/>
            <a:ext cx="331671" cy="257501"/>
          </a:xfrm>
          <a:prstGeom prst="triangle">
            <a:avLst/>
          </a:prstGeom>
          <a:solidFill>
            <a:srgbClr val="FFC000"/>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80" name="TextBox 79"/>
          <p:cNvSpPr txBox="1"/>
          <p:nvPr/>
        </p:nvSpPr>
        <p:spPr>
          <a:xfrm>
            <a:off x="4421172" y="2304510"/>
            <a:ext cx="3488455" cy="276999"/>
          </a:xfrm>
          <a:prstGeom prst="rect">
            <a:avLst/>
          </a:prstGeom>
          <a:noFill/>
        </p:spPr>
        <p:txBody>
          <a:bodyPr wrap="none" rtlCol="0">
            <a:spAutoFit/>
          </a:bodyPr>
          <a:lstStyle/>
          <a:p>
            <a:r>
              <a:rPr lang="en-US" sz="1200" b="1" dirty="0">
                <a:solidFill>
                  <a:prstClr val="black"/>
                </a:solidFill>
                <a:latin typeface=" Arial"/>
              </a:rPr>
              <a:t>Early May/TBD </a:t>
            </a:r>
            <a:r>
              <a:rPr lang="en-US" sz="1200" dirty="0">
                <a:solidFill>
                  <a:prstClr val="black"/>
                </a:solidFill>
                <a:latin typeface=" Arial"/>
              </a:rPr>
              <a:t>–</a:t>
            </a:r>
            <a:r>
              <a:rPr lang="en-US" sz="1200" b="1" dirty="0">
                <a:solidFill>
                  <a:prstClr val="black"/>
                </a:solidFill>
                <a:latin typeface=" Arial"/>
              </a:rPr>
              <a:t> </a:t>
            </a:r>
            <a:r>
              <a:rPr lang="en-US" sz="1200" dirty="0">
                <a:solidFill>
                  <a:prstClr val="black"/>
                </a:solidFill>
                <a:latin typeface=" Arial"/>
              </a:rPr>
              <a:t>CJ priority listings due to CJD</a:t>
            </a:r>
            <a:endParaRPr lang="en-US" sz="1200" b="1" dirty="0">
              <a:solidFill>
                <a:prstClr val="black"/>
              </a:solidFill>
              <a:latin typeface=" Arial"/>
            </a:endParaRPr>
          </a:p>
        </p:txBody>
      </p:sp>
      <p:sp>
        <p:nvSpPr>
          <p:cNvPr id="83" name="TextBox 82"/>
          <p:cNvSpPr txBox="1"/>
          <p:nvPr/>
        </p:nvSpPr>
        <p:spPr>
          <a:xfrm>
            <a:off x="2815149" y="2013231"/>
            <a:ext cx="6309328" cy="276999"/>
          </a:xfrm>
          <a:prstGeom prst="rect">
            <a:avLst/>
          </a:prstGeom>
          <a:noFill/>
        </p:spPr>
        <p:txBody>
          <a:bodyPr wrap="square" rtlCol="0">
            <a:spAutoFit/>
          </a:bodyPr>
          <a:lstStyle/>
          <a:p>
            <a:r>
              <a:rPr lang="en-US" sz="1200" b="1" dirty="0">
                <a:solidFill>
                  <a:prstClr val="black"/>
                </a:solidFill>
                <a:latin typeface=" Arial"/>
              </a:rPr>
              <a:t>May/TBD </a:t>
            </a:r>
            <a:r>
              <a:rPr lang="en-US" sz="1200" dirty="0">
                <a:solidFill>
                  <a:prstClr val="black"/>
                </a:solidFill>
                <a:latin typeface=" Arial"/>
              </a:rPr>
              <a:t>–</a:t>
            </a:r>
            <a:r>
              <a:rPr lang="en-US" sz="1200" b="1" dirty="0">
                <a:solidFill>
                  <a:prstClr val="black"/>
                </a:solidFill>
                <a:latin typeface=" Arial"/>
              </a:rPr>
              <a:t> </a:t>
            </a:r>
            <a:r>
              <a:rPr lang="en-US" sz="1200" dirty="0">
                <a:solidFill>
                  <a:prstClr val="black"/>
                </a:solidFill>
              </a:rPr>
              <a:t>HSGD Schedule and conduct individual conference calls with each COG</a:t>
            </a:r>
            <a:endParaRPr lang="en-US" sz="1200" b="1" dirty="0">
              <a:solidFill>
                <a:srgbClr val="FF0000"/>
              </a:solidFill>
              <a:latin typeface=" Arial"/>
            </a:endParaRPr>
          </a:p>
        </p:txBody>
      </p:sp>
      <p:sp>
        <p:nvSpPr>
          <p:cNvPr id="84" name="Isosceles Triangle 83"/>
          <p:cNvSpPr/>
          <p:nvPr/>
        </p:nvSpPr>
        <p:spPr>
          <a:xfrm>
            <a:off x="8571209" y="1771975"/>
            <a:ext cx="331671" cy="257501"/>
          </a:xfrm>
          <a:prstGeom prst="triangle">
            <a:avLst/>
          </a:prstGeom>
          <a:solidFill>
            <a:srgbClr val="FFC000"/>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85" name="TextBox 84"/>
          <p:cNvSpPr txBox="1"/>
          <p:nvPr/>
        </p:nvSpPr>
        <p:spPr>
          <a:xfrm>
            <a:off x="2885909" y="1783660"/>
            <a:ext cx="5892960" cy="276999"/>
          </a:xfrm>
          <a:prstGeom prst="rect">
            <a:avLst/>
          </a:prstGeom>
          <a:noFill/>
        </p:spPr>
        <p:txBody>
          <a:bodyPr wrap="none" rtlCol="0">
            <a:spAutoFit/>
          </a:bodyPr>
          <a:lstStyle/>
          <a:p>
            <a:r>
              <a:rPr lang="en-US" sz="1200" b="1" dirty="0">
                <a:solidFill>
                  <a:prstClr val="black"/>
                </a:solidFill>
                <a:latin typeface=" Arial"/>
              </a:rPr>
              <a:t>Late May/TBD </a:t>
            </a:r>
            <a:r>
              <a:rPr lang="en-US" sz="1200" dirty="0">
                <a:solidFill>
                  <a:prstClr val="black"/>
                </a:solidFill>
                <a:latin typeface=" Arial"/>
              </a:rPr>
              <a:t>–</a:t>
            </a:r>
            <a:r>
              <a:rPr lang="en-US" sz="1200" b="1" dirty="0">
                <a:solidFill>
                  <a:prstClr val="black"/>
                </a:solidFill>
                <a:latin typeface=" Arial"/>
              </a:rPr>
              <a:t> </a:t>
            </a:r>
            <a:r>
              <a:rPr lang="en-US" sz="1200" dirty="0">
                <a:solidFill>
                  <a:prstClr val="black"/>
                </a:solidFill>
                <a:latin typeface=" Arial"/>
              </a:rPr>
              <a:t>CTCOG sends funding recommendation email to CJD applicants</a:t>
            </a:r>
            <a:endParaRPr lang="en-US" sz="1200" b="1" dirty="0">
              <a:solidFill>
                <a:prstClr val="black"/>
              </a:solidFill>
              <a:latin typeface=" Arial"/>
            </a:endParaRPr>
          </a:p>
        </p:txBody>
      </p:sp>
      <p:sp>
        <p:nvSpPr>
          <p:cNvPr id="90" name="Isosceles Triangle 89"/>
          <p:cNvSpPr/>
          <p:nvPr/>
        </p:nvSpPr>
        <p:spPr>
          <a:xfrm>
            <a:off x="6428870" y="3210754"/>
            <a:ext cx="331671" cy="257501"/>
          </a:xfrm>
          <a:prstGeom prst="triangle">
            <a:avLst/>
          </a:prstGeom>
          <a:solidFill>
            <a:srgbClr val="FFC000"/>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91" name="TextBox 90"/>
          <p:cNvSpPr txBox="1"/>
          <p:nvPr/>
        </p:nvSpPr>
        <p:spPr>
          <a:xfrm>
            <a:off x="2749785" y="3114003"/>
            <a:ext cx="3923318" cy="276999"/>
          </a:xfrm>
          <a:prstGeom prst="rect">
            <a:avLst/>
          </a:prstGeom>
          <a:noFill/>
        </p:spPr>
        <p:txBody>
          <a:bodyPr wrap="none" rtlCol="0">
            <a:spAutoFit/>
          </a:bodyPr>
          <a:lstStyle/>
          <a:p>
            <a:pPr>
              <a:spcAft>
                <a:spcPts val="1000"/>
              </a:spcAft>
            </a:pPr>
            <a:r>
              <a:rPr lang="en-US" sz="1200" b="1" dirty="0">
                <a:solidFill>
                  <a:prstClr val="black"/>
                </a:solidFill>
                <a:latin typeface=" Arial"/>
              </a:rPr>
              <a:t>March 31/TBD </a:t>
            </a:r>
            <a:r>
              <a:rPr lang="en-US" sz="1200" dirty="0">
                <a:solidFill>
                  <a:prstClr val="black"/>
                </a:solidFill>
                <a:latin typeface=" Arial"/>
              </a:rPr>
              <a:t>– SHSP Priority Listings due to HSGD</a:t>
            </a:r>
          </a:p>
        </p:txBody>
      </p:sp>
      <p:sp>
        <p:nvSpPr>
          <p:cNvPr id="46" name="TextBox 45"/>
          <p:cNvSpPr txBox="1"/>
          <p:nvPr/>
        </p:nvSpPr>
        <p:spPr>
          <a:xfrm>
            <a:off x="1283509" y="3852489"/>
            <a:ext cx="4131067" cy="276999"/>
          </a:xfrm>
          <a:prstGeom prst="rect">
            <a:avLst/>
          </a:prstGeom>
          <a:noFill/>
        </p:spPr>
        <p:txBody>
          <a:bodyPr wrap="none" rtlCol="0">
            <a:spAutoFit/>
          </a:bodyPr>
          <a:lstStyle/>
          <a:p>
            <a:r>
              <a:rPr lang="en-US" sz="1200" b="1" dirty="0">
                <a:solidFill>
                  <a:srgbClr val="FF0000"/>
                </a:solidFill>
                <a:latin typeface=" Arial"/>
              </a:rPr>
              <a:t>February 9 </a:t>
            </a:r>
            <a:r>
              <a:rPr lang="en-US" sz="1200" dirty="0">
                <a:solidFill>
                  <a:srgbClr val="FF0000"/>
                </a:solidFill>
                <a:latin typeface=" Arial"/>
              </a:rPr>
              <a:t>– ALL Applications due in eGrants by 5:00 PM</a:t>
            </a:r>
            <a:endParaRPr lang="en-US" sz="1200" b="1" dirty="0">
              <a:solidFill>
                <a:srgbClr val="FF0000"/>
              </a:solidFill>
              <a:latin typeface=" Arial"/>
            </a:endParaRPr>
          </a:p>
        </p:txBody>
      </p:sp>
      <p:sp>
        <p:nvSpPr>
          <p:cNvPr id="92" name="TextBox 91"/>
          <p:cNvSpPr txBox="1"/>
          <p:nvPr/>
        </p:nvSpPr>
        <p:spPr>
          <a:xfrm>
            <a:off x="2453455" y="3620975"/>
            <a:ext cx="4035833" cy="276999"/>
          </a:xfrm>
          <a:prstGeom prst="rect">
            <a:avLst/>
          </a:prstGeom>
          <a:noFill/>
          <a:ln>
            <a:noFill/>
          </a:ln>
        </p:spPr>
        <p:txBody>
          <a:bodyPr wrap="square" rtlCol="0">
            <a:spAutoFit/>
          </a:bodyPr>
          <a:lstStyle/>
          <a:p>
            <a:r>
              <a:rPr lang="en-US" sz="1200" b="1" dirty="0">
                <a:solidFill>
                  <a:prstClr val="black"/>
                </a:solidFill>
                <a:latin typeface=" Arial"/>
              </a:rPr>
              <a:t>March 15/TBD </a:t>
            </a:r>
            <a:r>
              <a:rPr lang="en-US" sz="1200" dirty="0">
                <a:solidFill>
                  <a:prstClr val="black"/>
                </a:solidFill>
                <a:latin typeface=" Arial"/>
              </a:rPr>
              <a:t>–</a:t>
            </a:r>
            <a:r>
              <a:rPr lang="en-US" sz="1200" b="1" dirty="0">
                <a:solidFill>
                  <a:prstClr val="black"/>
                </a:solidFill>
                <a:latin typeface=" Arial"/>
              </a:rPr>
              <a:t> </a:t>
            </a:r>
            <a:r>
              <a:rPr lang="en-US" sz="1200" dirty="0">
                <a:solidFill>
                  <a:prstClr val="black"/>
                </a:solidFill>
                <a:latin typeface=" Arial"/>
              </a:rPr>
              <a:t>Applications batched to COG</a:t>
            </a:r>
          </a:p>
        </p:txBody>
      </p:sp>
      <p:sp>
        <p:nvSpPr>
          <p:cNvPr id="93" name="TextBox 92"/>
          <p:cNvSpPr txBox="1"/>
          <p:nvPr/>
        </p:nvSpPr>
        <p:spPr>
          <a:xfrm>
            <a:off x="3836280" y="2878006"/>
            <a:ext cx="3126882" cy="276999"/>
          </a:xfrm>
          <a:prstGeom prst="rect">
            <a:avLst/>
          </a:prstGeom>
          <a:noFill/>
        </p:spPr>
        <p:txBody>
          <a:bodyPr wrap="none" rtlCol="0">
            <a:spAutoFit/>
          </a:bodyPr>
          <a:lstStyle/>
          <a:p>
            <a:r>
              <a:rPr lang="en-US" sz="1200" b="1" dirty="0">
                <a:solidFill>
                  <a:prstClr val="black"/>
                </a:solidFill>
                <a:latin typeface=" Arial"/>
              </a:rPr>
              <a:t>Mid April/TBD -</a:t>
            </a:r>
            <a:r>
              <a:rPr lang="en-US" sz="1200" dirty="0">
                <a:solidFill>
                  <a:prstClr val="black"/>
                </a:solidFill>
                <a:latin typeface=" Arial"/>
              </a:rPr>
              <a:t> CJAC scores applications</a:t>
            </a:r>
            <a:endParaRPr lang="en-US" sz="1200" b="1" dirty="0">
              <a:solidFill>
                <a:prstClr val="black"/>
              </a:solidFill>
              <a:latin typeface=" Arial"/>
            </a:endParaRPr>
          </a:p>
        </p:txBody>
      </p:sp>
      <p:sp>
        <p:nvSpPr>
          <p:cNvPr id="94" name="Isosceles Triangle 93"/>
          <p:cNvSpPr/>
          <p:nvPr/>
        </p:nvSpPr>
        <p:spPr>
          <a:xfrm>
            <a:off x="9834507" y="927697"/>
            <a:ext cx="331671" cy="257501"/>
          </a:xfrm>
          <a:prstGeom prst="triangle">
            <a:avLst/>
          </a:prstGeom>
          <a:solidFill>
            <a:srgbClr val="FFC000"/>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95" name="5-Point Star 85"/>
          <p:cNvSpPr/>
          <p:nvPr/>
        </p:nvSpPr>
        <p:spPr>
          <a:xfrm>
            <a:off x="10157229" y="501714"/>
            <a:ext cx="679745" cy="606623"/>
          </a:xfrm>
          <a:prstGeom prst="star5">
            <a:avLst/>
          </a:prstGeom>
          <a:solidFill>
            <a:srgbClr val="FFFF00"/>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35" name="TextBox 34">
            <a:extLst>
              <a:ext uri="{FF2B5EF4-FFF2-40B4-BE49-F238E27FC236}">
                <a16:creationId xmlns:a16="http://schemas.microsoft.com/office/drawing/2014/main" id="{8C31BFF6-8C92-48C6-B270-2DFE9CD3F21C}"/>
              </a:ext>
            </a:extLst>
          </p:cNvPr>
          <p:cNvSpPr txBox="1"/>
          <p:nvPr/>
        </p:nvSpPr>
        <p:spPr>
          <a:xfrm>
            <a:off x="3936632" y="5360959"/>
            <a:ext cx="4333671" cy="461665"/>
          </a:xfrm>
          <a:prstGeom prst="rect">
            <a:avLst/>
          </a:prstGeom>
          <a:noFill/>
          <a:ln>
            <a:noFill/>
          </a:ln>
        </p:spPr>
        <p:txBody>
          <a:bodyPr wrap="square" rtlCol="0">
            <a:spAutoFit/>
          </a:bodyPr>
          <a:lstStyle/>
          <a:p>
            <a:r>
              <a:rPr lang="en-US" sz="1200" b="1" dirty="0">
                <a:solidFill>
                  <a:prstClr val="black"/>
                </a:solidFill>
                <a:latin typeface=" Arial"/>
              </a:rPr>
              <a:t>January 3  </a:t>
            </a:r>
            <a:r>
              <a:rPr lang="en-US" sz="1200" dirty="0">
                <a:solidFill>
                  <a:prstClr val="black"/>
                </a:solidFill>
                <a:latin typeface=" Arial"/>
              </a:rPr>
              <a:t>–</a:t>
            </a:r>
            <a:r>
              <a:rPr lang="en-US" sz="1200" b="1" dirty="0">
                <a:solidFill>
                  <a:prstClr val="black"/>
                </a:solidFill>
                <a:latin typeface=" Arial"/>
              </a:rPr>
              <a:t> </a:t>
            </a:r>
            <a:r>
              <a:rPr lang="en-US" sz="1200" dirty="0">
                <a:solidFill>
                  <a:prstClr val="black"/>
                </a:solidFill>
                <a:latin typeface=" Arial"/>
              </a:rPr>
              <a:t>CTCOG holds grant workshop 1&amp;2/7 located in Lampasas and Hamilton County </a:t>
            </a:r>
          </a:p>
        </p:txBody>
      </p:sp>
      <p:sp>
        <p:nvSpPr>
          <p:cNvPr id="36" name="Isosceles Triangle 35">
            <a:extLst>
              <a:ext uri="{FF2B5EF4-FFF2-40B4-BE49-F238E27FC236}">
                <a16:creationId xmlns:a16="http://schemas.microsoft.com/office/drawing/2014/main" id="{5B827F49-7675-4113-AB7B-ACC6AA8E249A}"/>
              </a:ext>
            </a:extLst>
          </p:cNvPr>
          <p:cNvSpPr/>
          <p:nvPr/>
        </p:nvSpPr>
        <p:spPr>
          <a:xfrm>
            <a:off x="3590028" y="5121631"/>
            <a:ext cx="331671" cy="257501"/>
          </a:xfrm>
          <a:prstGeom prst="triangle">
            <a:avLst/>
          </a:prstGeom>
          <a:solidFill>
            <a:srgbClr val="FFC000"/>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38" name="Isosceles Triangle 37">
            <a:extLst>
              <a:ext uri="{FF2B5EF4-FFF2-40B4-BE49-F238E27FC236}">
                <a16:creationId xmlns:a16="http://schemas.microsoft.com/office/drawing/2014/main" id="{74F455F7-CD2E-40D9-9188-73BA9E915958}"/>
              </a:ext>
            </a:extLst>
          </p:cNvPr>
          <p:cNvSpPr/>
          <p:nvPr/>
        </p:nvSpPr>
        <p:spPr>
          <a:xfrm>
            <a:off x="5414068" y="3878072"/>
            <a:ext cx="331671" cy="257501"/>
          </a:xfrm>
          <a:prstGeom prst="triangle">
            <a:avLst/>
          </a:prstGeom>
          <a:solidFill>
            <a:srgbClr val="FFC000"/>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39" name="TextBox 38">
            <a:extLst>
              <a:ext uri="{FF2B5EF4-FFF2-40B4-BE49-F238E27FC236}">
                <a16:creationId xmlns:a16="http://schemas.microsoft.com/office/drawing/2014/main" id="{FC329310-8C4A-4C55-8B9E-AD63231C4CBD}"/>
              </a:ext>
            </a:extLst>
          </p:cNvPr>
          <p:cNvSpPr txBox="1"/>
          <p:nvPr/>
        </p:nvSpPr>
        <p:spPr>
          <a:xfrm>
            <a:off x="2871076" y="3389064"/>
            <a:ext cx="3377848" cy="276999"/>
          </a:xfrm>
          <a:prstGeom prst="rect">
            <a:avLst/>
          </a:prstGeom>
          <a:noFill/>
        </p:spPr>
        <p:txBody>
          <a:bodyPr wrap="none" rtlCol="0">
            <a:spAutoFit/>
          </a:bodyPr>
          <a:lstStyle/>
          <a:p>
            <a:pPr>
              <a:spcAft>
                <a:spcPts val="1000"/>
              </a:spcAft>
            </a:pPr>
            <a:r>
              <a:rPr lang="en-US" sz="1200" b="1" dirty="0">
                <a:solidFill>
                  <a:prstClr val="black"/>
                </a:solidFill>
                <a:latin typeface=" Arial"/>
              </a:rPr>
              <a:t>March/April/TBD </a:t>
            </a:r>
            <a:r>
              <a:rPr lang="en-US" sz="1200" dirty="0">
                <a:solidFill>
                  <a:prstClr val="black"/>
                </a:solidFill>
                <a:latin typeface=" Arial"/>
              </a:rPr>
              <a:t>– HSAC scores applications</a:t>
            </a:r>
          </a:p>
        </p:txBody>
      </p:sp>
      <p:sp>
        <p:nvSpPr>
          <p:cNvPr id="2" name="Rectangle 1">
            <a:extLst>
              <a:ext uri="{FF2B5EF4-FFF2-40B4-BE49-F238E27FC236}">
                <a16:creationId xmlns:a16="http://schemas.microsoft.com/office/drawing/2014/main" id="{16E993D2-ABD7-436B-83B3-86C27CE02155}"/>
              </a:ext>
            </a:extLst>
          </p:cNvPr>
          <p:cNvSpPr/>
          <p:nvPr/>
        </p:nvSpPr>
        <p:spPr>
          <a:xfrm>
            <a:off x="6142772" y="1087465"/>
            <a:ext cx="4548011" cy="276999"/>
          </a:xfrm>
          <a:prstGeom prst="rect">
            <a:avLst/>
          </a:prstGeom>
        </p:spPr>
        <p:txBody>
          <a:bodyPr wrap="square">
            <a:spAutoFit/>
          </a:bodyPr>
          <a:lstStyle/>
          <a:p>
            <a:r>
              <a:rPr lang="en-US" sz="1200" b="1" dirty="0">
                <a:solidFill>
                  <a:prstClr val="black"/>
                </a:solidFill>
                <a:latin typeface=" Arial"/>
              </a:rPr>
              <a:t>August 1/TBD </a:t>
            </a:r>
            <a:r>
              <a:rPr lang="en-US" sz="1200" dirty="0">
                <a:solidFill>
                  <a:prstClr val="black"/>
                </a:solidFill>
                <a:latin typeface=" Arial"/>
              </a:rPr>
              <a:t>–</a:t>
            </a:r>
            <a:r>
              <a:rPr lang="en-US" sz="1200" b="1" dirty="0">
                <a:solidFill>
                  <a:prstClr val="black"/>
                </a:solidFill>
                <a:latin typeface=" Arial"/>
              </a:rPr>
              <a:t> </a:t>
            </a:r>
            <a:r>
              <a:rPr lang="en-US" sz="1200" dirty="0">
                <a:solidFill>
                  <a:prstClr val="black"/>
                </a:solidFill>
                <a:latin typeface=" Arial"/>
              </a:rPr>
              <a:t>OOG/HSGD Review complete</a:t>
            </a:r>
          </a:p>
        </p:txBody>
      </p:sp>
      <p:sp>
        <p:nvSpPr>
          <p:cNvPr id="41" name="TextBox 40">
            <a:extLst>
              <a:ext uri="{FF2B5EF4-FFF2-40B4-BE49-F238E27FC236}">
                <a16:creationId xmlns:a16="http://schemas.microsoft.com/office/drawing/2014/main" id="{A7A10B78-E48C-47A3-AE75-AC90298755A2}"/>
              </a:ext>
            </a:extLst>
          </p:cNvPr>
          <p:cNvSpPr txBox="1"/>
          <p:nvPr/>
        </p:nvSpPr>
        <p:spPr>
          <a:xfrm>
            <a:off x="5540694" y="1310904"/>
            <a:ext cx="3805850" cy="276999"/>
          </a:xfrm>
          <a:prstGeom prst="rect">
            <a:avLst/>
          </a:prstGeom>
          <a:noFill/>
        </p:spPr>
        <p:txBody>
          <a:bodyPr wrap="none" rtlCol="0">
            <a:spAutoFit/>
          </a:bodyPr>
          <a:lstStyle/>
          <a:p>
            <a:pPr>
              <a:spcAft>
                <a:spcPts val="1000"/>
              </a:spcAft>
            </a:pPr>
            <a:r>
              <a:rPr lang="en-US" sz="1200" b="1" dirty="0">
                <a:solidFill>
                  <a:prstClr val="black"/>
                </a:solidFill>
                <a:latin typeface=" Arial"/>
              </a:rPr>
              <a:t>June/TBD </a:t>
            </a:r>
            <a:r>
              <a:rPr lang="en-US" sz="1200" dirty="0">
                <a:solidFill>
                  <a:prstClr val="black"/>
                </a:solidFill>
                <a:latin typeface=" Arial"/>
              </a:rPr>
              <a:t>–</a:t>
            </a:r>
            <a:r>
              <a:rPr lang="en-US" sz="1200" b="1" dirty="0">
                <a:solidFill>
                  <a:prstClr val="black"/>
                </a:solidFill>
                <a:latin typeface=" Arial"/>
              </a:rPr>
              <a:t> </a:t>
            </a:r>
            <a:r>
              <a:rPr lang="en-US" sz="1200" dirty="0">
                <a:solidFill>
                  <a:prstClr val="black"/>
                </a:solidFill>
                <a:latin typeface=" Arial"/>
              </a:rPr>
              <a:t>CJD notifies applicants of project status</a:t>
            </a:r>
          </a:p>
        </p:txBody>
      </p:sp>
      <p:sp>
        <p:nvSpPr>
          <p:cNvPr id="42" name="Isosceles Triangle 41">
            <a:extLst>
              <a:ext uri="{FF2B5EF4-FFF2-40B4-BE49-F238E27FC236}">
                <a16:creationId xmlns:a16="http://schemas.microsoft.com/office/drawing/2014/main" id="{67594B9A-E3E6-4F1D-990B-A417D776D011}"/>
              </a:ext>
            </a:extLst>
          </p:cNvPr>
          <p:cNvSpPr/>
          <p:nvPr/>
        </p:nvSpPr>
        <p:spPr>
          <a:xfrm>
            <a:off x="6112920" y="3430060"/>
            <a:ext cx="331671" cy="257501"/>
          </a:xfrm>
          <a:prstGeom prst="triangle">
            <a:avLst/>
          </a:prstGeom>
          <a:solidFill>
            <a:srgbClr val="FFC000"/>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3" name="Isosceles Triangle 42">
            <a:extLst>
              <a:ext uri="{FF2B5EF4-FFF2-40B4-BE49-F238E27FC236}">
                <a16:creationId xmlns:a16="http://schemas.microsoft.com/office/drawing/2014/main" id="{1BF0D781-EFCB-4E83-BAD8-B6D5972AAB23}"/>
              </a:ext>
            </a:extLst>
          </p:cNvPr>
          <p:cNvSpPr/>
          <p:nvPr/>
        </p:nvSpPr>
        <p:spPr>
          <a:xfrm>
            <a:off x="8134411" y="2064421"/>
            <a:ext cx="331671" cy="257501"/>
          </a:xfrm>
          <a:prstGeom prst="triangle">
            <a:avLst/>
          </a:prstGeom>
          <a:solidFill>
            <a:srgbClr val="FFC000"/>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4" name="Isosceles Triangle 43">
            <a:extLst>
              <a:ext uri="{FF2B5EF4-FFF2-40B4-BE49-F238E27FC236}">
                <a16:creationId xmlns:a16="http://schemas.microsoft.com/office/drawing/2014/main" id="{30FD5FB6-ED69-48A7-8362-A9AB2627C08C}"/>
              </a:ext>
            </a:extLst>
          </p:cNvPr>
          <p:cNvSpPr/>
          <p:nvPr/>
        </p:nvSpPr>
        <p:spPr>
          <a:xfrm>
            <a:off x="8879723" y="1567541"/>
            <a:ext cx="331671" cy="257501"/>
          </a:xfrm>
          <a:prstGeom prst="triangle">
            <a:avLst/>
          </a:prstGeom>
          <a:solidFill>
            <a:srgbClr val="FFC000"/>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5" name="Isosceles Triangle 44">
            <a:extLst>
              <a:ext uri="{FF2B5EF4-FFF2-40B4-BE49-F238E27FC236}">
                <a16:creationId xmlns:a16="http://schemas.microsoft.com/office/drawing/2014/main" id="{61159F8C-6446-4C6F-978F-7911D95B35F3}"/>
              </a:ext>
            </a:extLst>
          </p:cNvPr>
          <p:cNvSpPr/>
          <p:nvPr/>
        </p:nvSpPr>
        <p:spPr>
          <a:xfrm>
            <a:off x="9232848" y="1329640"/>
            <a:ext cx="331671" cy="257501"/>
          </a:xfrm>
          <a:prstGeom prst="triangle">
            <a:avLst/>
          </a:prstGeom>
          <a:solidFill>
            <a:srgbClr val="FFC000"/>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7" name="Isosceles Triangle 46">
            <a:extLst>
              <a:ext uri="{FF2B5EF4-FFF2-40B4-BE49-F238E27FC236}">
                <a16:creationId xmlns:a16="http://schemas.microsoft.com/office/drawing/2014/main" id="{67D59C71-9FBE-4129-832F-09F24FBE2B85}"/>
              </a:ext>
            </a:extLst>
          </p:cNvPr>
          <p:cNvSpPr/>
          <p:nvPr/>
        </p:nvSpPr>
        <p:spPr>
          <a:xfrm>
            <a:off x="9541366" y="1114049"/>
            <a:ext cx="331671" cy="257501"/>
          </a:xfrm>
          <a:prstGeom prst="triangle">
            <a:avLst/>
          </a:prstGeom>
          <a:solidFill>
            <a:srgbClr val="FFC000"/>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52" name="Isosceles Triangle 51">
            <a:extLst>
              <a:ext uri="{FF2B5EF4-FFF2-40B4-BE49-F238E27FC236}">
                <a16:creationId xmlns:a16="http://schemas.microsoft.com/office/drawing/2014/main" id="{991EFBE9-74BA-4694-ADED-C1B654E9D97F}"/>
              </a:ext>
            </a:extLst>
          </p:cNvPr>
          <p:cNvSpPr/>
          <p:nvPr/>
        </p:nvSpPr>
        <p:spPr>
          <a:xfrm>
            <a:off x="5026366" y="4168472"/>
            <a:ext cx="331671" cy="257501"/>
          </a:xfrm>
          <a:prstGeom prst="triangle">
            <a:avLst/>
          </a:prstGeom>
          <a:solidFill>
            <a:srgbClr val="FFC000"/>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55" name="TextBox 54">
            <a:extLst>
              <a:ext uri="{FF2B5EF4-FFF2-40B4-BE49-F238E27FC236}">
                <a16:creationId xmlns:a16="http://schemas.microsoft.com/office/drawing/2014/main" id="{800BC8FB-8427-41CD-B4BA-5919B5892BD1}"/>
              </a:ext>
            </a:extLst>
          </p:cNvPr>
          <p:cNvSpPr txBox="1"/>
          <p:nvPr/>
        </p:nvSpPr>
        <p:spPr>
          <a:xfrm>
            <a:off x="5357152" y="4225705"/>
            <a:ext cx="4300237" cy="276999"/>
          </a:xfrm>
          <a:prstGeom prst="rect">
            <a:avLst/>
          </a:prstGeom>
          <a:noFill/>
          <a:ln>
            <a:noFill/>
          </a:ln>
        </p:spPr>
        <p:txBody>
          <a:bodyPr wrap="square" rtlCol="0">
            <a:spAutoFit/>
          </a:bodyPr>
          <a:lstStyle/>
          <a:p>
            <a:r>
              <a:rPr lang="en-US" sz="1200" b="1" dirty="0">
                <a:solidFill>
                  <a:prstClr val="black"/>
                </a:solidFill>
                <a:latin typeface=" Arial"/>
              </a:rPr>
              <a:t>January 6 </a:t>
            </a:r>
            <a:r>
              <a:rPr lang="en-US" sz="1200" dirty="0">
                <a:solidFill>
                  <a:prstClr val="black"/>
                </a:solidFill>
                <a:latin typeface=" Arial"/>
              </a:rPr>
              <a:t>-</a:t>
            </a:r>
            <a:r>
              <a:rPr lang="en-US" sz="1200" b="1" dirty="0">
                <a:solidFill>
                  <a:prstClr val="black"/>
                </a:solidFill>
                <a:latin typeface=" Arial"/>
              </a:rPr>
              <a:t> </a:t>
            </a:r>
            <a:r>
              <a:rPr lang="en-US" sz="1200" dirty="0">
                <a:solidFill>
                  <a:prstClr val="black"/>
                </a:solidFill>
                <a:latin typeface=" Arial"/>
              </a:rPr>
              <a:t>Grant workshop 6&amp;7/7 in Bell and Milam County</a:t>
            </a:r>
          </a:p>
        </p:txBody>
      </p:sp>
      <p:sp>
        <p:nvSpPr>
          <p:cNvPr id="57" name="Isosceles Triangle 56">
            <a:extLst>
              <a:ext uri="{FF2B5EF4-FFF2-40B4-BE49-F238E27FC236}">
                <a16:creationId xmlns:a16="http://schemas.microsoft.com/office/drawing/2014/main" id="{7547CC9C-03A0-4354-AB91-6CC5FB860CAF}"/>
              </a:ext>
            </a:extLst>
          </p:cNvPr>
          <p:cNvSpPr/>
          <p:nvPr/>
        </p:nvSpPr>
        <p:spPr>
          <a:xfrm>
            <a:off x="4331611" y="4613279"/>
            <a:ext cx="331671" cy="257501"/>
          </a:xfrm>
          <a:prstGeom prst="triangle">
            <a:avLst/>
          </a:prstGeom>
          <a:solidFill>
            <a:srgbClr val="FFC000"/>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61" name="TextBox 60">
            <a:extLst>
              <a:ext uri="{FF2B5EF4-FFF2-40B4-BE49-F238E27FC236}">
                <a16:creationId xmlns:a16="http://schemas.microsoft.com/office/drawing/2014/main" id="{9F6F53FE-DBA4-4862-87F9-C17B0121E451}"/>
              </a:ext>
            </a:extLst>
          </p:cNvPr>
          <p:cNvSpPr txBox="1"/>
          <p:nvPr/>
        </p:nvSpPr>
        <p:spPr>
          <a:xfrm>
            <a:off x="4233499" y="5065866"/>
            <a:ext cx="4215663" cy="276999"/>
          </a:xfrm>
          <a:prstGeom prst="rect">
            <a:avLst/>
          </a:prstGeom>
          <a:noFill/>
          <a:ln>
            <a:noFill/>
          </a:ln>
        </p:spPr>
        <p:txBody>
          <a:bodyPr wrap="square" rtlCol="0">
            <a:spAutoFit/>
          </a:bodyPr>
          <a:lstStyle/>
          <a:p>
            <a:r>
              <a:rPr lang="en-US" sz="1200" b="1" dirty="0">
                <a:solidFill>
                  <a:prstClr val="black"/>
                </a:solidFill>
                <a:latin typeface=" Arial"/>
              </a:rPr>
              <a:t>January 4</a:t>
            </a:r>
            <a:r>
              <a:rPr lang="en-US" sz="1200" dirty="0">
                <a:solidFill>
                  <a:prstClr val="black"/>
                </a:solidFill>
                <a:latin typeface=" Arial"/>
              </a:rPr>
              <a:t> - Grant workshop 3/7 in Coryell County</a:t>
            </a:r>
            <a:r>
              <a:rPr lang="en-US" sz="1200" b="1" dirty="0">
                <a:solidFill>
                  <a:prstClr val="black"/>
                </a:solidFill>
                <a:latin typeface=" Arial"/>
              </a:rPr>
              <a:t> </a:t>
            </a:r>
            <a:endParaRPr lang="en-US" sz="1200" dirty="0">
              <a:solidFill>
                <a:prstClr val="black"/>
              </a:solidFill>
              <a:latin typeface=" Arial"/>
            </a:endParaRPr>
          </a:p>
        </p:txBody>
      </p:sp>
    </p:spTree>
    <p:extLst>
      <p:ext uri="{BB962C8B-B14F-4D97-AF65-F5344CB8AC3E}">
        <p14:creationId xmlns:p14="http://schemas.microsoft.com/office/powerpoint/2010/main" val="3796929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FY24 SHSP-Regular Projects (SHSP-R)</a:t>
            </a:r>
            <a:endParaRPr lang="en-US" dirty="0"/>
          </a:p>
        </p:txBody>
      </p:sp>
      <p:sp>
        <p:nvSpPr>
          <p:cNvPr id="3" name="Content Placeholder 2"/>
          <p:cNvSpPr>
            <a:spLocks noGrp="1"/>
          </p:cNvSpPr>
          <p:nvPr>
            <p:ph idx="1"/>
          </p:nvPr>
        </p:nvSpPr>
        <p:spPr>
          <a:xfrm>
            <a:off x="838200" y="1825624"/>
            <a:ext cx="10515600" cy="4786931"/>
          </a:xfrm>
        </p:spPr>
        <p:txBody>
          <a:bodyPr>
            <a:normAutofit fontScale="85000" lnSpcReduction="10000"/>
          </a:bodyPr>
          <a:lstStyle/>
          <a:p>
            <a:r>
              <a:rPr lang="en-US" sz="3500" dirty="0"/>
              <a:t>Prohibitions – Numerous items, please read the funding announcement</a:t>
            </a:r>
          </a:p>
          <a:p>
            <a:pPr marL="0" indent="0">
              <a:buNone/>
            </a:pPr>
            <a:endParaRPr lang="en-US" sz="3500" dirty="0"/>
          </a:p>
          <a:p>
            <a:r>
              <a:rPr lang="en-US" sz="3500" dirty="0"/>
              <a:t>Eligible Activities</a:t>
            </a:r>
          </a:p>
          <a:p>
            <a:pPr marL="0" indent="0">
              <a:buNone/>
            </a:pPr>
            <a:endParaRPr lang="en-US" sz="3500" dirty="0"/>
          </a:p>
          <a:p>
            <a:pPr lvl="1">
              <a:buFont typeface="Courier New" panose="02070309020205020404" pitchFamily="49" charset="0"/>
              <a:buChar char="o"/>
            </a:pPr>
            <a:r>
              <a:rPr lang="en-US" dirty="0"/>
              <a:t>In FY 2020, the DHS/Federal Emergency Management Agency (FEMA) established National Priority Areas (NPA) for the Homeland Security Grant Program and required the State to dedicate a portion of the state’s allocation to three NPAs. PSO anticipates these priorities will remain in place for indefinite SHSP grant cycles. </a:t>
            </a:r>
            <a:r>
              <a:rPr lang="en-US" dirty="0">
                <a:highlight>
                  <a:srgbClr val="FFFF00"/>
                </a:highlight>
              </a:rPr>
              <a:t>Applicants are HIGHLY encouraged to submit projects under these National Priority (NP) Areas when the primary core capability addressed is consistent with a NP area description below.</a:t>
            </a:r>
          </a:p>
          <a:p>
            <a:pPr lvl="1">
              <a:buFont typeface="Courier New" panose="02070309020205020404" pitchFamily="49" charset="0"/>
              <a:buChar char="o"/>
            </a:pPr>
            <a:r>
              <a:rPr lang="en-US" dirty="0"/>
              <a:t>More details in the RFA.</a:t>
            </a:r>
          </a:p>
        </p:txBody>
      </p:sp>
    </p:spTree>
    <p:extLst>
      <p:ext uri="{BB962C8B-B14F-4D97-AF65-F5344CB8AC3E}">
        <p14:creationId xmlns:p14="http://schemas.microsoft.com/office/powerpoint/2010/main" val="31793717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61FB6-6C6D-4BE6-A964-2AC650444BE3}"/>
              </a:ext>
            </a:extLst>
          </p:cNvPr>
          <p:cNvSpPr>
            <a:spLocks noGrp="1"/>
          </p:cNvSpPr>
          <p:nvPr>
            <p:ph type="title"/>
          </p:nvPr>
        </p:nvSpPr>
        <p:spPr>
          <a:xfrm>
            <a:off x="1600200" y="-135395"/>
            <a:ext cx="8715375" cy="1325563"/>
          </a:xfrm>
        </p:spPr>
        <p:txBody>
          <a:bodyPr/>
          <a:lstStyle/>
          <a:p>
            <a:pPr algn="ctr"/>
            <a:r>
              <a:rPr lang="en-US" dirty="0"/>
              <a:t>eGrants</a:t>
            </a:r>
          </a:p>
        </p:txBody>
      </p:sp>
      <p:pic>
        <p:nvPicPr>
          <p:cNvPr id="5" name="Picture 4" descr="A screenshot of a social media post&#10;&#10;Description automatically generated">
            <a:extLst>
              <a:ext uri="{FF2B5EF4-FFF2-40B4-BE49-F238E27FC236}">
                <a16:creationId xmlns:a16="http://schemas.microsoft.com/office/drawing/2014/main" id="{58D27F4F-9B69-464A-A691-F4AE788863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17583" y="1550016"/>
            <a:ext cx="4201321" cy="5207619"/>
          </a:xfrm>
          <a:prstGeom prst="rect">
            <a:avLst/>
          </a:prstGeom>
        </p:spPr>
      </p:pic>
      <p:pic>
        <p:nvPicPr>
          <p:cNvPr id="8" name="Content Placeholder 7" descr="A screenshot of a computer&#10;&#10;Description automatically generated">
            <a:extLst>
              <a:ext uri="{FF2B5EF4-FFF2-40B4-BE49-F238E27FC236}">
                <a16:creationId xmlns:a16="http://schemas.microsoft.com/office/drawing/2014/main" id="{3EC638AC-BF58-4C5D-9F18-A8EE38EAAAA3}"/>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6577781" y="1550016"/>
            <a:ext cx="4096636" cy="5207619"/>
          </a:xfrm>
        </p:spPr>
      </p:pic>
    </p:spTree>
    <p:extLst>
      <p:ext uri="{BB962C8B-B14F-4D97-AF65-F5344CB8AC3E}">
        <p14:creationId xmlns:p14="http://schemas.microsoft.com/office/powerpoint/2010/main" val="30083175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Questions?</a:t>
            </a:r>
          </a:p>
        </p:txBody>
      </p:sp>
      <p:sp>
        <p:nvSpPr>
          <p:cNvPr id="3" name="Content Placeholder 2"/>
          <p:cNvSpPr>
            <a:spLocks noGrp="1"/>
          </p:cNvSpPr>
          <p:nvPr>
            <p:ph idx="1"/>
          </p:nvPr>
        </p:nvSpPr>
        <p:spPr/>
        <p:txBody>
          <a:bodyPr/>
          <a:lstStyle/>
          <a:p>
            <a:r>
              <a:rPr lang="en-US" dirty="0"/>
              <a:t>eGrants questions? Contact the eGrants Help Desk</a:t>
            </a:r>
          </a:p>
          <a:p>
            <a:pPr lvl="1"/>
            <a:r>
              <a:rPr lang="en-US" dirty="0">
                <a:hlinkClick r:id="rId3"/>
              </a:rPr>
              <a:t>eGrants@gov.texas.gov</a:t>
            </a:r>
            <a:r>
              <a:rPr lang="en-US" dirty="0"/>
              <a:t>, or via telephone at: (512) 463-8382 or dial 7-1-1 for relay services</a:t>
            </a:r>
          </a:p>
          <a:p>
            <a:r>
              <a:rPr lang="en-US" dirty="0"/>
              <a:t>Programmatic questions? Contact your Grant Manager or the HSGD/CJD Preparedness Programs Manager</a:t>
            </a:r>
          </a:p>
          <a:p>
            <a:pPr marL="0" indent="0">
              <a:buNone/>
            </a:pPr>
            <a:endParaRPr lang="en-US" dirty="0"/>
          </a:p>
        </p:txBody>
      </p:sp>
    </p:spTree>
    <p:extLst>
      <p:ext uri="{BB962C8B-B14F-4D97-AF65-F5344CB8AC3E}">
        <p14:creationId xmlns:p14="http://schemas.microsoft.com/office/powerpoint/2010/main" val="3811347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Helpful Links</a:t>
            </a:r>
          </a:p>
        </p:txBody>
      </p:sp>
      <p:sp>
        <p:nvSpPr>
          <p:cNvPr id="3" name="Content Placeholder 2"/>
          <p:cNvSpPr>
            <a:spLocks noGrp="1"/>
          </p:cNvSpPr>
          <p:nvPr>
            <p:ph idx="1"/>
          </p:nvPr>
        </p:nvSpPr>
        <p:spPr/>
        <p:txBody>
          <a:bodyPr>
            <a:normAutofit/>
          </a:bodyPr>
          <a:lstStyle/>
          <a:p>
            <a:r>
              <a:rPr lang="en-US" dirty="0"/>
              <a:t>AEL Codes and code descriptions</a:t>
            </a:r>
          </a:p>
          <a:p>
            <a:pPr lvl="1"/>
            <a:r>
              <a:rPr lang="en-US" dirty="0">
                <a:hlinkClick r:id="rId3"/>
              </a:rPr>
              <a:t>https://www.fema.gov/authorized-equipment-list</a:t>
            </a:r>
            <a:r>
              <a:rPr lang="en-US" dirty="0"/>
              <a:t> </a:t>
            </a:r>
          </a:p>
          <a:p>
            <a:r>
              <a:rPr lang="en-US" dirty="0"/>
              <a:t>Title 2 Code of Federal Regulations (2CFR) Part 200</a:t>
            </a:r>
          </a:p>
          <a:p>
            <a:pPr lvl="1"/>
            <a:r>
              <a:rPr lang="en-US" dirty="0">
                <a:hlinkClick r:id="rId4"/>
              </a:rPr>
              <a:t>http://www.ecfr.gov/cgi-bin/text-idx?tpl=/ecfrbrowse/Title02/2cfr200_main_02.tpl</a:t>
            </a:r>
            <a:r>
              <a:rPr lang="en-US" dirty="0"/>
              <a:t> </a:t>
            </a:r>
          </a:p>
          <a:p>
            <a:r>
              <a:rPr lang="en-US" dirty="0"/>
              <a:t> eGrants User’s Guide to Creating an Application </a:t>
            </a:r>
          </a:p>
          <a:p>
            <a:pPr lvl="1"/>
            <a:r>
              <a:rPr lang="en-US" dirty="0">
                <a:hlinkClick r:id="rId5"/>
              </a:rPr>
              <a:t>https://egrants.gov.texas.gov/FileDirectory/eGrants_Users_Guide_Appsv3.pdf</a:t>
            </a:r>
            <a:r>
              <a:rPr lang="en-US" dirty="0"/>
              <a:t> </a:t>
            </a:r>
          </a:p>
        </p:txBody>
      </p:sp>
    </p:spTree>
    <p:extLst>
      <p:ext uri="{BB962C8B-B14F-4D97-AF65-F5344CB8AC3E}">
        <p14:creationId xmlns:p14="http://schemas.microsoft.com/office/powerpoint/2010/main" val="41479599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Helpful Links</a:t>
            </a:r>
          </a:p>
        </p:txBody>
      </p:sp>
      <p:sp>
        <p:nvSpPr>
          <p:cNvPr id="3" name="Content Placeholder 2"/>
          <p:cNvSpPr>
            <a:spLocks noGrp="1"/>
          </p:cNvSpPr>
          <p:nvPr>
            <p:ph idx="1"/>
          </p:nvPr>
        </p:nvSpPr>
        <p:spPr/>
        <p:txBody>
          <a:bodyPr>
            <a:normAutofit/>
          </a:bodyPr>
          <a:lstStyle/>
          <a:p>
            <a:r>
              <a:rPr lang="en-US" dirty="0"/>
              <a:t>Uploading eGrants Files</a:t>
            </a:r>
          </a:p>
          <a:p>
            <a:pPr lvl="1"/>
            <a:r>
              <a:rPr lang="en-US" dirty="0">
                <a:hlinkClick r:id="rId3"/>
              </a:rPr>
              <a:t>https://egrants.gov.texas.gov/FileDirectory/eGrants_Upload_Files_Instructions_v3.pdf</a:t>
            </a:r>
            <a:endParaRPr lang="en-US" dirty="0"/>
          </a:p>
          <a:p>
            <a:r>
              <a:rPr lang="en-US" dirty="0"/>
              <a:t>Preliminary Review Report video</a:t>
            </a:r>
          </a:p>
          <a:p>
            <a:pPr lvl="1"/>
            <a:r>
              <a:rPr lang="en-US" dirty="0">
                <a:hlinkClick r:id="rId4"/>
              </a:rPr>
              <a:t>https://egrants.gov.texas.gov/Videos/8_Submit_PRR/8_Submit_PRR.html</a:t>
            </a:r>
            <a:r>
              <a:rPr lang="en-US" dirty="0"/>
              <a:t> </a:t>
            </a:r>
          </a:p>
          <a:p>
            <a:r>
              <a:rPr lang="en-US" dirty="0"/>
              <a:t>Budget Line Item Edits</a:t>
            </a:r>
          </a:p>
          <a:p>
            <a:pPr lvl="1"/>
            <a:r>
              <a:rPr lang="en-US" dirty="0">
                <a:hlinkClick r:id="rId5"/>
              </a:rPr>
              <a:t>https://egrants.gov.texas.gov/Videos/5_Budget_Edit/5_Budget_Edit.html</a:t>
            </a:r>
            <a:r>
              <a:rPr lang="en-US" dirty="0"/>
              <a:t> </a:t>
            </a:r>
          </a:p>
          <a:p>
            <a:pPr lvl="1"/>
            <a:endParaRPr lang="en-US" dirty="0"/>
          </a:p>
          <a:p>
            <a:pPr marL="457200" lvl="1" indent="0">
              <a:buNone/>
            </a:pPr>
            <a:endParaRPr lang="en-US" dirty="0"/>
          </a:p>
        </p:txBody>
      </p:sp>
    </p:spTree>
    <p:extLst>
      <p:ext uri="{BB962C8B-B14F-4D97-AF65-F5344CB8AC3E}">
        <p14:creationId xmlns:p14="http://schemas.microsoft.com/office/powerpoint/2010/main" val="5929291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Helpful Links</a:t>
            </a:r>
          </a:p>
        </p:txBody>
      </p:sp>
      <p:sp>
        <p:nvSpPr>
          <p:cNvPr id="3" name="Content Placeholder 2"/>
          <p:cNvSpPr>
            <a:spLocks noGrp="1"/>
          </p:cNvSpPr>
          <p:nvPr>
            <p:ph idx="1"/>
          </p:nvPr>
        </p:nvSpPr>
        <p:spPr/>
        <p:txBody>
          <a:bodyPr>
            <a:normAutofit/>
          </a:bodyPr>
          <a:lstStyle/>
          <a:p>
            <a:r>
              <a:rPr lang="en-US" dirty="0"/>
              <a:t>Find and Resolve a Special Condition</a:t>
            </a:r>
          </a:p>
          <a:p>
            <a:pPr lvl="1"/>
            <a:r>
              <a:rPr lang="en-US" dirty="0">
                <a:hlinkClick r:id="rId3"/>
              </a:rPr>
              <a:t>https://egrants.gov.texas.gov/Videos/11_Special_Conditions/11_Special_Conditions.html</a:t>
            </a:r>
            <a:r>
              <a:rPr lang="en-US" dirty="0"/>
              <a:t> </a:t>
            </a:r>
          </a:p>
          <a:p>
            <a:r>
              <a:rPr lang="en-US" dirty="0"/>
              <a:t>Grant Adjustment Tutorial</a:t>
            </a:r>
          </a:p>
          <a:p>
            <a:pPr lvl="1"/>
            <a:r>
              <a:rPr lang="en-US" dirty="0">
                <a:hlinkClick r:id="rId4"/>
              </a:rPr>
              <a:t>https://egrants.gov.texas.gov/Videos/09_Grant_Adjustments/09_Grant_Adjustments.htmlBudget Line Item Edits </a:t>
            </a:r>
            <a:endParaRPr lang="en-US" dirty="0"/>
          </a:p>
          <a:p>
            <a:r>
              <a:rPr lang="en-US" dirty="0"/>
              <a:t>Prepare and Submit an FSR</a:t>
            </a:r>
          </a:p>
          <a:p>
            <a:pPr lvl="1"/>
            <a:r>
              <a:rPr lang="en-US" dirty="0">
                <a:hlinkClick r:id="rId5"/>
              </a:rPr>
              <a:t>https://egrants.gov.texas.gov/Videos/10_Financial_Status_Reports/10_Financial_Status_Reports.html</a:t>
            </a:r>
            <a:r>
              <a:rPr lang="en-US" dirty="0"/>
              <a:t> </a:t>
            </a:r>
          </a:p>
          <a:p>
            <a:pPr marL="457200" lvl="1" indent="0">
              <a:buNone/>
            </a:pPr>
            <a:endParaRPr lang="en-US" dirty="0"/>
          </a:p>
        </p:txBody>
      </p:sp>
    </p:spTree>
    <p:extLst>
      <p:ext uri="{BB962C8B-B14F-4D97-AF65-F5344CB8AC3E}">
        <p14:creationId xmlns:p14="http://schemas.microsoft.com/office/powerpoint/2010/main" val="288122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Helpful Links</a:t>
            </a:r>
          </a:p>
        </p:txBody>
      </p:sp>
      <p:sp>
        <p:nvSpPr>
          <p:cNvPr id="3" name="Content Placeholder 2"/>
          <p:cNvSpPr>
            <a:spLocks noGrp="1"/>
          </p:cNvSpPr>
          <p:nvPr>
            <p:ph idx="1"/>
          </p:nvPr>
        </p:nvSpPr>
        <p:spPr/>
        <p:txBody>
          <a:bodyPr>
            <a:normAutofit fontScale="92500"/>
          </a:bodyPr>
          <a:lstStyle/>
          <a:p>
            <a:pPr>
              <a:lnSpc>
                <a:spcPct val="100000"/>
              </a:lnSpc>
            </a:pPr>
            <a:r>
              <a:rPr lang="en-US" dirty="0"/>
              <a:t>OOG-Homeland Security Grants Division (HSGD)</a:t>
            </a:r>
          </a:p>
          <a:p>
            <a:pPr lvl="1">
              <a:lnSpc>
                <a:spcPct val="100000"/>
              </a:lnSpc>
            </a:pPr>
            <a:r>
              <a:rPr lang="en-US" dirty="0">
                <a:hlinkClick r:id="rId3"/>
              </a:rPr>
              <a:t>http://gov.texas.gov/hsgd/</a:t>
            </a:r>
            <a:r>
              <a:rPr lang="en-US" dirty="0"/>
              <a:t> </a:t>
            </a:r>
          </a:p>
          <a:p>
            <a:pPr>
              <a:lnSpc>
                <a:spcPct val="100000"/>
              </a:lnSpc>
            </a:pPr>
            <a:r>
              <a:rPr lang="en-US" dirty="0"/>
              <a:t>HSGD Guidance – Frequently Asked Questions (FAQs)</a:t>
            </a:r>
          </a:p>
          <a:p>
            <a:pPr lvl="1">
              <a:lnSpc>
                <a:spcPct val="100000"/>
              </a:lnSpc>
            </a:pPr>
            <a:r>
              <a:rPr lang="en-US" dirty="0">
                <a:hlinkClick r:id="rId4"/>
              </a:rPr>
              <a:t>https://egrants.gov.texas.gov/updates.aspx</a:t>
            </a:r>
            <a:endParaRPr lang="en-US" dirty="0"/>
          </a:p>
          <a:p>
            <a:pPr>
              <a:lnSpc>
                <a:spcPct val="100000"/>
              </a:lnSpc>
            </a:pPr>
            <a:r>
              <a:rPr lang="en-US" dirty="0"/>
              <a:t>HSGD Guide to Grants</a:t>
            </a:r>
          </a:p>
          <a:p>
            <a:pPr lvl="1">
              <a:lnSpc>
                <a:spcPct val="100000"/>
              </a:lnSpc>
            </a:pPr>
            <a:r>
              <a:rPr lang="en-US" dirty="0">
                <a:hlinkClick r:id="rId5"/>
              </a:rPr>
              <a:t>https://egrants.gov.texas.gov/FileDirectory/Guide_to_Grants_v8.pdf</a:t>
            </a:r>
            <a:r>
              <a:rPr lang="en-US" dirty="0"/>
              <a:t> </a:t>
            </a:r>
          </a:p>
          <a:p>
            <a:pPr>
              <a:lnSpc>
                <a:spcPct val="100000"/>
              </a:lnSpc>
            </a:pPr>
            <a:r>
              <a:rPr lang="en-US" dirty="0"/>
              <a:t>FEMA Preparedness (Non-Disaster) Grants</a:t>
            </a:r>
          </a:p>
          <a:p>
            <a:pPr lvl="1">
              <a:lnSpc>
                <a:spcPct val="100000"/>
              </a:lnSpc>
            </a:pPr>
            <a:r>
              <a:rPr lang="en-US" dirty="0">
                <a:hlinkClick r:id="rId6"/>
              </a:rPr>
              <a:t>https://www.fema.gov/preparedness-non-disaster-grants</a:t>
            </a:r>
            <a:r>
              <a:rPr lang="en-US" dirty="0"/>
              <a:t> </a:t>
            </a:r>
          </a:p>
        </p:txBody>
      </p:sp>
    </p:spTree>
    <p:extLst>
      <p:ext uri="{BB962C8B-B14F-4D97-AF65-F5344CB8AC3E}">
        <p14:creationId xmlns:p14="http://schemas.microsoft.com/office/powerpoint/2010/main" val="16212226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Helpful Links CJD</a:t>
            </a:r>
          </a:p>
        </p:txBody>
      </p:sp>
      <p:sp>
        <p:nvSpPr>
          <p:cNvPr id="3" name="Content Placeholder 2"/>
          <p:cNvSpPr>
            <a:spLocks noGrp="1"/>
          </p:cNvSpPr>
          <p:nvPr>
            <p:ph idx="1"/>
          </p:nvPr>
        </p:nvSpPr>
        <p:spPr/>
        <p:txBody>
          <a:bodyPr>
            <a:normAutofit fontScale="70000" lnSpcReduction="20000"/>
          </a:bodyPr>
          <a:lstStyle/>
          <a:p>
            <a:r>
              <a:rPr lang="en-US" b="1" dirty="0">
                <a:hlinkClick r:id="rId3"/>
              </a:rPr>
              <a:t>eGrants</a:t>
            </a:r>
            <a:r>
              <a:rPr lang="en-US" b="1" dirty="0"/>
              <a:t> -</a:t>
            </a:r>
            <a:r>
              <a:rPr lang="en-US" dirty="0"/>
              <a:t> the online grant application and management system</a:t>
            </a:r>
          </a:p>
          <a:p>
            <a:r>
              <a:rPr lang="en-US" b="1" dirty="0">
                <a:hlinkClick r:id="rId4"/>
              </a:rPr>
              <a:t>Guide to Grants</a:t>
            </a:r>
            <a:r>
              <a:rPr lang="en-US" dirty="0"/>
              <a:t> - information on applying for and managing grants</a:t>
            </a:r>
          </a:p>
          <a:p>
            <a:r>
              <a:rPr lang="en-US" b="1" dirty="0">
                <a:hlinkClick r:id="rId5"/>
              </a:rPr>
              <a:t>eGrants support page</a:t>
            </a:r>
            <a:r>
              <a:rPr lang="en-US" b="1" dirty="0"/>
              <a:t> - </a:t>
            </a:r>
            <a:r>
              <a:rPr lang="en-US" dirty="0"/>
              <a:t>forms, resources, and helpful support documents, including the </a:t>
            </a:r>
            <a:r>
              <a:rPr lang="en-US" i="1" dirty="0">
                <a:hlinkClick r:id="rId6"/>
              </a:rPr>
              <a:t>User’s Guide to Creating an Application</a:t>
            </a:r>
            <a:r>
              <a:rPr lang="en-US" dirty="0"/>
              <a:t>.</a:t>
            </a:r>
          </a:p>
          <a:p>
            <a:r>
              <a:rPr lang="en-US" b="1" dirty="0">
                <a:hlinkClick r:id="rId7"/>
              </a:rPr>
              <a:t>Developing a Good Project Narrative</a:t>
            </a:r>
            <a:r>
              <a:rPr lang="en-US" dirty="0"/>
              <a:t> - Guidance on how to formulate an effective project, and how to communicate it clearly in the application’s narrative prompts.</a:t>
            </a:r>
          </a:p>
          <a:p>
            <a:r>
              <a:rPr lang="en-US" b="1" dirty="0">
                <a:hlinkClick r:id="rId8"/>
              </a:rPr>
              <a:t>Grantee Conditions and Responsibilities</a:t>
            </a:r>
            <a:r>
              <a:rPr lang="en-US" dirty="0"/>
              <a:t> - A compendium of CJD and Homeland Security Grants Division policies for all grantees.</a:t>
            </a:r>
          </a:p>
          <a:p>
            <a:r>
              <a:rPr lang="en-US" b="1" dirty="0">
                <a:hlinkClick r:id="rId9"/>
              </a:rPr>
              <a:t>Standard Certifications and Requirements</a:t>
            </a:r>
            <a:r>
              <a:rPr lang="en-US" dirty="0"/>
              <a:t> - CJD’s standard requirements that the Authorized Official must certify upon applying for a grant.</a:t>
            </a:r>
          </a:p>
          <a:p>
            <a:r>
              <a:rPr lang="en-US" b="1" dirty="0">
                <a:hlinkClick r:id="rId10"/>
              </a:rPr>
              <a:t>CJD Grant Activities and Measures</a:t>
            </a:r>
            <a:r>
              <a:rPr lang="en-US" dirty="0"/>
              <a:t> - A reference for applicants on the activities allowed for different project types and the measures associated with each.</a:t>
            </a:r>
          </a:p>
          <a:p>
            <a:endParaRPr lang="en-US" dirty="0"/>
          </a:p>
        </p:txBody>
      </p:sp>
    </p:spTree>
    <p:extLst>
      <p:ext uri="{BB962C8B-B14F-4D97-AF65-F5344CB8AC3E}">
        <p14:creationId xmlns:p14="http://schemas.microsoft.com/office/powerpoint/2010/main" val="19092773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Helpful Links CJD Continued</a:t>
            </a:r>
          </a:p>
        </p:txBody>
      </p:sp>
      <p:sp>
        <p:nvSpPr>
          <p:cNvPr id="3" name="Content Placeholder 2"/>
          <p:cNvSpPr>
            <a:spLocks noGrp="1"/>
          </p:cNvSpPr>
          <p:nvPr>
            <p:ph idx="1"/>
          </p:nvPr>
        </p:nvSpPr>
        <p:spPr/>
        <p:txBody>
          <a:bodyPr>
            <a:normAutofit fontScale="70000" lnSpcReduction="20000"/>
          </a:bodyPr>
          <a:lstStyle/>
          <a:p>
            <a:r>
              <a:rPr lang="en-US" b="1" dirty="0">
                <a:hlinkClick r:id="rId3"/>
              </a:rPr>
              <a:t>Texas Administrative Code</a:t>
            </a:r>
            <a:r>
              <a:rPr lang="en-US" b="1" dirty="0"/>
              <a:t> - </a:t>
            </a:r>
            <a:r>
              <a:rPr lang="en-US" dirty="0"/>
              <a:t>the regulations specific to CJD grants</a:t>
            </a:r>
          </a:p>
          <a:p>
            <a:r>
              <a:rPr lang="en-US" b="1" dirty="0">
                <a:hlinkClick r:id="rId4"/>
              </a:rPr>
              <a:t>Uniform Grant Management Standards</a:t>
            </a:r>
            <a:r>
              <a:rPr lang="en-US" b="1" dirty="0"/>
              <a:t> - </a:t>
            </a:r>
            <a:r>
              <a:rPr lang="en-US" dirty="0"/>
              <a:t>the regulation for grants management in Texas</a:t>
            </a:r>
          </a:p>
          <a:p>
            <a:r>
              <a:rPr lang="en-US" b="1" dirty="0">
                <a:hlinkClick r:id="rId5"/>
              </a:rPr>
              <a:t>Uniform Administrative Requirements, Cost Principles, and Audit Requirements for Federal Awards</a:t>
            </a:r>
            <a:r>
              <a:rPr lang="en-US" b="1" dirty="0"/>
              <a:t> - </a:t>
            </a:r>
            <a:r>
              <a:rPr lang="en-US" dirty="0"/>
              <a:t>Otherwise known as “2 CFR 200,” or the OmniCircular, the regulations related to grants management for federal funding sources</a:t>
            </a:r>
          </a:p>
          <a:p>
            <a:r>
              <a:rPr lang="en-US" b="1" i="1" dirty="0">
                <a:hlinkClick r:id="rId6"/>
              </a:rPr>
              <a:t>eGrants Financial Management Guide</a:t>
            </a:r>
            <a:r>
              <a:rPr lang="en-US" b="1" i="1" dirty="0"/>
              <a:t> - </a:t>
            </a:r>
            <a:r>
              <a:rPr lang="en-US" dirty="0"/>
              <a:t>a guide to understanding how to manage your grant within eGrants</a:t>
            </a:r>
          </a:p>
          <a:p>
            <a:r>
              <a:rPr lang="en-US" b="1" dirty="0">
                <a:hlinkClick r:id="rId7"/>
              </a:rPr>
              <a:t>DOJ Grants Financial Guide</a:t>
            </a:r>
            <a:r>
              <a:rPr lang="en-US" b="1" dirty="0"/>
              <a:t> - </a:t>
            </a:r>
            <a:r>
              <a:rPr lang="en-US" dirty="0"/>
              <a:t>a guide that translates many of the federal grant rules into easier-to-understand terms</a:t>
            </a:r>
          </a:p>
          <a:p>
            <a:r>
              <a:rPr lang="en-US" b="1" dirty="0">
                <a:hlinkClick r:id="rId8"/>
              </a:rPr>
              <a:t>Texas State Library and Archives Commission’s Resources for Grantees</a:t>
            </a:r>
            <a:r>
              <a:rPr lang="en-US" b="1" dirty="0"/>
              <a:t> - </a:t>
            </a:r>
            <a:r>
              <a:rPr lang="en-US" dirty="0"/>
              <a:t>Helpful links and official state guidance for grants</a:t>
            </a:r>
          </a:p>
          <a:p>
            <a:r>
              <a:rPr lang="en-US" b="1" dirty="0">
                <a:hlinkClick r:id="rId9"/>
              </a:rPr>
              <a:t>Immigration and Customs Enforcement Detainer Certification</a:t>
            </a:r>
            <a:r>
              <a:rPr lang="en-US" dirty="0"/>
              <a:t> - Information for local governments on how to comply with CJD’s requirement regarding compliance with requests from ICE for information or to detain illegal aliens in custody.</a:t>
            </a:r>
          </a:p>
          <a:p>
            <a:endParaRPr lang="en-US" dirty="0"/>
          </a:p>
        </p:txBody>
      </p:sp>
    </p:spTree>
    <p:extLst>
      <p:ext uri="{BB962C8B-B14F-4D97-AF65-F5344CB8AC3E}">
        <p14:creationId xmlns:p14="http://schemas.microsoft.com/office/powerpoint/2010/main" val="28001522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Helpful Links CJD Continued</a:t>
            </a:r>
          </a:p>
        </p:txBody>
      </p:sp>
      <p:sp>
        <p:nvSpPr>
          <p:cNvPr id="3" name="Content Placeholder 2"/>
          <p:cNvSpPr>
            <a:spLocks noGrp="1"/>
          </p:cNvSpPr>
          <p:nvPr>
            <p:ph idx="1"/>
          </p:nvPr>
        </p:nvSpPr>
        <p:spPr/>
        <p:txBody>
          <a:bodyPr>
            <a:normAutofit fontScale="47500" lnSpcReduction="20000"/>
          </a:bodyPr>
          <a:lstStyle/>
          <a:p>
            <a:r>
              <a:rPr lang="en-US" dirty="0"/>
              <a:t>CJD encourages all applicants and grantees to rely on evidence when designing grant projects. We have a growing focus on ensuring that the projects we fund are working and delivering the promised results. One way to increase the chances that a grant will be successful is to rely on information that uses the successes and failures of the field and learns from both. There are a variety of resources that may be helpful:</a:t>
            </a:r>
          </a:p>
          <a:p>
            <a:r>
              <a:rPr lang="en-US" b="1" dirty="0">
                <a:hlinkClick r:id="rId3"/>
              </a:rPr>
              <a:t>BJS Data Analysis Tools</a:t>
            </a:r>
            <a:r>
              <a:rPr lang="en-US" b="1" dirty="0"/>
              <a:t> - </a:t>
            </a:r>
            <a:r>
              <a:rPr lang="en-US" dirty="0"/>
              <a:t>The Bureau of Justice Statistics (BJS) offers a variety of analysis tools online including tools for census data, corrections, juvenile justice, case processing, victimization, and other topics.</a:t>
            </a:r>
          </a:p>
          <a:p>
            <a:r>
              <a:rPr lang="en-US" b="1" dirty="0">
                <a:hlinkClick r:id="rId4"/>
              </a:rPr>
              <a:t>COPS Office Resource Center</a:t>
            </a:r>
            <a:r>
              <a:rPr lang="en-US" b="1" dirty="0"/>
              <a:t> - </a:t>
            </a:r>
            <a:r>
              <a:rPr lang="en-US" dirty="0"/>
              <a:t>This site provides a variety of best practices and approaches for policing.</a:t>
            </a:r>
          </a:p>
          <a:p>
            <a:r>
              <a:rPr lang="en-US" b="1" dirty="0">
                <a:hlinkClick r:id="rId5"/>
              </a:rPr>
              <a:t>CrimeSolutions.gov</a:t>
            </a:r>
            <a:r>
              <a:rPr lang="en-US" b="1" dirty="0"/>
              <a:t> - </a:t>
            </a:r>
            <a:r>
              <a:rPr lang="en-US" dirty="0"/>
              <a:t>The National Institute of Justice’s CrimeSolutions.gov uses research to rate the effectiveness of programs and practices in achieving criminal justice related outcomes in order to inform practitioners and policy makers about what works, what doesn’t and what’s promising in criminal justice, juvenile justice, and crime victim services.</a:t>
            </a:r>
          </a:p>
          <a:p>
            <a:r>
              <a:rPr lang="en-US" b="1" dirty="0">
                <a:hlinkClick r:id="rId6"/>
              </a:rPr>
              <a:t>National Association of Drug Court Professionals</a:t>
            </a:r>
            <a:r>
              <a:rPr lang="en-US" b="1" dirty="0"/>
              <a:t> - </a:t>
            </a:r>
            <a:r>
              <a:rPr lang="en-US" dirty="0"/>
              <a:t>This site provides best practices for drug courts and guidance for other types of specialty courts.</a:t>
            </a:r>
          </a:p>
          <a:p>
            <a:r>
              <a:rPr lang="en-US" b="1" dirty="0">
                <a:hlinkClick r:id="rId7"/>
              </a:rPr>
              <a:t>National Criminal Justice Reference Service (NCJRS)</a:t>
            </a:r>
            <a:r>
              <a:rPr lang="en-US" b="1" dirty="0"/>
              <a:t> - </a:t>
            </a:r>
            <a:r>
              <a:rPr lang="en-US" dirty="0"/>
              <a:t>Established in 1972, the National Criminal Justice Reference Service is a federally funded resource offering justice and drug-related information to support research, policy, and program development worldwide.</a:t>
            </a:r>
          </a:p>
          <a:p>
            <a:r>
              <a:rPr lang="en-US" b="1" dirty="0">
                <a:hlinkClick r:id="rId8"/>
              </a:rPr>
              <a:t>OJJDP Model Programs Guide</a:t>
            </a:r>
            <a:r>
              <a:rPr lang="en-US" b="1" dirty="0"/>
              <a:t> - </a:t>
            </a:r>
            <a:r>
              <a:rPr lang="en-US" dirty="0"/>
              <a:t>The Office of Juvenile Justice and Delinquency Prevention’s (OJJDP’s) Model Programs Guide (MPG) contains information about evidence-based juvenile justice and youth prevention, intervention, and reentry programs. It is a resource for practitioners and communities about what works, what is promising, and what does not work in juvenile justice, delinquency prevention, and child protection and safety.</a:t>
            </a:r>
          </a:p>
          <a:p>
            <a:r>
              <a:rPr lang="en-US" b="1" dirty="0">
                <a:hlinkClick r:id="rId9"/>
              </a:rPr>
              <a:t>Youth.gov</a:t>
            </a:r>
            <a:r>
              <a:rPr lang="en-US" dirty="0"/>
              <a:t> - This site provides interactive tools and other resources to help youth-serving organizations and community partnerships plan, implement, and participate in effective programs for youth.</a:t>
            </a:r>
          </a:p>
          <a:p>
            <a:endParaRPr lang="en-US" dirty="0"/>
          </a:p>
        </p:txBody>
      </p:sp>
    </p:spTree>
    <p:extLst>
      <p:ext uri="{BB962C8B-B14F-4D97-AF65-F5344CB8AC3E}">
        <p14:creationId xmlns:p14="http://schemas.microsoft.com/office/powerpoint/2010/main" val="16866395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A07BE-546D-4542-ABCF-BD75D05D13A3}"/>
              </a:ext>
            </a:extLst>
          </p:cNvPr>
          <p:cNvSpPr>
            <a:spLocks noGrp="1"/>
          </p:cNvSpPr>
          <p:nvPr>
            <p:ph type="title"/>
          </p:nvPr>
        </p:nvSpPr>
        <p:spPr/>
        <p:txBody>
          <a:bodyPr/>
          <a:lstStyle/>
          <a:p>
            <a:pPr algn="ctr"/>
            <a:br>
              <a:rPr lang="en-US" b="1" dirty="0"/>
            </a:br>
            <a:endParaRPr lang="en-US" dirty="0"/>
          </a:p>
        </p:txBody>
      </p:sp>
      <p:sp>
        <p:nvSpPr>
          <p:cNvPr id="3" name="Content Placeholder 2">
            <a:extLst>
              <a:ext uri="{FF2B5EF4-FFF2-40B4-BE49-F238E27FC236}">
                <a16:creationId xmlns:a16="http://schemas.microsoft.com/office/drawing/2014/main" id="{344E40C3-C4AD-4ABB-AD77-9010515B025D}"/>
              </a:ext>
            </a:extLst>
          </p:cNvPr>
          <p:cNvSpPr>
            <a:spLocks noGrp="1"/>
          </p:cNvSpPr>
          <p:nvPr>
            <p:ph idx="1"/>
          </p:nvPr>
        </p:nvSpPr>
        <p:spPr>
          <a:xfrm>
            <a:off x="838200" y="1180728"/>
            <a:ext cx="10515600" cy="4351338"/>
          </a:xfrm>
        </p:spPr>
        <p:txBody>
          <a:bodyPr>
            <a:normAutofit/>
          </a:bodyPr>
          <a:lstStyle/>
          <a:p>
            <a:pPr marL="0" indent="0" algn="ctr">
              <a:buNone/>
            </a:pPr>
            <a:r>
              <a:rPr lang="en-US" b="1" dirty="0"/>
              <a:t>CTCOG Resources</a:t>
            </a:r>
          </a:p>
          <a:p>
            <a:pPr marL="0" indent="0" algn="ctr">
              <a:buNone/>
            </a:pPr>
            <a:r>
              <a:rPr lang="en-US" b="1" dirty="0">
                <a:hlinkClick r:id="rId3"/>
              </a:rPr>
              <a:t>jesse.hennage@ctcog.org</a:t>
            </a:r>
            <a:endParaRPr lang="en-US" b="1" dirty="0"/>
          </a:p>
          <a:p>
            <a:pPr marL="0" indent="0" algn="ctr">
              <a:buNone/>
            </a:pPr>
            <a:r>
              <a:rPr lang="en-US" b="1" dirty="0"/>
              <a:t>(254) 770-2365</a:t>
            </a:r>
          </a:p>
          <a:p>
            <a:pPr marL="0" indent="0" algn="ctr">
              <a:buNone/>
            </a:pPr>
            <a:r>
              <a:rPr lang="en-US" b="1" dirty="0"/>
              <a:t>Homeland Security </a:t>
            </a:r>
            <a:r>
              <a:rPr lang="en-US" b="1" dirty="0">
                <a:hlinkClick r:id="rId4"/>
              </a:rPr>
              <a:t>https://ctcog.org/emergency-services/homeland-security/</a:t>
            </a:r>
            <a:endParaRPr lang="en-US" b="1" dirty="0"/>
          </a:p>
          <a:p>
            <a:pPr marL="0" indent="0" algn="ctr">
              <a:buNone/>
            </a:pPr>
            <a:r>
              <a:rPr lang="en-US" b="1" dirty="0"/>
              <a:t>Criminal Justice </a:t>
            </a:r>
            <a:r>
              <a:rPr lang="en-US" b="1" dirty="0">
                <a:hlinkClick r:id="rId5"/>
              </a:rPr>
              <a:t>https://ctcog.org/emergency-services/criminal-justice/</a:t>
            </a:r>
            <a:endParaRPr lang="en-US" b="1" dirty="0"/>
          </a:p>
          <a:p>
            <a:pPr marL="0" indent="0" algn="ctr">
              <a:buNone/>
            </a:pPr>
            <a:endParaRPr lang="en-US" sz="3500" b="1" dirty="0"/>
          </a:p>
          <a:p>
            <a:pPr marL="0" indent="0" algn="ctr">
              <a:buNone/>
            </a:pPr>
            <a:endParaRPr lang="en-US" sz="4400" b="1" dirty="0"/>
          </a:p>
        </p:txBody>
      </p:sp>
    </p:spTree>
    <p:extLst>
      <p:ext uri="{BB962C8B-B14F-4D97-AF65-F5344CB8AC3E}">
        <p14:creationId xmlns:p14="http://schemas.microsoft.com/office/powerpoint/2010/main" val="1026599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National Priority Requirement</a:t>
            </a:r>
          </a:p>
        </p:txBody>
      </p:sp>
      <p:graphicFrame>
        <p:nvGraphicFramePr>
          <p:cNvPr id="3" name="Table 2">
            <a:extLst>
              <a:ext uri="{FF2B5EF4-FFF2-40B4-BE49-F238E27FC236}">
                <a16:creationId xmlns:a16="http://schemas.microsoft.com/office/drawing/2014/main" id="{895EE370-C4FB-45A5-8AB0-33DEBEFE66B3}"/>
              </a:ext>
            </a:extLst>
          </p:cNvPr>
          <p:cNvGraphicFramePr>
            <a:graphicFrameLocks noGrp="1"/>
          </p:cNvGraphicFramePr>
          <p:nvPr>
            <p:extLst>
              <p:ext uri="{D42A27DB-BD31-4B8C-83A1-F6EECF244321}">
                <p14:modId xmlns:p14="http://schemas.microsoft.com/office/powerpoint/2010/main" val="3154010260"/>
              </p:ext>
            </p:extLst>
          </p:nvPr>
        </p:nvGraphicFramePr>
        <p:xfrm>
          <a:off x="1094704" y="1739179"/>
          <a:ext cx="10058400" cy="5010634"/>
        </p:xfrm>
        <a:graphic>
          <a:graphicData uri="http://schemas.openxmlformats.org/drawingml/2006/table">
            <a:tbl>
              <a:tblPr/>
              <a:tblGrid>
                <a:gridCol w="5029200">
                  <a:extLst>
                    <a:ext uri="{9D8B030D-6E8A-4147-A177-3AD203B41FA5}">
                      <a16:colId xmlns:a16="http://schemas.microsoft.com/office/drawing/2014/main" val="2268152780"/>
                    </a:ext>
                  </a:extLst>
                </a:gridCol>
                <a:gridCol w="5029200">
                  <a:extLst>
                    <a:ext uri="{9D8B030D-6E8A-4147-A177-3AD203B41FA5}">
                      <a16:colId xmlns:a16="http://schemas.microsoft.com/office/drawing/2014/main" val="2604973244"/>
                    </a:ext>
                  </a:extLst>
                </a:gridCol>
              </a:tblGrid>
              <a:tr h="659294">
                <a:tc>
                  <a:txBody>
                    <a:bodyPr/>
                    <a:lstStyle/>
                    <a:p>
                      <a:pPr algn="ctr"/>
                      <a:r>
                        <a:rPr lang="en-US" sz="1300" b="1" i="0" u="sng" dirty="0">
                          <a:solidFill>
                            <a:srgbClr val="1E1E1E"/>
                          </a:solidFill>
                          <a:effectLst/>
                          <a:latin typeface="Arial" panose="020B0604020202020204" pitchFamily="34" charset="0"/>
                        </a:rPr>
                        <a:t>National Priority </a:t>
                      </a:r>
                      <a:endParaRPr lang="en-US" sz="1300" b="1" u="sng" dirty="0">
                        <a:effectLst/>
                      </a:endParaRPr>
                    </a:p>
                  </a:txBody>
                  <a:tcPr marL="65929" marR="65929" marT="32965" marB="3296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300" b="1" i="0" u="sng" dirty="0">
                          <a:solidFill>
                            <a:srgbClr val="1E1E1E"/>
                          </a:solidFill>
                          <a:effectLst/>
                          <a:latin typeface="Arial" panose="020B0604020202020204" pitchFamily="34" charset="0"/>
                        </a:rPr>
                        <a:t>Amount required from regional allocation</a:t>
                      </a:r>
                      <a:endParaRPr lang="en-US" sz="1300" b="1" u="sng" dirty="0">
                        <a:effectLst/>
                      </a:endParaRPr>
                    </a:p>
                  </a:txBody>
                  <a:tcPr marL="65929" marR="65929" marT="32965" marB="3296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315431"/>
                  </a:ext>
                </a:extLst>
              </a:tr>
              <a:tr h="659294">
                <a:tc>
                  <a:txBody>
                    <a:bodyPr/>
                    <a:lstStyle/>
                    <a:p>
                      <a:pPr algn="ctr"/>
                      <a:r>
                        <a:rPr lang="en-US" sz="1300" b="0" i="0" dirty="0">
                          <a:solidFill>
                            <a:srgbClr val="1E1E1E"/>
                          </a:solidFill>
                          <a:effectLst/>
                          <a:latin typeface="Arial" panose="020B0604020202020204" pitchFamily="34" charset="0"/>
                        </a:rPr>
                        <a:t>Emergency Operations Centers and Technology</a:t>
                      </a:r>
                      <a:endParaRPr lang="en-US" sz="1300" dirty="0">
                        <a:effectLst/>
                      </a:endParaRPr>
                    </a:p>
                  </a:txBody>
                  <a:tcPr marL="65929" marR="65929" marT="32965" marB="3296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300" b="0" i="0" dirty="0">
                          <a:solidFill>
                            <a:srgbClr val="1E1E1E"/>
                          </a:solidFill>
                          <a:effectLst/>
                          <a:latin typeface="Arial" panose="020B0604020202020204" pitchFamily="34" charset="0"/>
                        </a:rPr>
                        <a:t>N/A</a:t>
                      </a:r>
                      <a:endParaRPr lang="en-US" sz="1300" dirty="0">
                        <a:effectLst/>
                      </a:endParaRPr>
                    </a:p>
                  </a:txBody>
                  <a:tcPr marL="65929" marR="65929" marT="32965" marB="3296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4539515"/>
                  </a:ext>
                </a:extLst>
              </a:tr>
              <a:tr h="659294">
                <a:tc>
                  <a:txBody>
                    <a:bodyPr/>
                    <a:lstStyle/>
                    <a:p>
                      <a:pPr algn="ctr"/>
                      <a:r>
                        <a:rPr lang="en-US" sz="1300" b="0" i="0" dirty="0">
                          <a:solidFill>
                            <a:srgbClr val="1E1E1E"/>
                          </a:solidFill>
                          <a:effectLst/>
                          <a:latin typeface="Arial" panose="020B0604020202020204" pitchFamily="34" charset="0"/>
                        </a:rPr>
                        <a:t>Interoperable Emergency Communications</a:t>
                      </a:r>
                      <a:endParaRPr lang="en-US" sz="1300" dirty="0">
                        <a:effectLst/>
                      </a:endParaRPr>
                    </a:p>
                  </a:txBody>
                  <a:tcPr marL="65929" marR="65929" marT="32965" marB="3296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300" b="0" i="0" dirty="0">
                          <a:solidFill>
                            <a:srgbClr val="1E1E1E"/>
                          </a:solidFill>
                          <a:effectLst/>
                          <a:latin typeface="Arial" panose="020B0604020202020204" pitchFamily="34" charset="0"/>
                        </a:rPr>
                        <a:t>N/A</a:t>
                      </a:r>
                      <a:endParaRPr lang="en-US" sz="1300" dirty="0">
                        <a:effectLst/>
                      </a:endParaRPr>
                    </a:p>
                  </a:txBody>
                  <a:tcPr marL="65929" marR="65929" marT="32965" marB="3296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4346738"/>
                  </a:ext>
                </a:extLst>
              </a:tr>
              <a:tr h="659294">
                <a:tc>
                  <a:txBody>
                    <a:bodyPr/>
                    <a:lstStyle/>
                    <a:p>
                      <a:pPr algn="ctr"/>
                      <a:r>
                        <a:rPr lang="en-US" sz="1300" dirty="0">
                          <a:effectLst/>
                          <a:latin typeface=" Arial"/>
                        </a:rPr>
                        <a:t>Planning</a:t>
                      </a:r>
                    </a:p>
                  </a:txBody>
                  <a:tcPr marL="65929" marR="65929" marT="32965" marB="3296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300" dirty="0">
                          <a:effectLst/>
                          <a:latin typeface=" Arial"/>
                        </a:rPr>
                        <a:t>N/A</a:t>
                      </a:r>
                    </a:p>
                  </a:txBody>
                  <a:tcPr marL="65929" marR="65929" marT="32965" marB="3296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5906978"/>
                  </a:ext>
                </a:extLst>
              </a:tr>
              <a:tr h="857082">
                <a:tc>
                  <a:txBody>
                    <a:bodyPr/>
                    <a:lstStyle/>
                    <a:p>
                      <a:pPr algn="ctr"/>
                      <a:r>
                        <a:rPr lang="en-US" sz="1300" b="0" i="0" dirty="0">
                          <a:solidFill>
                            <a:srgbClr val="1E1E1E"/>
                          </a:solidFill>
                          <a:effectLst/>
                          <a:latin typeface="Arial" panose="020B0604020202020204" pitchFamily="34" charset="0"/>
                        </a:rPr>
                        <a:t>Protection of Soft Target/Crowded Place </a:t>
                      </a:r>
                      <a:endParaRPr lang="en-US" sz="1300" dirty="0">
                        <a:effectLst/>
                      </a:endParaRPr>
                    </a:p>
                  </a:txBody>
                  <a:tcPr marL="65929" marR="65929" marT="32965" marB="3296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300" b="0" i="0" dirty="0">
                          <a:solidFill>
                            <a:srgbClr val="1E1E1E"/>
                          </a:solidFill>
                          <a:effectLst/>
                          <a:latin typeface="Arial" panose="020B0604020202020204" pitchFamily="34" charset="0"/>
                        </a:rPr>
                        <a:t>at least 3% of the regional allocation</a:t>
                      </a:r>
                      <a:endParaRPr lang="en-US" sz="1300" dirty="0">
                        <a:effectLst/>
                      </a:endParaRPr>
                    </a:p>
                  </a:txBody>
                  <a:tcPr marL="65929" marR="65929" marT="32965" marB="3296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3989119"/>
                  </a:ext>
                </a:extLst>
              </a:tr>
              <a:tr h="857082">
                <a:tc>
                  <a:txBody>
                    <a:bodyPr/>
                    <a:lstStyle/>
                    <a:p>
                      <a:pPr algn="ctr"/>
                      <a:r>
                        <a:rPr lang="en-US" sz="1300" b="0" i="0" dirty="0">
                          <a:solidFill>
                            <a:srgbClr val="000000"/>
                          </a:solidFill>
                          <a:effectLst/>
                          <a:latin typeface="Arial" panose="020B0604020202020204" pitchFamily="34" charset="0"/>
                        </a:rPr>
                        <a:t>Intelligence and Information</a:t>
                      </a:r>
                      <a:br>
                        <a:rPr lang="en-US" sz="1300" b="0" i="0" dirty="0">
                          <a:solidFill>
                            <a:srgbClr val="000000"/>
                          </a:solidFill>
                          <a:effectLst/>
                          <a:latin typeface="Arial" panose="020B0604020202020204" pitchFamily="34" charset="0"/>
                        </a:rPr>
                      </a:br>
                      <a:r>
                        <a:rPr lang="en-US" sz="1300" b="0" i="0" dirty="0">
                          <a:solidFill>
                            <a:srgbClr val="000000"/>
                          </a:solidFill>
                          <a:effectLst/>
                          <a:latin typeface="Arial" panose="020B0604020202020204" pitchFamily="34" charset="0"/>
                        </a:rPr>
                        <a:t>Sharing/Cooperation</a:t>
                      </a:r>
                      <a:endParaRPr lang="en-US" sz="1300" dirty="0">
                        <a:effectLst/>
                      </a:endParaRPr>
                    </a:p>
                  </a:txBody>
                  <a:tcPr marL="65929" marR="65929" marT="32965" marB="3296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300" b="0" i="0" dirty="0">
                          <a:solidFill>
                            <a:srgbClr val="1E1E1E"/>
                          </a:solidFill>
                          <a:effectLst/>
                          <a:latin typeface="Arial" panose="020B0604020202020204" pitchFamily="34" charset="0"/>
                        </a:rPr>
                        <a:t>at least 3% of the regional allocation</a:t>
                      </a:r>
                      <a:endParaRPr lang="en-US" sz="1300" dirty="0">
                        <a:effectLst/>
                      </a:endParaRPr>
                    </a:p>
                  </a:txBody>
                  <a:tcPr marL="65929" marR="65929" marT="32965" marB="3296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1236355"/>
                  </a:ext>
                </a:extLst>
              </a:tr>
              <a:tr h="659294">
                <a:tc>
                  <a:txBody>
                    <a:bodyPr/>
                    <a:lstStyle/>
                    <a:p>
                      <a:pPr algn="ctr"/>
                      <a:r>
                        <a:rPr lang="en-US" sz="1300" b="0" i="0" dirty="0">
                          <a:solidFill>
                            <a:srgbClr val="1E1E1E"/>
                          </a:solidFill>
                          <a:effectLst/>
                          <a:latin typeface="Arial" panose="020B0604020202020204" pitchFamily="34" charset="0"/>
                        </a:rPr>
                        <a:t>Community Preparedness</a:t>
                      </a:r>
                      <a:endParaRPr lang="en-US" sz="1300" dirty="0">
                        <a:effectLst/>
                      </a:endParaRPr>
                    </a:p>
                  </a:txBody>
                  <a:tcPr marL="65929" marR="65929" marT="32965" marB="3296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300" b="0" i="0" dirty="0">
                          <a:solidFill>
                            <a:srgbClr val="1E1E1E"/>
                          </a:solidFill>
                          <a:effectLst/>
                          <a:latin typeface="Arial" panose="020B0604020202020204" pitchFamily="34" charset="0"/>
                        </a:rPr>
                        <a:t>at least 3% of the regional allocation</a:t>
                      </a:r>
                      <a:endParaRPr lang="en-US" sz="1300" dirty="0">
                        <a:effectLst/>
                      </a:endParaRPr>
                    </a:p>
                  </a:txBody>
                  <a:tcPr marL="65929" marR="65929" marT="32965" marB="3296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919242"/>
                  </a:ext>
                </a:extLst>
              </a:tr>
            </a:tbl>
          </a:graphicData>
        </a:graphic>
      </p:graphicFrame>
      <p:sp>
        <p:nvSpPr>
          <p:cNvPr id="5" name="Rectangle 1">
            <a:extLst>
              <a:ext uri="{FF2B5EF4-FFF2-40B4-BE49-F238E27FC236}">
                <a16:creationId xmlns:a16="http://schemas.microsoft.com/office/drawing/2014/main" id="{BBCB91E8-6AC5-4CDD-8663-1616F3C45880}"/>
              </a:ext>
            </a:extLst>
          </p:cNvPr>
          <p:cNvSpPr>
            <a:spLocks noChangeArrowheads="1"/>
          </p:cNvSpPr>
          <p:nvPr/>
        </p:nvSpPr>
        <p:spPr bwMode="auto">
          <a:xfrm>
            <a:off x="4722813" y="1822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71388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Priority Area Examples</a:t>
            </a:r>
          </a:p>
        </p:txBody>
      </p:sp>
      <p:sp>
        <p:nvSpPr>
          <p:cNvPr id="4" name="Rectangle 1">
            <a:extLst>
              <a:ext uri="{FF2B5EF4-FFF2-40B4-BE49-F238E27FC236}">
                <a16:creationId xmlns:a16="http://schemas.microsoft.com/office/drawing/2014/main" id="{880C39F2-E2D4-41CC-98B3-D0D104FE6A4A}"/>
              </a:ext>
            </a:extLst>
          </p:cNvPr>
          <p:cNvSpPr>
            <a:spLocks noChangeArrowheads="1"/>
          </p:cNvSpPr>
          <p:nvPr/>
        </p:nvSpPr>
        <p:spPr bwMode="auto">
          <a:xfrm>
            <a:off x="2286000" y="18986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5" name="Table 4">
            <a:extLst>
              <a:ext uri="{FF2B5EF4-FFF2-40B4-BE49-F238E27FC236}">
                <a16:creationId xmlns:a16="http://schemas.microsoft.com/office/drawing/2014/main" id="{0C71B57E-A339-421D-A9BD-2666B6968A3B}"/>
              </a:ext>
            </a:extLst>
          </p:cNvPr>
          <p:cNvGraphicFramePr>
            <a:graphicFrameLocks noGrp="1"/>
          </p:cNvGraphicFramePr>
          <p:nvPr>
            <p:extLst>
              <p:ext uri="{D42A27DB-BD31-4B8C-83A1-F6EECF244321}">
                <p14:modId xmlns:p14="http://schemas.microsoft.com/office/powerpoint/2010/main" val="3811343203"/>
              </p:ext>
            </p:extLst>
          </p:nvPr>
        </p:nvGraphicFramePr>
        <p:xfrm>
          <a:off x="1155032" y="2106613"/>
          <a:ext cx="9972316" cy="4101002"/>
        </p:xfrm>
        <a:graphic>
          <a:graphicData uri="http://schemas.openxmlformats.org/drawingml/2006/table">
            <a:tbl>
              <a:tblPr/>
              <a:tblGrid>
                <a:gridCol w="2447833">
                  <a:extLst>
                    <a:ext uri="{9D8B030D-6E8A-4147-A177-3AD203B41FA5}">
                      <a16:colId xmlns:a16="http://schemas.microsoft.com/office/drawing/2014/main" val="1443344541"/>
                    </a:ext>
                  </a:extLst>
                </a:gridCol>
                <a:gridCol w="2508161">
                  <a:extLst>
                    <a:ext uri="{9D8B030D-6E8A-4147-A177-3AD203B41FA5}">
                      <a16:colId xmlns:a16="http://schemas.microsoft.com/office/drawing/2014/main" val="3896766696"/>
                    </a:ext>
                  </a:extLst>
                </a:gridCol>
                <a:gridCol w="2508161">
                  <a:extLst>
                    <a:ext uri="{9D8B030D-6E8A-4147-A177-3AD203B41FA5}">
                      <a16:colId xmlns:a16="http://schemas.microsoft.com/office/drawing/2014/main" val="3209189277"/>
                    </a:ext>
                  </a:extLst>
                </a:gridCol>
                <a:gridCol w="2508161">
                  <a:extLst>
                    <a:ext uri="{9D8B030D-6E8A-4147-A177-3AD203B41FA5}">
                      <a16:colId xmlns:a16="http://schemas.microsoft.com/office/drawing/2014/main" val="3868532400"/>
                    </a:ext>
                  </a:extLst>
                </a:gridCol>
              </a:tblGrid>
              <a:tr h="393881">
                <a:tc>
                  <a:txBody>
                    <a:bodyPr/>
                    <a:lstStyle/>
                    <a:p>
                      <a:pPr algn="ctr"/>
                      <a:r>
                        <a:rPr lang="en-US" sz="1400" b="1" i="0" dirty="0">
                          <a:solidFill>
                            <a:srgbClr val="1E1E1E"/>
                          </a:solidFill>
                          <a:effectLst/>
                          <a:latin typeface="Calibri" panose="020F0502020204030204" pitchFamily="34" charset="0"/>
                        </a:rPr>
                        <a:t>National Priority Area </a:t>
                      </a:r>
                      <a:endParaRPr lang="en-US" sz="1400"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400" b="1" i="0" dirty="0">
                          <a:solidFill>
                            <a:srgbClr val="1E1E1E"/>
                          </a:solidFill>
                          <a:effectLst/>
                          <a:latin typeface="Calibri" panose="020F0502020204030204" pitchFamily="34" charset="0"/>
                        </a:rPr>
                        <a:t>Core Capabilities </a:t>
                      </a:r>
                      <a:endParaRPr lang="en-US" sz="1400"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400" b="1" i="0" dirty="0">
                          <a:solidFill>
                            <a:srgbClr val="1E1E1E"/>
                          </a:solidFill>
                          <a:effectLst/>
                          <a:latin typeface="Calibri" panose="020F0502020204030204" pitchFamily="34" charset="0"/>
                        </a:rPr>
                        <a:t>DHS/FEMA Examples </a:t>
                      </a:r>
                      <a:endParaRPr lang="en-US" sz="1400"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400" b="1" i="0" dirty="0">
                          <a:solidFill>
                            <a:srgbClr val="1E1E1E"/>
                          </a:solidFill>
                          <a:effectLst/>
                          <a:latin typeface="Calibri" panose="020F0502020204030204" pitchFamily="34" charset="0"/>
                        </a:rPr>
                        <a:t>Texas SAA PSO Examples</a:t>
                      </a:r>
                      <a:endParaRPr lang="en-US" sz="1400"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3054755"/>
                  </a:ext>
                </a:extLst>
              </a:tr>
              <a:tr h="3707121">
                <a:tc>
                  <a:txBody>
                    <a:bodyPr/>
                    <a:lstStyle/>
                    <a:p>
                      <a:pPr algn="ctr"/>
                      <a:r>
                        <a:rPr lang="en-US" sz="1400" b="1" i="0" dirty="0">
                          <a:solidFill>
                            <a:srgbClr val="1E1E1E"/>
                          </a:solidFill>
                          <a:effectLst/>
                          <a:latin typeface="Calibri" panose="020F0502020204030204" pitchFamily="34" charset="0"/>
                        </a:rPr>
                        <a:t>Enhancing the Protection of</a:t>
                      </a:r>
                      <a:br>
                        <a:rPr lang="en-US" sz="1400" b="1" i="0" dirty="0">
                          <a:solidFill>
                            <a:srgbClr val="1E1E1E"/>
                          </a:solidFill>
                          <a:effectLst/>
                          <a:latin typeface="Calibri" panose="020F0502020204030204" pitchFamily="34" charset="0"/>
                        </a:rPr>
                      </a:br>
                      <a:r>
                        <a:rPr lang="en-US" sz="1400" b="1" i="0" dirty="0">
                          <a:solidFill>
                            <a:srgbClr val="1E1E1E"/>
                          </a:solidFill>
                          <a:effectLst/>
                          <a:latin typeface="Calibri" panose="020F0502020204030204" pitchFamily="34" charset="0"/>
                        </a:rPr>
                        <a:t>Soft Targets/Crowded Places</a:t>
                      </a:r>
                      <a:endParaRPr lang="en-US" sz="1400"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400" b="0" i="0" dirty="0">
                          <a:solidFill>
                            <a:srgbClr val="1E1E1E"/>
                          </a:solidFill>
                          <a:effectLst/>
                          <a:latin typeface="Calibri" panose="020F0502020204030204" pitchFamily="34" charset="0"/>
                        </a:rPr>
                        <a:t>• Operational coordination</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 Public information and warning</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 Intelligence and information sharing</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 Interdiction and disruption</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 Screening, search, and detection</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 Access control and identity verification</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 Physical protective measures</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 Risk management for protection programs and activities</a:t>
                      </a:r>
                      <a:endParaRPr lang="en-US" sz="1400" dirty="0">
                        <a:effectLst/>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indent="0">
                        <a:tabLst>
                          <a:tab pos="115888" algn="l"/>
                        </a:tabLst>
                      </a:pPr>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Operational overtime</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Physical security enhancements</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a:t>
                      </a:r>
                      <a:r>
                        <a:rPr lang="en-US" sz="1400" b="0" i="0" dirty="0">
                          <a:solidFill>
                            <a:srgbClr val="1E1E1E"/>
                          </a:solidFill>
                          <a:effectLst/>
                          <a:latin typeface="Courier New" panose="02070309020205020404" pitchFamily="49" charset="0"/>
                        </a:rPr>
                        <a:t> </a:t>
                      </a:r>
                      <a:r>
                        <a:rPr lang="en-US" sz="1400" b="0" i="0" dirty="0">
                          <a:solidFill>
                            <a:srgbClr val="1E1E1E"/>
                          </a:solidFill>
                          <a:effectLst/>
                          <a:latin typeface="Calibri" panose="020F0502020204030204" pitchFamily="34" charset="0"/>
                        </a:rPr>
                        <a:t>Closed-circuit television (CCTV)</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a:t>
                      </a:r>
                      <a:r>
                        <a:rPr lang="en-US" sz="1400" b="0" i="0" dirty="0">
                          <a:solidFill>
                            <a:srgbClr val="1E1E1E"/>
                          </a:solidFill>
                          <a:effectLst/>
                          <a:latin typeface="Courier New" panose="02070309020205020404" pitchFamily="49" charset="0"/>
                        </a:rPr>
                        <a:t> </a:t>
                      </a:r>
                      <a:r>
                        <a:rPr lang="en-US" sz="1400" b="0" i="0" dirty="0">
                          <a:solidFill>
                            <a:srgbClr val="1E1E1E"/>
                          </a:solidFill>
                          <a:effectLst/>
                          <a:latin typeface="Calibri" panose="020F0502020204030204" pitchFamily="34" charset="0"/>
                        </a:rPr>
                        <a:t>Security cameras</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Security screening equipment for people and baggage, Lighting, Access controls, Fencing, gates, barriers, etc.</a:t>
                      </a:r>
                      <a:endParaRPr lang="en-US" sz="1400" dirty="0">
                        <a:effectLst/>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SWAT equipment</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Tactical gear for NIMS typed teams</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Personal Protective Equipment (PPE)</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Night Vison</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Access Control and/or credentialing equipment</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Security Cameras</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Metal Detectors (i.e. installed at critical</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infrastructure)</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Physical protective measures</a:t>
                      </a:r>
                      <a:endParaRPr lang="en-US" sz="1400" dirty="0">
                        <a:effectLst/>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0817060"/>
                  </a:ext>
                </a:extLst>
              </a:tr>
            </a:tbl>
          </a:graphicData>
        </a:graphic>
      </p:graphicFrame>
      <p:sp>
        <p:nvSpPr>
          <p:cNvPr id="6" name="Rectangle 1">
            <a:extLst>
              <a:ext uri="{FF2B5EF4-FFF2-40B4-BE49-F238E27FC236}">
                <a16:creationId xmlns:a16="http://schemas.microsoft.com/office/drawing/2014/main" id="{CB8F928B-7D66-4673-84A9-A7F6F9D196DA}"/>
              </a:ext>
            </a:extLst>
          </p:cNvPr>
          <p:cNvSpPr>
            <a:spLocks noChangeArrowheads="1"/>
          </p:cNvSpPr>
          <p:nvPr/>
        </p:nvSpPr>
        <p:spPr bwMode="auto">
          <a:xfrm>
            <a:off x="2286000" y="25685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73501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Priority Area Examples</a:t>
            </a:r>
          </a:p>
        </p:txBody>
      </p:sp>
      <p:sp>
        <p:nvSpPr>
          <p:cNvPr id="4" name="Rectangle 1">
            <a:extLst>
              <a:ext uri="{FF2B5EF4-FFF2-40B4-BE49-F238E27FC236}">
                <a16:creationId xmlns:a16="http://schemas.microsoft.com/office/drawing/2014/main" id="{880C39F2-E2D4-41CC-98B3-D0D104FE6A4A}"/>
              </a:ext>
            </a:extLst>
          </p:cNvPr>
          <p:cNvSpPr>
            <a:spLocks noChangeArrowheads="1"/>
          </p:cNvSpPr>
          <p:nvPr/>
        </p:nvSpPr>
        <p:spPr bwMode="auto">
          <a:xfrm>
            <a:off x="2286000" y="18986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5" name="Table 4">
            <a:extLst>
              <a:ext uri="{FF2B5EF4-FFF2-40B4-BE49-F238E27FC236}">
                <a16:creationId xmlns:a16="http://schemas.microsoft.com/office/drawing/2014/main" id="{1F266D0A-4040-4DAC-B987-2DC1F94388EB}"/>
              </a:ext>
            </a:extLst>
          </p:cNvPr>
          <p:cNvGraphicFramePr>
            <a:graphicFrameLocks noGrp="1"/>
          </p:cNvGraphicFramePr>
          <p:nvPr>
            <p:extLst>
              <p:ext uri="{D42A27DB-BD31-4B8C-83A1-F6EECF244321}">
                <p14:modId xmlns:p14="http://schemas.microsoft.com/office/powerpoint/2010/main" val="2673786602"/>
              </p:ext>
            </p:extLst>
          </p:nvPr>
        </p:nvGraphicFramePr>
        <p:xfrm>
          <a:off x="1094704" y="2060155"/>
          <a:ext cx="10058400" cy="4229060"/>
        </p:xfrm>
        <a:graphic>
          <a:graphicData uri="http://schemas.openxmlformats.org/drawingml/2006/table">
            <a:tbl>
              <a:tblPr/>
              <a:tblGrid>
                <a:gridCol w="2514600">
                  <a:extLst>
                    <a:ext uri="{9D8B030D-6E8A-4147-A177-3AD203B41FA5}">
                      <a16:colId xmlns:a16="http://schemas.microsoft.com/office/drawing/2014/main" val="3607867182"/>
                    </a:ext>
                  </a:extLst>
                </a:gridCol>
                <a:gridCol w="2033507">
                  <a:extLst>
                    <a:ext uri="{9D8B030D-6E8A-4147-A177-3AD203B41FA5}">
                      <a16:colId xmlns:a16="http://schemas.microsoft.com/office/drawing/2014/main" val="1358523289"/>
                    </a:ext>
                  </a:extLst>
                </a:gridCol>
                <a:gridCol w="3453063">
                  <a:extLst>
                    <a:ext uri="{9D8B030D-6E8A-4147-A177-3AD203B41FA5}">
                      <a16:colId xmlns:a16="http://schemas.microsoft.com/office/drawing/2014/main" val="4265077376"/>
                    </a:ext>
                  </a:extLst>
                </a:gridCol>
                <a:gridCol w="2057230">
                  <a:extLst>
                    <a:ext uri="{9D8B030D-6E8A-4147-A177-3AD203B41FA5}">
                      <a16:colId xmlns:a16="http://schemas.microsoft.com/office/drawing/2014/main" val="1674157668"/>
                    </a:ext>
                  </a:extLst>
                </a:gridCol>
              </a:tblGrid>
              <a:tr h="230882">
                <a:tc>
                  <a:txBody>
                    <a:bodyPr/>
                    <a:lstStyle/>
                    <a:p>
                      <a:pPr algn="ctr"/>
                      <a:r>
                        <a:rPr lang="en-US" sz="1400" b="1" i="0" dirty="0">
                          <a:solidFill>
                            <a:srgbClr val="1E1E1E"/>
                          </a:solidFill>
                          <a:effectLst/>
                          <a:latin typeface="Calibri" panose="020F0502020204030204" pitchFamily="34" charset="0"/>
                        </a:rPr>
                        <a:t>National Priority Area </a:t>
                      </a:r>
                      <a:endParaRPr lang="en-US" sz="2000" dirty="0">
                        <a:effectLst/>
                      </a:endParaRPr>
                    </a:p>
                  </a:txBody>
                  <a:tcPr marL="87611" marR="87611" marT="43805" marB="4380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400" b="1" i="0" dirty="0">
                          <a:solidFill>
                            <a:srgbClr val="1E1E1E"/>
                          </a:solidFill>
                          <a:effectLst/>
                          <a:latin typeface="Calibri" panose="020F0502020204030204" pitchFamily="34" charset="0"/>
                        </a:rPr>
                        <a:t>Core Capabilities </a:t>
                      </a:r>
                      <a:endParaRPr lang="en-US" sz="2000" dirty="0">
                        <a:effectLst/>
                      </a:endParaRPr>
                    </a:p>
                  </a:txBody>
                  <a:tcPr marL="87611" marR="87611" marT="43805" marB="4380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400" b="1" i="0" dirty="0">
                          <a:solidFill>
                            <a:srgbClr val="1E1E1E"/>
                          </a:solidFill>
                          <a:effectLst/>
                          <a:latin typeface="Calibri" panose="020F0502020204030204" pitchFamily="34" charset="0"/>
                        </a:rPr>
                        <a:t>DHS/FEMA Examples </a:t>
                      </a:r>
                      <a:endParaRPr lang="en-US" sz="2000" dirty="0">
                        <a:effectLst/>
                      </a:endParaRPr>
                    </a:p>
                  </a:txBody>
                  <a:tcPr marL="87611" marR="87611" marT="43805" marB="4380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400" b="1" i="0" dirty="0">
                          <a:solidFill>
                            <a:srgbClr val="1E1E1E"/>
                          </a:solidFill>
                          <a:effectLst/>
                          <a:latin typeface="Calibri" panose="020F0502020204030204" pitchFamily="34" charset="0"/>
                        </a:rPr>
                        <a:t>Texas SAA PSO Examples</a:t>
                      </a:r>
                      <a:endParaRPr lang="en-US" sz="2000" dirty="0">
                        <a:effectLst/>
                      </a:endParaRPr>
                    </a:p>
                  </a:txBody>
                  <a:tcPr marL="87611" marR="87611" marT="43805" marB="4380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1270406"/>
                  </a:ext>
                </a:extLst>
              </a:tr>
              <a:tr h="3870150">
                <a:tc>
                  <a:txBody>
                    <a:bodyPr/>
                    <a:lstStyle/>
                    <a:p>
                      <a:pPr algn="ctr"/>
                      <a:r>
                        <a:rPr lang="en-US" sz="1400" b="1" i="0" dirty="0">
                          <a:solidFill>
                            <a:srgbClr val="1E1E1E"/>
                          </a:solidFill>
                          <a:effectLst/>
                          <a:latin typeface="Calibri" panose="020F0502020204030204" pitchFamily="34" charset="0"/>
                        </a:rPr>
                        <a:t>Information and Intelligence</a:t>
                      </a:r>
                      <a:br>
                        <a:rPr lang="en-US" sz="1400" b="1" i="0" dirty="0">
                          <a:solidFill>
                            <a:srgbClr val="1E1E1E"/>
                          </a:solidFill>
                          <a:effectLst/>
                          <a:latin typeface="Calibri" panose="020F0502020204030204" pitchFamily="34" charset="0"/>
                        </a:rPr>
                      </a:br>
                      <a:r>
                        <a:rPr lang="en-US" sz="1400" b="1" i="0" dirty="0">
                          <a:solidFill>
                            <a:srgbClr val="1E1E1E"/>
                          </a:solidFill>
                          <a:effectLst/>
                          <a:latin typeface="Calibri" panose="020F0502020204030204" pitchFamily="34" charset="0"/>
                        </a:rPr>
                        <a:t>Sharing/Cooperation</a:t>
                      </a:r>
                      <a:endParaRPr lang="en-US" sz="2000" dirty="0">
                        <a:effectLst/>
                      </a:endParaRPr>
                    </a:p>
                  </a:txBody>
                  <a:tcPr marL="87611" marR="87611" marT="43805" marB="4380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400" b="0" i="0" dirty="0">
                          <a:solidFill>
                            <a:srgbClr val="1E1E1E"/>
                          </a:solidFill>
                          <a:effectLst/>
                          <a:latin typeface="Calibri" panose="020F0502020204030204" pitchFamily="34" charset="0"/>
                        </a:rPr>
                        <a:t>• Intelligence and information</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sharing</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 Interdiction and disruption</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 Planning</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 Public information and warning</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 Operational coordination</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Calibri" panose="020F0502020204030204" pitchFamily="34" charset="0"/>
                        </a:rPr>
                        <a:t>• Risk management for protection programs and activities</a:t>
                      </a:r>
                      <a:endParaRPr lang="en-US" sz="2000" dirty="0">
                        <a:effectLst/>
                      </a:endParaRPr>
                    </a:p>
                  </a:txBody>
                  <a:tcPr marL="87611" marR="87611" marT="43805" marB="4380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Fusion center operations (Fusion Center project will be required under this investment, no longer as a stand-alone investment)</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Information sharing with all DHS components; fusion centers; other operational, investigative, and analytic entities; and other federal law enforcement and intelligence entities</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Cooperation with DHS officials and other entities designated by DHS in intelligence, threat recognition, assessment, analysis, and mitigation</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Identification, assessment, and reporting of threats of violence</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Joint intelligence analysis training and planning with DHS officials and other entities designated by DHS</a:t>
                      </a:r>
                      <a:endParaRPr lang="en-US" sz="2000" dirty="0">
                        <a:effectLst/>
                      </a:endParaRPr>
                    </a:p>
                  </a:txBody>
                  <a:tcPr marL="87611" marR="87611" marT="43805" marB="4380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Fusion Center support (analysts, analyst training, software/hardware, other costs necessary to meet or maintain federal and state standards, etc.)</a:t>
                      </a:r>
                      <a:br>
                        <a:rPr lang="en-US" sz="1400" b="0" i="0" dirty="0">
                          <a:solidFill>
                            <a:srgbClr val="1E1E1E"/>
                          </a:solidFill>
                          <a:effectLst/>
                          <a:latin typeface="Calibri" panose="020F0502020204030204" pitchFamily="34" charset="0"/>
                        </a:rPr>
                      </a:br>
                      <a:r>
                        <a:rPr lang="en-US" sz="1400" b="0" i="0" dirty="0">
                          <a:solidFill>
                            <a:srgbClr val="1E1E1E"/>
                          </a:solidFill>
                          <a:effectLst/>
                          <a:latin typeface="Symbol" panose="05050102010706020507" pitchFamily="18" charset="2"/>
                        </a:rPr>
                        <a:t> </a:t>
                      </a:r>
                      <a:r>
                        <a:rPr lang="en-US" sz="1400" b="0" i="0" dirty="0">
                          <a:solidFill>
                            <a:srgbClr val="1E1E1E"/>
                          </a:solidFill>
                          <a:effectLst/>
                          <a:latin typeface="Calibri" panose="020F0502020204030204" pitchFamily="34" charset="0"/>
                        </a:rPr>
                        <a:t>Data exchange platform(s)</a:t>
                      </a:r>
                      <a:endParaRPr lang="en-US" sz="2000" dirty="0">
                        <a:effectLst/>
                      </a:endParaRPr>
                    </a:p>
                  </a:txBody>
                  <a:tcPr marL="87611" marR="87611" marT="43805" marB="4380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6791188"/>
                  </a:ext>
                </a:extLst>
              </a:tr>
            </a:tbl>
          </a:graphicData>
        </a:graphic>
      </p:graphicFrame>
      <p:sp>
        <p:nvSpPr>
          <p:cNvPr id="6" name="Rectangle 1">
            <a:extLst>
              <a:ext uri="{FF2B5EF4-FFF2-40B4-BE49-F238E27FC236}">
                <a16:creationId xmlns:a16="http://schemas.microsoft.com/office/drawing/2014/main" id="{635FCFF2-6318-4C92-BCD6-C5AE08327D85}"/>
              </a:ext>
            </a:extLst>
          </p:cNvPr>
          <p:cNvSpPr>
            <a:spLocks noChangeArrowheads="1"/>
          </p:cNvSpPr>
          <p:nvPr/>
        </p:nvSpPr>
        <p:spPr bwMode="auto">
          <a:xfrm>
            <a:off x="3975724" y="1327835"/>
            <a:ext cx="1066261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89335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Investment Areas</a:t>
            </a:r>
          </a:p>
        </p:txBody>
      </p:sp>
      <p:sp>
        <p:nvSpPr>
          <p:cNvPr id="3" name="Content Placeholder 2"/>
          <p:cNvSpPr>
            <a:spLocks noGrp="1"/>
          </p:cNvSpPr>
          <p:nvPr>
            <p:ph idx="1"/>
          </p:nvPr>
        </p:nvSpPr>
        <p:spPr/>
        <p:txBody>
          <a:bodyPr>
            <a:noAutofit/>
          </a:bodyPr>
          <a:lstStyle/>
          <a:p>
            <a:pPr marL="0" indent="0">
              <a:buNone/>
            </a:pPr>
            <a:r>
              <a:rPr lang="en-US" sz="1600" b="1" i="0" dirty="0">
                <a:effectLst/>
              </a:rPr>
              <a:t>Investment (Activity) Areas – </a:t>
            </a:r>
            <a:r>
              <a:rPr lang="en-US" sz="1600" b="1" i="0" dirty="0">
                <a:solidFill>
                  <a:srgbClr val="FF0000"/>
                </a:solidFill>
                <a:effectLst/>
              </a:rPr>
              <a:t>Must select only ONE (1)</a:t>
            </a:r>
          </a:p>
          <a:p>
            <a:pPr marL="0" marR="0" lvl="0" indent="0" algn="l" defTabSz="914400" rtl="0" eaLnBrk="1" fontAlgn="auto" latinLnBrk="0" hangingPunct="1">
              <a:lnSpc>
                <a:spcPct val="90000"/>
              </a:lnSpc>
              <a:spcBef>
                <a:spcPts val="1000"/>
              </a:spcBef>
              <a:spcAft>
                <a:spcPts val="0"/>
              </a:spcAft>
              <a:buClrTx/>
              <a:buSzPct val="110000"/>
              <a:buFont typeface="Arial" panose="020B0604020202020204" pitchFamily="34" charset="0"/>
              <a:buNone/>
              <a:tabLst>
                <a:tab pos="347663" algn="l"/>
              </a:tabLst>
              <a:defRPr/>
            </a:pPr>
            <a:br>
              <a:rPr lang="en-US" sz="1600" b="1" i="0" dirty="0">
                <a:solidFill>
                  <a:srgbClr val="FF0000"/>
                </a:solidFill>
                <a:effectLst/>
              </a:rPr>
            </a:br>
            <a:r>
              <a:rPr lang="en-US" sz="1600" b="0" i="0" dirty="0">
                <a:effectLst/>
              </a:rPr>
              <a:t>•   </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Community Preparedness and Resilience NPA 3%</a:t>
            </a:r>
          </a:p>
          <a:p>
            <a:pPr marL="231775" indent="-231775">
              <a:buSzPct val="110000"/>
              <a:buNone/>
              <a:tabLst>
                <a:tab pos="347663" algn="l"/>
              </a:tabLst>
            </a:pPr>
            <a:r>
              <a:rPr lang="en-US" sz="1600" b="0" i="0" dirty="0">
                <a:effectLst/>
              </a:rPr>
              <a:t>•	Combating Domestic Violent Extremism NPA PSO 3%</a:t>
            </a:r>
          </a:p>
          <a:p>
            <a:pPr marL="231775" indent="-231775">
              <a:buSzPct val="110000"/>
              <a:buNone/>
              <a:tabLst>
                <a:tab pos="347663" algn="l"/>
              </a:tabLst>
            </a:pPr>
            <a:r>
              <a:rPr lang="en-US" sz="1600" b="0" i="0" dirty="0">
                <a:effectLst/>
              </a:rPr>
              <a:t>•   Emergency Operations Centers and Technology</a:t>
            </a:r>
          </a:p>
          <a:p>
            <a:pPr marL="231775" indent="-231775">
              <a:buSzPct val="110000"/>
              <a:buNone/>
              <a:tabLst>
                <a:tab pos="347663" algn="l"/>
              </a:tabLst>
            </a:pPr>
            <a:r>
              <a:rPr lang="en-US" sz="1600" b="0" i="0" dirty="0">
                <a:effectLst/>
              </a:rPr>
              <a:t>•   Enhancing Cybersecurity NPA PSO 3%</a:t>
            </a:r>
          </a:p>
          <a:p>
            <a:pPr marL="231775" indent="-231775">
              <a:buSzPct val="110000"/>
              <a:buNone/>
              <a:tabLst>
                <a:tab pos="347663" algn="l"/>
              </a:tabLst>
            </a:pPr>
            <a:r>
              <a:rPr lang="en-US" sz="1600" b="0" i="0" dirty="0">
                <a:effectLst/>
              </a:rPr>
              <a:t>•   Information &amp; Intelligence Sharing/Cooperation NPA 3%</a:t>
            </a:r>
          </a:p>
          <a:p>
            <a:pPr marL="231775" indent="-231775">
              <a:buSzPct val="110000"/>
              <a:buNone/>
              <a:tabLst>
                <a:tab pos="347663" algn="l"/>
              </a:tabLst>
            </a:pPr>
            <a:r>
              <a:rPr lang="en-US" sz="1600" b="0" i="0" dirty="0">
                <a:effectLst/>
              </a:rPr>
              <a:t>•   Interoperable Emergency Communications</a:t>
            </a:r>
          </a:p>
          <a:p>
            <a:pPr marL="231775" indent="-231775">
              <a:buSzPct val="110000"/>
              <a:buNone/>
              <a:tabLst>
                <a:tab pos="347663" algn="l"/>
              </a:tabLst>
            </a:pPr>
            <a:r>
              <a:rPr lang="en-US" sz="1600" b="0" i="0" dirty="0">
                <a:effectLst/>
              </a:rPr>
              <a:t>•   Planning </a:t>
            </a:r>
          </a:p>
          <a:p>
            <a:pPr marL="231775" indent="-231775">
              <a:buSzPct val="110000"/>
              <a:buNone/>
              <a:tabLst>
                <a:tab pos="347663" algn="l"/>
              </a:tabLst>
            </a:pPr>
            <a:r>
              <a:rPr lang="en-US" sz="1600" b="0" i="0" dirty="0">
                <a:effectLst/>
              </a:rPr>
              <a:t>•   Protection of Soft Targets/Crowded Places NPA 3%</a:t>
            </a:r>
          </a:p>
          <a:p>
            <a:pPr marL="231775" indent="-231775">
              <a:buSzPct val="110000"/>
              <a:buNone/>
              <a:tabLst>
                <a:tab pos="347663" algn="l"/>
              </a:tabLst>
            </a:pPr>
            <a:r>
              <a:rPr lang="en-US" sz="1600" b="0" i="0" dirty="0">
                <a:effectLst/>
              </a:rPr>
              <a:t>•   Support of First Responder Capabilities*</a:t>
            </a:r>
          </a:p>
          <a:p>
            <a:pPr marL="231775" indent="-231775">
              <a:buSzPct val="110000"/>
              <a:buNone/>
              <a:tabLst>
                <a:tab pos="347663" algn="l"/>
              </a:tabLst>
            </a:pPr>
            <a:br>
              <a:rPr lang="en-US" sz="1600" b="0" i="0" dirty="0">
                <a:effectLst/>
              </a:rPr>
            </a:br>
            <a:r>
              <a:rPr lang="en-US" sz="1600" b="0" i="1" dirty="0">
                <a:effectLst/>
              </a:rPr>
              <a:t>*Note: Potential for Overlap with National Priority Areas</a:t>
            </a:r>
            <a:r>
              <a:rPr lang="en-US" sz="1600" dirty="0"/>
              <a:t> </a:t>
            </a:r>
            <a:br>
              <a:rPr lang="en-US" sz="1600" dirty="0"/>
            </a:br>
            <a:endParaRPr lang="en-US" sz="1600" dirty="0"/>
          </a:p>
        </p:txBody>
      </p:sp>
    </p:spTree>
    <p:extLst>
      <p:ext uri="{BB962C8B-B14F-4D97-AF65-F5344CB8AC3E}">
        <p14:creationId xmlns:p14="http://schemas.microsoft.com/office/powerpoint/2010/main" val="1437061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47445</TotalTime>
  <Words>7615</Words>
  <Application>Microsoft Office PowerPoint</Application>
  <PresentationFormat>Widescreen</PresentationFormat>
  <Paragraphs>654</Paragraphs>
  <Slides>59</Slides>
  <Notes>50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59</vt:i4>
      </vt:variant>
    </vt:vector>
  </HeadingPairs>
  <TitlesOfParts>
    <vt:vector size="66" baseType="lpstr">
      <vt:lpstr> Arial</vt:lpstr>
      <vt:lpstr>Arial</vt:lpstr>
      <vt:lpstr>Calibri</vt:lpstr>
      <vt:lpstr>Courier New</vt:lpstr>
      <vt:lpstr>Symbol</vt:lpstr>
      <vt:lpstr>Times New Roman</vt:lpstr>
      <vt:lpstr>Office Theme</vt:lpstr>
      <vt:lpstr>FY24 Application Development Workshop  State Homeland Security Program (SHSP) Criminal Justice Division (CJD)</vt:lpstr>
      <vt:lpstr>Introduction / Purpose</vt:lpstr>
      <vt:lpstr>FY24 SHSP-Regular Projects (SHSP-R)</vt:lpstr>
      <vt:lpstr>FY24 SHSP-Regular Projects (SHSP-R)</vt:lpstr>
      <vt:lpstr>FY24 SHSP-Regular Projects (SHSP-R)</vt:lpstr>
      <vt:lpstr>National Priority Requirement</vt:lpstr>
      <vt:lpstr>Priority Area Examples</vt:lpstr>
      <vt:lpstr>Priority Area Examples</vt:lpstr>
      <vt:lpstr>Investment Areas</vt:lpstr>
      <vt:lpstr>FY24 SHSP-Regular Projects (SHSP-R)</vt:lpstr>
      <vt:lpstr>FY24 SHSP-Regular Projects (SHSP-R)</vt:lpstr>
      <vt:lpstr>FY24 SHSP-Regular Projects (SHSP-R)</vt:lpstr>
      <vt:lpstr>FY24 Request for Homeland Security Applications (RFA)</vt:lpstr>
      <vt:lpstr>FY24 SHSP-Law Enforcement Terrorism Prevention Activities (LETPA)(SHSP-L)</vt:lpstr>
      <vt:lpstr>FY24 SHSP-Law Enforcement Terrorism Prevention Activities (LETPA)(SHSP-L)</vt:lpstr>
      <vt:lpstr>Budget History</vt:lpstr>
      <vt:lpstr>Budget History</vt:lpstr>
      <vt:lpstr>Reasonable Budget Expectation</vt:lpstr>
      <vt:lpstr>FY24 SHSP-Competitive National Priority Are Projects (SHSP-NPA)</vt:lpstr>
      <vt:lpstr>FY24 SHSP-Competitive National Priority Are Projects (SHSP-NPA)</vt:lpstr>
      <vt:lpstr>FY24 SHSP-Competitive National Priority Are Projects (SHSP-NPA)</vt:lpstr>
      <vt:lpstr>FY24 SHSP-Competitive National Priority Are Projects (SHSP-NPA)</vt:lpstr>
      <vt:lpstr>Homeland Security </vt:lpstr>
      <vt:lpstr>Criminal Justice Division (CJD)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Criminal Justice Division (CJD) </vt:lpstr>
      <vt:lpstr>PowerPoint Presentation</vt:lpstr>
      <vt:lpstr>PowerPoint Presentation</vt:lpstr>
      <vt:lpstr>PowerPoint Presentation</vt:lpstr>
      <vt:lpstr>PowerPoint Presentation</vt:lpstr>
      <vt:lpstr>PowerPoint Presentation</vt:lpstr>
      <vt:lpstr>Residential and Community-Based Services for Victims of Commercial Sexual Exploitation</vt:lpstr>
      <vt:lpstr>Residential and Community-Based Services for Victims of Commercial Sexual Exploitation</vt:lpstr>
      <vt:lpstr>Residential and Community-Based Services for Victims of Commercial Sexual Exploitation</vt:lpstr>
      <vt:lpstr>Violence Against Women Justice and Training Program  Final Date to Submit and Certify an Application 2/9/2023 at 5:00pm CST </vt:lpstr>
      <vt:lpstr>Violence Against Women Justice and Training Program Opportunity Snapshot </vt:lpstr>
      <vt:lpstr>Violence Against Women Justice and Training Program Opportunity Snapshot </vt:lpstr>
      <vt:lpstr>Criminal Justice Division (CJD) </vt:lpstr>
      <vt:lpstr>FY24 Non-Competitive Grants</vt:lpstr>
      <vt:lpstr>PowerPoint Presentation</vt:lpstr>
      <vt:lpstr>eGrants</vt:lpstr>
      <vt:lpstr>Questions?</vt:lpstr>
      <vt:lpstr>Helpful Links</vt:lpstr>
      <vt:lpstr>Helpful Links</vt:lpstr>
      <vt:lpstr>Helpful Links</vt:lpstr>
      <vt:lpstr>Helpful Links</vt:lpstr>
      <vt:lpstr>Helpful Links CJD</vt:lpstr>
      <vt:lpstr>Helpful Links CJD Continued</vt:lpstr>
      <vt:lpstr>Helpful Links CJD Continued</vt:lpstr>
      <vt:lpstr> </vt:lpstr>
    </vt:vector>
  </TitlesOfParts>
  <Company>Office of the Governor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Cottle</dc:creator>
  <cp:lastModifiedBy>Jesse Hennage</cp:lastModifiedBy>
  <cp:revision>681</cp:revision>
  <cp:lastPrinted>2023-01-02T21:12:33Z</cp:lastPrinted>
  <dcterms:created xsi:type="dcterms:W3CDTF">2016-08-31T13:38:42Z</dcterms:created>
  <dcterms:modified xsi:type="dcterms:W3CDTF">2023-01-02T22:37:45Z</dcterms:modified>
</cp:coreProperties>
</file>