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257" r:id="rId3"/>
    <p:sldId id="258" r:id="rId4"/>
    <p:sldId id="259" r:id="rId5"/>
    <p:sldId id="261" r:id="rId6"/>
    <p:sldId id="319" r:id="rId7"/>
    <p:sldId id="320" r:id="rId8"/>
    <p:sldId id="321" r:id="rId9"/>
    <p:sldId id="322" r:id="rId10"/>
    <p:sldId id="323" r:id="rId11"/>
    <p:sldId id="324" r:id="rId12"/>
    <p:sldId id="355" r:id="rId13"/>
    <p:sldId id="352" r:id="rId14"/>
    <p:sldId id="353" r:id="rId15"/>
    <p:sldId id="354" r:id="rId16"/>
    <p:sldId id="362" r:id="rId17"/>
    <p:sldId id="360" r:id="rId18"/>
    <p:sldId id="363" r:id="rId19"/>
    <p:sldId id="364" r:id="rId20"/>
    <p:sldId id="365" r:id="rId21"/>
    <p:sldId id="333" r:id="rId22"/>
    <p:sldId id="357" r:id="rId23"/>
    <p:sldId id="335" r:id="rId24"/>
    <p:sldId id="336" r:id="rId25"/>
    <p:sldId id="337" r:id="rId26"/>
    <p:sldId id="338" r:id="rId27"/>
    <p:sldId id="339" r:id="rId28"/>
    <p:sldId id="340" r:id="rId29"/>
    <p:sldId id="358" r:id="rId30"/>
    <p:sldId id="342" r:id="rId31"/>
    <p:sldId id="343" r:id="rId32"/>
    <p:sldId id="344" r:id="rId33"/>
    <p:sldId id="345" r:id="rId34"/>
    <p:sldId id="347" r:id="rId35"/>
    <p:sldId id="348" r:id="rId36"/>
    <p:sldId id="349" r:id="rId37"/>
    <p:sldId id="361" r:id="rId38"/>
    <p:sldId id="359" r:id="rId39"/>
    <p:sldId id="366" r:id="rId40"/>
    <p:sldId id="350" r:id="rId41"/>
    <p:sldId id="331" r:id="rId42"/>
    <p:sldId id="330" r:id="rId43"/>
    <p:sldId id="262" r:id="rId44"/>
    <p:sldId id="265" r:id="rId45"/>
    <p:sldId id="356" r:id="rId46"/>
    <p:sldId id="267" r:id="rId47"/>
    <p:sldId id="278" r:id="rId48"/>
    <p:sldId id="298" r:id="rId49"/>
    <p:sldId id="299" r:id="rId50"/>
    <p:sldId id="300" r:id="rId51"/>
    <p:sldId id="305" r:id="rId52"/>
    <p:sldId id="279" r:id="rId53"/>
    <p:sldId id="297" r:id="rId54"/>
    <p:sldId id="294" r:id="rId55"/>
    <p:sldId id="295" r:id="rId56"/>
    <p:sldId id="268" r:id="rId57"/>
    <p:sldId id="306" r:id="rId58"/>
    <p:sldId id="289" r:id="rId59"/>
    <p:sldId id="325" r:id="rId60"/>
    <p:sldId id="270" r:id="rId61"/>
    <p:sldId id="271" r:id="rId62"/>
    <p:sldId id="287" r:id="rId63"/>
    <p:sldId id="281" r:id="rId64"/>
    <p:sldId id="307" r:id="rId65"/>
    <p:sldId id="282" r:id="rId66"/>
    <p:sldId id="303" r:id="rId67"/>
    <p:sldId id="283" r:id="rId68"/>
    <p:sldId id="308" r:id="rId69"/>
    <p:sldId id="284" r:id="rId70"/>
    <p:sldId id="309" r:id="rId71"/>
    <p:sldId id="285" r:id="rId72"/>
    <p:sldId id="304" r:id="rId73"/>
    <p:sldId id="286" r:id="rId74"/>
    <p:sldId id="272" r:id="rId75"/>
    <p:sldId id="273" r:id="rId76"/>
    <p:sldId id="288" r:id="rId77"/>
    <p:sldId id="276" r:id="rId78"/>
    <p:sldId id="310" r:id="rId79"/>
    <p:sldId id="326" r:id="rId80"/>
    <p:sldId id="327" r:id="rId81"/>
    <p:sldId id="328" r:id="rId82"/>
    <p:sldId id="260" r:id="rId83"/>
    <p:sldId id="290" r:id="rId84"/>
    <p:sldId id="316" r:id="rId85"/>
    <p:sldId id="351" r:id="rId86"/>
    <p:sldId id="292" r:id="rId87"/>
    <p:sldId id="312" r:id="rId88"/>
    <p:sldId id="313" r:id="rId89"/>
    <p:sldId id="293" r:id="rId90"/>
    <p:sldId id="367" r:id="rId91"/>
    <p:sldId id="368" r:id="rId92"/>
    <p:sldId id="369" r:id="rId93"/>
    <p:sldId id="370" r:id="rId9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ee Snoddy" initials="AS" lastIdx="40" clrIdx="0">
    <p:extLst>
      <p:ext uri="{19B8F6BF-5375-455C-9EA6-DF929625EA0E}">
        <p15:presenceInfo xmlns:p15="http://schemas.microsoft.com/office/powerpoint/2012/main" userId="S-1-5-21-854245398-1229272821-1417001333-15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0281" autoAdjust="0"/>
  </p:normalViewPr>
  <p:slideViewPr>
    <p:cSldViewPr snapToGrid="0">
      <p:cViewPr varScale="1">
        <p:scale>
          <a:sx n="104" d="100"/>
          <a:sy n="104" d="100"/>
        </p:scale>
        <p:origin x="576"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520"/>
    </p:cViewPr>
  </p:sorterViewPr>
  <p:notesViewPr>
    <p:cSldViewPr snapToGrid="0">
      <p:cViewPr varScale="1">
        <p:scale>
          <a:sx n="134" d="100"/>
          <a:sy n="134" d="100"/>
        </p:scale>
        <p:origin x="180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2446" tIns="46223" rIns="92446" bIns="46223" rtlCol="0"/>
          <a:lstStyle>
            <a:lvl1pPr algn="l">
              <a:defRPr sz="1200"/>
            </a:lvl1pPr>
          </a:lstStyle>
          <a:p>
            <a:r>
              <a:rPr lang="en-US" dirty="0"/>
              <a:t>CTCOG</a:t>
            </a:r>
          </a:p>
        </p:txBody>
      </p:sp>
      <p:sp>
        <p:nvSpPr>
          <p:cNvPr id="3" name="Date Placeholder 2"/>
          <p:cNvSpPr>
            <a:spLocks noGrp="1"/>
          </p:cNvSpPr>
          <p:nvPr>
            <p:ph type="dt" sz="quarter" idx="1"/>
          </p:nvPr>
        </p:nvSpPr>
        <p:spPr>
          <a:xfrm>
            <a:off x="5265809" y="0"/>
            <a:ext cx="4028440" cy="351738"/>
          </a:xfrm>
          <a:prstGeom prst="rect">
            <a:avLst/>
          </a:prstGeom>
        </p:spPr>
        <p:txBody>
          <a:bodyPr vert="horz" lIns="92446" tIns="46223" rIns="92446" bIns="46223" rtlCol="0"/>
          <a:lstStyle>
            <a:lvl1pPr algn="r">
              <a:defRPr sz="1200"/>
            </a:lvl1pPr>
          </a:lstStyle>
          <a:p>
            <a:fld id="{400DA890-7DFC-4172-8558-B79E12A52BF4}" type="datetimeFigureOut">
              <a:rPr lang="en-US" smtClean="0"/>
              <a:t>1/23/2018</a:t>
            </a:fld>
            <a:endParaRPr lang="en-US" dirty="0"/>
          </a:p>
        </p:txBody>
      </p:sp>
      <p:sp>
        <p:nvSpPr>
          <p:cNvPr id="4" name="Footer Placeholder 3"/>
          <p:cNvSpPr>
            <a:spLocks noGrp="1"/>
          </p:cNvSpPr>
          <p:nvPr>
            <p:ph type="ftr" sz="quarter" idx="2"/>
          </p:nvPr>
        </p:nvSpPr>
        <p:spPr>
          <a:xfrm>
            <a:off x="0" y="6658664"/>
            <a:ext cx="4028440" cy="351737"/>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7"/>
          </a:xfrm>
          <a:prstGeom prst="rect">
            <a:avLst/>
          </a:prstGeom>
        </p:spPr>
        <p:txBody>
          <a:bodyPr vert="horz" lIns="92446" tIns="46223" rIns="92446" bIns="46223" rtlCol="0" anchor="b"/>
          <a:lstStyle>
            <a:lvl1pPr algn="r">
              <a:defRPr sz="1200"/>
            </a:lvl1pPr>
          </a:lstStyle>
          <a:p>
            <a:fld id="{ECCD4142-E712-4310-A8BF-9FF94DD5A57A}" type="slidenum">
              <a:rPr lang="en-US" smtClean="0"/>
              <a:t>‹#›</a:t>
            </a:fld>
            <a:endParaRPr lang="en-US" dirty="0"/>
          </a:p>
        </p:txBody>
      </p:sp>
    </p:spTree>
    <p:extLst>
      <p:ext uri="{BB962C8B-B14F-4D97-AF65-F5344CB8AC3E}">
        <p14:creationId xmlns:p14="http://schemas.microsoft.com/office/powerpoint/2010/main" val="367296610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2446" tIns="46223" rIns="92446" bIns="46223" rtlCol="0"/>
          <a:lstStyle>
            <a:lvl1pPr algn="l">
              <a:defRPr sz="1200"/>
            </a:lvl1pPr>
          </a:lstStyle>
          <a:p>
            <a:r>
              <a:rPr lang="en-US" dirty="0"/>
              <a:t>CTCOG</a:t>
            </a:r>
          </a:p>
        </p:txBody>
      </p:sp>
      <p:sp>
        <p:nvSpPr>
          <p:cNvPr id="3" name="Date Placeholder 2"/>
          <p:cNvSpPr>
            <a:spLocks noGrp="1"/>
          </p:cNvSpPr>
          <p:nvPr>
            <p:ph type="dt" idx="1"/>
          </p:nvPr>
        </p:nvSpPr>
        <p:spPr>
          <a:xfrm>
            <a:off x="5265809" y="0"/>
            <a:ext cx="4028440" cy="351738"/>
          </a:xfrm>
          <a:prstGeom prst="rect">
            <a:avLst/>
          </a:prstGeom>
        </p:spPr>
        <p:txBody>
          <a:bodyPr vert="horz" lIns="92446" tIns="46223" rIns="92446" bIns="46223" rtlCol="0"/>
          <a:lstStyle>
            <a:lvl1pPr algn="r">
              <a:defRPr sz="1200"/>
            </a:lvl1pPr>
          </a:lstStyle>
          <a:p>
            <a:fld id="{97178DFD-D037-46EA-909E-0C76A0FF7359}" type="datetimeFigureOut">
              <a:rPr lang="en-US" smtClean="0"/>
              <a:t>1/23/2018</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7"/>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7"/>
          </a:xfrm>
          <a:prstGeom prst="rect">
            <a:avLst/>
          </a:prstGeom>
        </p:spPr>
        <p:txBody>
          <a:bodyPr vert="horz" lIns="92446" tIns="46223" rIns="92446" bIns="46223" rtlCol="0" anchor="b"/>
          <a:lstStyle>
            <a:lvl1pPr algn="r">
              <a:defRPr sz="1200"/>
            </a:lvl1pPr>
          </a:lstStyle>
          <a:p>
            <a:fld id="{000EAEF2-E75D-4E97-B468-CED6677CF8C9}" type="slidenum">
              <a:rPr lang="en-US" smtClean="0"/>
              <a:t>‹#›</a:t>
            </a:fld>
            <a:endParaRPr lang="en-US" dirty="0"/>
          </a:p>
        </p:txBody>
      </p:sp>
    </p:spTree>
    <p:extLst>
      <p:ext uri="{BB962C8B-B14F-4D97-AF65-F5344CB8AC3E}">
        <p14:creationId xmlns:p14="http://schemas.microsoft.com/office/powerpoint/2010/main" val="41103330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grants.governor.state.tx.u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grants.gov.texas.gov/FileDirectory/eGrants_Users_Guide_Appsv3.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grants.gov.texas.gov/fundopp.aspx?name=Tx_DDForm_74-176.pdf&amp;type=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grants.gov.texas.gov/updates.aspx" TargetMode="External"/><Relationship Id="rId5" Type="http://schemas.openxmlformats.org/officeDocument/2006/relationships/hyperlink" Target="https://egrants.gov.texas.gov/FileDirectory/IRS-FormW-9_rev12-2014.pdf" TargetMode="External"/><Relationship Id="rId4" Type="http://schemas.openxmlformats.org/officeDocument/2006/relationships/hyperlink" Target="https://egrants.gov.texas.gov/fundopp.aspx?name=Tx_Payee_IdentForm_AP-152.pdf&amp;type=2"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grants.gov.texas.gov/fundopp.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1&amp;pt=1&amp;ch=3&amp;rl=2501"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ecfr.gov/cgi-bin/text-idx?SID=7216b1ca6ba3a03ca92e00372e60eef5&amp;mc=true&amp;node=se2.1.200_168&amp;rgn=div8"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www.ecfr.gov/cgi-bin/text-idx?SID=7216b1ca6ba3a03ca92e00372e60eef5&amp;mc=true&amp;node=se2.1.200_1414&amp;rgn=div8"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fema.gov/media-library-data/1443799615171-2aae90be55041740f97e8532fc680d40/National_Preparedness_Goal_2nd_Edition.pdf"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s://rtlt.preptoolkit.org/Public"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egrants.gov.texas.gov/FileDirectory/eGrants_Upload_Files_Instructions_v3.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egrants.gov.texas.gov/FileDirectory/eGrants_Upload_Files_Instructions_v3.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tdem.plans@dps.texas.gov"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sam.gov/" TargetMode="External"/><Relationship Id="rId4" Type="http://schemas.openxmlformats.org/officeDocument/2006/relationships/hyperlink" Target="http://fedgov.dnb.com/webform/displayHomePage.do"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1</a:t>
            </a:fld>
            <a:endParaRPr lang="en-US" dirty="0"/>
          </a:p>
        </p:txBody>
      </p:sp>
      <p:sp>
        <p:nvSpPr>
          <p:cNvPr id="5" name="Header Placeholder 4">
            <a:extLst>
              <a:ext uri="{FF2B5EF4-FFF2-40B4-BE49-F238E27FC236}">
                <a16:creationId xmlns:a16="http://schemas.microsoft.com/office/drawing/2014/main" id="{EBC899D7-AAC7-4FDF-AAD6-C89E131359A3}"/>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98186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10 – 2018 Request for Applications (RFA)</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Application Process</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200" kern="1200" dirty="0">
                <a:solidFill>
                  <a:schemeClr val="tx1"/>
                </a:solidFill>
                <a:effectLst/>
                <a:latin typeface="+mn-lt"/>
                <a:ea typeface="+mn-ea"/>
                <a:cs typeface="+mn-cs"/>
              </a:rPr>
              <a:t>For eligible local and regional projects:</a:t>
            </a:r>
            <a:endParaRPr lang="en-US" sz="1100" kern="1200" dirty="0">
              <a:solidFill>
                <a:schemeClr val="tx1"/>
              </a:solidFill>
              <a:effectLst/>
              <a:latin typeface="+mn-lt"/>
              <a:ea typeface="+mn-ea"/>
              <a:cs typeface="+mn-cs"/>
            </a:endParaRPr>
          </a:p>
          <a:p>
            <a:pPr marL="685800" lvl="1" indent="-228600">
              <a:buFont typeface="+mj-lt"/>
              <a:buAutoNum type="alphaLcParenR"/>
            </a:pPr>
            <a:r>
              <a:rPr lang="en-US" sz="1200" kern="1200" dirty="0">
                <a:solidFill>
                  <a:schemeClr val="tx1"/>
                </a:solidFill>
                <a:effectLst/>
                <a:latin typeface="+mn-lt"/>
                <a:ea typeface="+mn-ea"/>
                <a:cs typeface="+mn-cs"/>
              </a:rPr>
              <a:t>Applicants must contact their applicable regional council of governments (COG) regarding their application. </a:t>
            </a:r>
            <a:endParaRPr lang="en-US" sz="1100" kern="1200" dirty="0">
              <a:solidFill>
                <a:schemeClr val="tx1"/>
              </a:solidFill>
              <a:effectLst/>
              <a:latin typeface="+mn-lt"/>
              <a:ea typeface="+mn-ea"/>
              <a:cs typeface="+mn-cs"/>
            </a:endParaRPr>
          </a:p>
          <a:p>
            <a:pPr marL="685800" lvl="1" indent="-228600">
              <a:buFont typeface="+mj-lt"/>
              <a:buAutoNum type="alphaLcParenR"/>
            </a:pPr>
            <a:r>
              <a:rPr lang="en-US" sz="1200" kern="1200" dirty="0">
                <a:solidFill>
                  <a:schemeClr val="tx1"/>
                </a:solidFill>
                <a:effectLst/>
                <a:latin typeface="+mn-lt"/>
                <a:ea typeface="+mn-ea"/>
                <a:cs typeface="+mn-cs"/>
              </a:rPr>
              <a:t>Each of Texas’ 24 COGs holds its own application planning workshops, workgroups, and/or subcommittees and facilitates application prioritization for certain programs within its region.  Failure to comply with regional requirements imposed by the COG may render an application ineligible.</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200" kern="1200" dirty="0">
                <a:solidFill>
                  <a:schemeClr val="tx1"/>
                </a:solidFill>
                <a:effectLst/>
                <a:latin typeface="+mn-lt"/>
                <a:ea typeface="+mn-ea"/>
                <a:cs typeface="+mn-cs"/>
              </a:rPr>
              <a:t>UASI jurisdictions that do not receive a direct allocation from the Federal Emergency Management Agency may submit an application directly to HSGD for a Fusion Center project. </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200" kern="1200" dirty="0">
                <a:solidFill>
                  <a:schemeClr val="tx1"/>
                </a:solidFill>
                <a:effectLst/>
                <a:latin typeface="+mn-lt"/>
                <a:ea typeface="+mn-ea"/>
                <a:cs typeface="+mn-cs"/>
              </a:rPr>
              <a:t>All applicants must access HSGD’s grant management website at </a:t>
            </a:r>
            <a:r>
              <a:rPr lang="en-US" sz="1200" u="sng" kern="1200" dirty="0">
                <a:solidFill>
                  <a:schemeClr val="tx1"/>
                </a:solidFill>
                <a:effectLst/>
                <a:latin typeface="+mn-lt"/>
                <a:ea typeface="+mn-ea"/>
                <a:cs typeface="+mn-cs"/>
                <a:hlinkClick r:id="rId3"/>
              </a:rPr>
              <a:t>https://eGrants.gov.texas.gov</a:t>
            </a:r>
            <a:r>
              <a:rPr lang="en-US" sz="1200" kern="1200" dirty="0">
                <a:solidFill>
                  <a:schemeClr val="tx1"/>
                </a:solidFill>
                <a:effectLst/>
                <a:latin typeface="+mn-lt"/>
                <a:ea typeface="+mn-ea"/>
                <a:cs typeface="+mn-cs"/>
              </a:rPr>
              <a:t> to register and apply for funding.</a:t>
            </a:r>
            <a:endParaRPr lang="en-US" sz="1100" kern="1200" dirty="0">
              <a:solidFill>
                <a:schemeClr val="tx1"/>
              </a:solidFill>
              <a:effectLst/>
              <a:latin typeface="+mn-lt"/>
              <a:ea typeface="+mn-ea"/>
              <a:cs typeface="+mn-cs"/>
            </a:endParaRPr>
          </a:p>
          <a:p>
            <a:pPr marL="228600" lvl="0" indent="-228600">
              <a:buFont typeface="+mj-lt"/>
              <a:buAutoNum type="arabicParenR"/>
            </a:pP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eGrants:</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There is a separate guide on eGrants that explains the initial steps in eGrants when an agency decides to apply for grant funding through the Office of the Governor.  The link to the resource titled “eGrants User’s Guide to Creating an Application” is displayed at the end of this presentation.  Please ensure applicants are aware of a few basic steps in the process as listed below. </a:t>
            </a:r>
            <a:r>
              <a:rPr lang="en-US" sz="1200" kern="1200" dirty="0">
                <a:solidFill>
                  <a:schemeClr val="tx1"/>
                </a:solidFill>
                <a:effectLst/>
                <a:latin typeface="+mn-lt"/>
                <a:ea typeface="+mn-ea"/>
                <a:cs typeface="+mn-cs"/>
              </a:rPr>
              <a:t>Link to </a:t>
            </a:r>
            <a:r>
              <a:rPr lang="en-US" sz="1200" i="1" kern="1200" dirty="0">
                <a:solidFill>
                  <a:schemeClr val="tx1"/>
                </a:solidFill>
                <a:effectLst/>
                <a:latin typeface="+mn-lt"/>
                <a:ea typeface="+mn-ea"/>
                <a:cs typeface="+mn-cs"/>
              </a:rPr>
              <a:t>eGrants User’s Guide to Creating an Application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https://egrants.gov.texas.gov/FileDirectory/eGrants_Users_Guide_Appsv3.pdf</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Starting an eGrants Application: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User must have or establish an eGrants User Account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Applicant must logon to eGrants and go to the “Apply” tab</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will enter some basic information about their Desired Funding Agency, Organization Type, and Project to search for funding opportunities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the applicant selects their funding opportunity, they will need to enter their accurate </a:t>
            </a:r>
            <a:r>
              <a:rPr lang="en-US" sz="1200" b="1" u="sng" kern="1200" dirty="0">
                <a:solidFill>
                  <a:schemeClr val="tx1"/>
                </a:solidFill>
                <a:effectLst/>
                <a:latin typeface="+mn-lt"/>
                <a:ea typeface="+mn-ea"/>
                <a:cs typeface="+mn-cs"/>
              </a:rPr>
              <a:t>9-digit</a:t>
            </a:r>
            <a:r>
              <a:rPr lang="en-US" sz="1200" kern="1200" dirty="0">
                <a:solidFill>
                  <a:schemeClr val="tx1"/>
                </a:solidFill>
                <a:effectLst/>
                <a:latin typeface="+mn-lt"/>
                <a:ea typeface="+mn-ea"/>
                <a:cs typeface="+mn-cs"/>
              </a:rPr>
              <a:t> Federal Employer Identification (FEI) Number or Vendor ID (i.e. 1</a:t>
            </a:r>
            <a:r>
              <a:rPr lang="en-US" sz="1200" b="1" kern="1200" dirty="0">
                <a:solidFill>
                  <a:schemeClr val="tx1"/>
                </a:solidFill>
                <a:effectLst/>
                <a:latin typeface="+mn-lt"/>
                <a:ea typeface="+mn-ea"/>
                <a:cs typeface="+mn-cs"/>
              </a:rPr>
              <a:t>751234567</a:t>
            </a:r>
            <a:r>
              <a:rPr lang="en-US" sz="1200" kern="1200" dirty="0">
                <a:solidFill>
                  <a:schemeClr val="tx1"/>
                </a:solidFill>
                <a:effectLst/>
                <a:latin typeface="+mn-lt"/>
                <a:ea typeface="+mn-ea"/>
                <a:cs typeface="+mn-cs"/>
              </a:rPr>
              <a:t>0002) Note: A leading digit and mail code are added to the beginning and end of the FEI to create the Texas Payee ID Number.  eGrants requests just the nine digit FEI as shown in this example.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If the applicant is applying for funds to continue a project from a prior year, the applicant will need to enter their existing grant number into eGrants at this point.  (If the proposed project is to support the same general purpose as a prior year grant that was funded by the OOG, the application would generally be classified as a continuation project.)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will click the “Start Application” button to begin filling-out the required application fields tab by tab.</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10</a:t>
            </a:fld>
            <a:endParaRPr lang="en-US" dirty="0"/>
          </a:p>
        </p:txBody>
      </p:sp>
      <p:sp>
        <p:nvSpPr>
          <p:cNvPr id="5" name="Header Placeholder 4">
            <a:extLst>
              <a:ext uri="{FF2B5EF4-FFF2-40B4-BE49-F238E27FC236}">
                <a16:creationId xmlns:a16="http://schemas.microsoft.com/office/drawing/2014/main" id="{9D2AD901-CB9B-44A9-9860-0F45A723982C}"/>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98989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11 – 2018 Request for Applications (RFA)</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Review the dates in the chart on the slide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Applicants must upload the required </a:t>
            </a:r>
            <a:r>
              <a:rPr lang="en-US" sz="1200" u="sng" kern="1200" dirty="0">
                <a:solidFill>
                  <a:schemeClr val="tx1"/>
                </a:solidFill>
                <a:effectLst/>
                <a:latin typeface="+mn-lt"/>
                <a:ea typeface="+mn-ea"/>
                <a:cs typeface="+mn-cs"/>
                <a:hlinkClick r:id="rId3"/>
              </a:rPr>
              <a:t>Direct Deposit</a:t>
            </a:r>
            <a:r>
              <a:rPr lang="en-US" sz="1200" kern="1200" dirty="0">
                <a:solidFill>
                  <a:schemeClr val="tx1"/>
                </a:solidFill>
                <a:effectLst/>
                <a:latin typeface="+mn-lt"/>
                <a:ea typeface="+mn-ea"/>
                <a:cs typeface="+mn-cs"/>
              </a:rPr>
              <a:t> forms, </a:t>
            </a:r>
            <a:r>
              <a:rPr lang="en-US" sz="1200" u="sng" kern="1200" dirty="0">
                <a:solidFill>
                  <a:schemeClr val="tx1"/>
                </a:solidFill>
                <a:effectLst/>
                <a:latin typeface="+mn-lt"/>
                <a:ea typeface="+mn-ea"/>
                <a:cs typeface="+mn-cs"/>
                <a:hlinkClick r:id="rId4"/>
              </a:rPr>
              <a:t>New Payee Identification Form</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5"/>
              </a:rPr>
              <a:t>W9 Form</a:t>
            </a:r>
            <a:r>
              <a:rPr lang="en-US" sz="1200" kern="1200" dirty="0">
                <a:solidFill>
                  <a:schemeClr val="tx1"/>
                </a:solidFill>
                <a:effectLst/>
                <a:latin typeface="+mn-lt"/>
                <a:ea typeface="+mn-ea"/>
                <a:cs typeface="+mn-cs"/>
              </a:rPr>
              <a:t>  into the Grant.Vendor tab for each application prior to submission. The eGrants system will not allow an application submission until these forms are attached to the application. These forms are available at </a:t>
            </a:r>
            <a:r>
              <a:rPr lang="en-US" sz="1200" u="sng" kern="1200" dirty="0">
                <a:solidFill>
                  <a:schemeClr val="tx1"/>
                </a:solidFill>
                <a:effectLst/>
                <a:latin typeface="+mn-lt"/>
                <a:ea typeface="+mn-ea"/>
                <a:cs typeface="+mn-cs"/>
                <a:hlinkClick r:id="rId6"/>
              </a:rPr>
              <a:t>https://egrants.gov.texas.gov/updates.aspx</a:t>
            </a:r>
            <a:r>
              <a:rPr lang="en-US" sz="1200" kern="1200" dirty="0">
                <a:solidFill>
                  <a:schemeClr val="tx1"/>
                </a:solidFill>
                <a:effectLst/>
                <a:latin typeface="+mn-lt"/>
                <a:ea typeface="+mn-ea"/>
                <a:cs typeface="+mn-cs"/>
              </a:rPr>
              <a:t> under the Financial Management section of "Forms and Guides" or by clicking on the hyperlinks above.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Instructions on how to upload and attached these forms will be covered later in the presentation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Closing Date for Receipt of Applications</a:t>
            </a:r>
            <a:r>
              <a:rPr lang="en-US" sz="1200" kern="1200" dirty="0">
                <a:solidFill>
                  <a:schemeClr val="tx1"/>
                </a:solidFill>
                <a:effectLst/>
                <a:latin typeface="+mn-lt"/>
                <a:ea typeface="+mn-ea"/>
                <a:cs typeface="+mn-cs"/>
              </a:rPr>
              <a:t>: All applications must be certified via HSGD’s grant management website on or before 5:00 PM CST on the dates displayed in this slide.</a:t>
            </a:r>
          </a:p>
        </p:txBody>
      </p:sp>
      <p:sp>
        <p:nvSpPr>
          <p:cNvPr id="4" name="Slide Number Placeholder 3"/>
          <p:cNvSpPr>
            <a:spLocks noGrp="1"/>
          </p:cNvSpPr>
          <p:nvPr>
            <p:ph type="sldNum" sz="quarter" idx="10"/>
          </p:nvPr>
        </p:nvSpPr>
        <p:spPr/>
        <p:txBody>
          <a:bodyPr/>
          <a:lstStyle/>
          <a:p>
            <a:fld id="{000EAEF2-E75D-4E97-B468-CED6677CF8C9}" type="slidenum">
              <a:rPr lang="en-US" smtClean="0"/>
              <a:t>11</a:t>
            </a:fld>
            <a:endParaRPr lang="en-US" dirty="0"/>
          </a:p>
        </p:txBody>
      </p:sp>
      <p:sp>
        <p:nvSpPr>
          <p:cNvPr id="5" name="Header Placeholder 4">
            <a:extLst>
              <a:ext uri="{FF2B5EF4-FFF2-40B4-BE49-F238E27FC236}">
                <a16:creationId xmlns:a16="http://schemas.microsoft.com/office/drawing/2014/main" id="{AD086C5C-4912-43B4-B0FA-7567C99761CC}"/>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06139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12</a:t>
            </a:fld>
            <a:endParaRPr lang="en-US" dirty="0"/>
          </a:p>
        </p:txBody>
      </p:sp>
    </p:spTree>
    <p:extLst>
      <p:ext uri="{BB962C8B-B14F-4D97-AF65-F5344CB8AC3E}">
        <p14:creationId xmlns:p14="http://schemas.microsoft.com/office/powerpoint/2010/main" val="43784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13</a:t>
            </a:fld>
            <a:endParaRPr lang="en-GB" dirty="0"/>
          </a:p>
        </p:txBody>
      </p:sp>
    </p:spTree>
    <p:extLst>
      <p:ext uri="{BB962C8B-B14F-4D97-AF65-F5344CB8AC3E}">
        <p14:creationId xmlns:p14="http://schemas.microsoft.com/office/powerpoint/2010/main" val="327077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14</a:t>
            </a:fld>
            <a:endParaRPr lang="en-GB" dirty="0"/>
          </a:p>
        </p:txBody>
      </p:sp>
    </p:spTree>
    <p:extLst>
      <p:ext uri="{BB962C8B-B14F-4D97-AF65-F5344CB8AC3E}">
        <p14:creationId xmlns:p14="http://schemas.microsoft.com/office/powerpoint/2010/main" val="37468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15</a:t>
            </a:fld>
            <a:endParaRPr lang="en-GB" dirty="0"/>
          </a:p>
        </p:txBody>
      </p:sp>
    </p:spTree>
    <p:extLst>
      <p:ext uri="{BB962C8B-B14F-4D97-AF65-F5344CB8AC3E}">
        <p14:creationId xmlns:p14="http://schemas.microsoft.com/office/powerpoint/2010/main" val="297908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16</a:t>
            </a:fld>
            <a:endParaRPr lang="en-GB" dirty="0"/>
          </a:p>
        </p:txBody>
      </p:sp>
    </p:spTree>
    <p:extLst>
      <p:ext uri="{BB962C8B-B14F-4D97-AF65-F5344CB8AC3E}">
        <p14:creationId xmlns:p14="http://schemas.microsoft.com/office/powerpoint/2010/main" val="356101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17</a:t>
            </a:fld>
            <a:endParaRPr lang="en-GB" dirty="0"/>
          </a:p>
        </p:txBody>
      </p:sp>
    </p:spTree>
    <p:extLst>
      <p:ext uri="{BB962C8B-B14F-4D97-AF65-F5344CB8AC3E}">
        <p14:creationId xmlns:p14="http://schemas.microsoft.com/office/powerpoint/2010/main" val="257429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18</a:t>
            </a:fld>
            <a:endParaRPr lang="en-GB" dirty="0"/>
          </a:p>
        </p:txBody>
      </p:sp>
    </p:spTree>
    <p:extLst>
      <p:ext uri="{BB962C8B-B14F-4D97-AF65-F5344CB8AC3E}">
        <p14:creationId xmlns:p14="http://schemas.microsoft.com/office/powerpoint/2010/main" val="404891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19</a:t>
            </a:fld>
            <a:endParaRPr lang="en-GB" dirty="0"/>
          </a:p>
        </p:txBody>
      </p:sp>
    </p:spTree>
    <p:extLst>
      <p:ext uri="{BB962C8B-B14F-4D97-AF65-F5344CB8AC3E}">
        <p14:creationId xmlns:p14="http://schemas.microsoft.com/office/powerpoint/2010/main" val="225921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 – Housekeeping</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Location of restrooms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Breaks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Quick overview of the schedule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Food and beverage, as appropriate to location and availability</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Any emergency information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Exits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Fire evacuation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Severe Weather (if applicable)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Other items as appropriate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After Action Review.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2</a:t>
            </a:fld>
            <a:endParaRPr lang="en-US" dirty="0"/>
          </a:p>
        </p:txBody>
      </p:sp>
      <p:sp>
        <p:nvSpPr>
          <p:cNvPr id="5" name="Header Placeholder 4">
            <a:extLst>
              <a:ext uri="{FF2B5EF4-FFF2-40B4-BE49-F238E27FC236}">
                <a16:creationId xmlns:a16="http://schemas.microsoft.com/office/drawing/2014/main" id="{AB679886-6CFA-4EEB-8A1C-B9CA54C4108B}"/>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593642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20</a:t>
            </a:fld>
            <a:endParaRPr lang="en-GB" dirty="0"/>
          </a:p>
        </p:txBody>
      </p:sp>
    </p:spTree>
    <p:extLst>
      <p:ext uri="{BB962C8B-B14F-4D97-AF65-F5344CB8AC3E}">
        <p14:creationId xmlns:p14="http://schemas.microsoft.com/office/powerpoint/2010/main" val="214148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21</a:t>
            </a:fld>
            <a:endParaRPr lang="en-US" dirty="0"/>
          </a:p>
        </p:txBody>
      </p:sp>
    </p:spTree>
    <p:extLst>
      <p:ext uri="{BB962C8B-B14F-4D97-AF65-F5344CB8AC3E}">
        <p14:creationId xmlns:p14="http://schemas.microsoft.com/office/powerpoint/2010/main" val="104399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22</a:t>
            </a:fld>
            <a:endParaRPr lang="en-GB" dirty="0"/>
          </a:p>
        </p:txBody>
      </p:sp>
    </p:spTree>
    <p:extLst>
      <p:ext uri="{BB962C8B-B14F-4D97-AF65-F5344CB8AC3E}">
        <p14:creationId xmlns:p14="http://schemas.microsoft.com/office/powerpoint/2010/main" val="2830951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23</a:t>
            </a:fld>
            <a:endParaRPr lang="en-US" dirty="0"/>
          </a:p>
        </p:txBody>
      </p:sp>
    </p:spTree>
    <p:extLst>
      <p:ext uri="{BB962C8B-B14F-4D97-AF65-F5344CB8AC3E}">
        <p14:creationId xmlns:p14="http://schemas.microsoft.com/office/powerpoint/2010/main" val="228110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24</a:t>
            </a:fld>
            <a:endParaRPr lang="en-US" dirty="0"/>
          </a:p>
        </p:txBody>
      </p:sp>
    </p:spTree>
    <p:extLst>
      <p:ext uri="{BB962C8B-B14F-4D97-AF65-F5344CB8AC3E}">
        <p14:creationId xmlns:p14="http://schemas.microsoft.com/office/powerpoint/2010/main" val="928114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25</a:t>
            </a:fld>
            <a:endParaRPr lang="en-US" dirty="0"/>
          </a:p>
        </p:txBody>
      </p:sp>
    </p:spTree>
    <p:extLst>
      <p:ext uri="{BB962C8B-B14F-4D97-AF65-F5344CB8AC3E}">
        <p14:creationId xmlns:p14="http://schemas.microsoft.com/office/powerpoint/2010/main" val="2122935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26</a:t>
            </a:fld>
            <a:endParaRPr lang="en-GB" dirty="0"/>
          </a:p>
        </p:txBody>
      </p:sp>
    </p:spTree>
    <p:extLst>
      <p:ext uri="{BB962C8B-B14F-4D97-AF65-F5344CB8AC3E}">
        <p14:creationId xmlns:p14="http://schemas.microsoft.com/office/powerpoint/2010/main" val="4017990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27</a:t>
            </a:fld>
            <a:endParaRPr lang="en-US" dirty="0"/>
          </a:p>
        </p:txBody>
      </p:sp>
    </p:spTree>
    <p:extLst>
      <p:ext uri="{BB962C8B-B14F-4D97-AF65-F5344CB8AC3E}">
        <p14:creationId xmlns:p14="http://schemas.microsoft.com/office/powerpoint/2010/main" val="1152813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28</a:t>
            </a:fld>
            <a:endParaRPr lang="en-GB" dirty="0"/>
          </a:p>
        </p:txBody>
      </p:sp>
    </p:spTree>
    <p:extLst>
      <p:ext uri="{BB962C8B-B14F-4D97-AF65-F5344CB8AC3E}">
        <p14:creationId xmlns:p14="http://schemas.microsoft.com/office/powerpoint/2010/main" val="2001026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29</a:t>
            </a:fld>
            <a:endParaRPr lang="en-GB" dirty="0"/>
          </a:p>
        </p:txBody>
      </p:sp>
    </p:spTree>
    <p:extLst>
      <p:ext uri="{BB962C8B-B14F-4D97-AF65-F5344CB8AC3E}">
        <p14:creationId xmlns:p14="http://schemas.microsoft.com/office/powerpoint/2010/main" val="43806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 – Agenda</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Provide an overview of the workshop agenda</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Request for Application (RFA) Highlights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The presenter will discuss key items in the RFA while encouraging the Participants to fully read the RFA before completing their application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Application Development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This will go Tab by Tab in eGrants with a focus on common issues identified in previous Grant Reviews.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Action Review</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To be completed by the presenter following the presentation of all material and the closing of all questions from the Participants.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Closing Comments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3</a:t>
            </a:fld>
            <a:endParaRPr lang="en-US" dirty="0"/>
          </a:p>
        </p:txBody>
      </p:sp>
      <p:sp>
        <p:nvSpPr>
          <p:cNvPr id="5" name="Header Placeholder 4">
            <a:extLst>
              <a:ext uri="{FF2B5EF4-FFF2-40B4-BE49-F238E27FC236}">
                <a16:creationId xmlns:a16="http://schemas.microsoft.com/office/drawing/2014/main" id="{646B5951-A1FE-4BDF-AB27-710F1E252E00}"/>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366747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30</a:t>
            </a:fld>
            <a:endParaRPr lang="en-US" dirty="0"/>
          </a:p>
        </p:txBody>
      </p:sp>
    </p:spTree>
    <p:extLst>
      <p:ext uri="{BB962C8B-B14F-4D97-AF65-F5344CB8AC3E}">
        <p14:creationId xmlns:p14="http://schemas.microsoft.com/office/powerpoint/2010/main" val="96438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31</a:t>
            </a:fld>
            <a:endParaRPr lang="en-US" dirty="0"/>
          </a:p>
        </p:txBody>
      </p:sp>
    </p:spTree>
    <p:extLst>
      <p:ext uri="{BB962C8B-B14F-4D97-AF65-F5344CB8AC3E}">
        <p14:creationId xmlns:p14="http://schemas.microsoft.com/office/powerpoint/2010/main" val="3681627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32</a:t>
            </a:fld>
            <a:endParaRPr lang="en-US" dirty="0"/>
          </a:p>
        </p:txBody>
      </p:sp>
    </p:spTree>
    <p:extLst>
      <p:ext uri="{BB962C8B-B14F-4D97-AF65-F5344CB8AC3E}">
        <p14:creationId xmlns:p14="http://schemas.microsoft.com/office/powerpoint/2010/main" val="3888528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33</a:t>
            </a:fld>
            <a:endParaRPr lang="en-US" dirty="0"/>
          </a:p>
        </p:txBody>
      </p:sp>
    </p:spTree>
    <p:extLst>
      <p:ext uri="{BB962C8B-B14F-4D97-AF65-F5344CB8AC3E}">
        <p14:creationId xmlns:p14="http://schemas.microsoft.com/office/powerpoint/2010/main" val="2484687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34</a:t>
            </a:fld>
            <a:endParaRPr lang="en-US" dirty="0"/>
          </a:p>
        </p:txBody>
      </p:sp>
    </p:spTree>
    <p:extLst>
      <p:ext uri="{BB962C8B-B14F-4D97-AF65-F5344CB8AC3E}">
        <p14:creationId xmlns:p14="http://schemas.microsoft.com/office/powerpoint/2010/main" val="769309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35</a:t>
            </a:fld>
            <a:endParaRPr lang="en-US" dirty="0"/>
          </a:p>
        </p:txBody>
      </p:sp>
    </p:spTree>
    <p:extLst>
      <p:ext uri="{BB962C8B-B14F-4D97-AF65-F5344CB8AC3E}">
        <p14:creationId xmlns:p14="http://schemas.microsoft.com/office/powerpoint/2010/main" val="3612696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36</a:t>
            </a:fld>
            <a:endParaRPr lang="en-US" dirty="0"/>
          </a:p>
        </p:txBody>
      </p:sp>
    </p:spTree>
    <p:extLst>
      <p:ext uri="{BB962C8B-B14F-4D97-AF65-F5344CB8AC3E}">
        <p14:creationId xmlns:p14="http://schemas.microsoft.com/office/powerpoint/2010/main" val="3287084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37</a:t>
            </a:fld>
            <a:endParaRPr lang="en-GB" dirty="0"/>
          </a:p>
        </p:txBody>
      </p:sp>
    </p:spTree>
    <p:extLst>
      <p:ext uri="{BB962C8B-B14F-4D97-AF65-F5344CB8AC3E}">
        <p14:creationId xmlns:p14="http://schemas.microsoft.com/office/powerpoint/2010/main" val="1776831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38</a:t>
            </a:fld>
            <a:endParaRPr lang="en-GB" dirty="0"/>
          </a:p>
        </p:txBody>
      </p:sp>
    </p:spTree>
    <p:extLst>
      <p:ext uri="{BB962C8B-B14F-4D97-AF65-F5344CB8AC3E}">
        <p14:creationId xmlns:p14="http://schemas.microsoft.com/office/powerpoint/2010/main" val="46772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39</a:t>
            </a:fld>
            <a:endParaRPr lang="en-US" dirty="0"/>
          </a:p>
        </p:txBody>
      </p:sp>
    </p:spTree>
    <p:extLst>
      <p:ext uri="{BB962C8B-B14F-4D97-AF65-F5344CB8AC3E}">
        <p14:creationId xmlns:p14="http://schemas.microsoft.com/office/powerpoint/2010/main" val="162330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 Introduction/Purpose</a:t>
            </a:r>
          </a:p>
          <a:p>
            <a:endParaRPr lang="en-US" dirty="0"/>
          </a:p>
          <a:p>
            <a:r>
              <a:rPr lang="en-US" dirty="0"/>
              <a:t>The purpose of this workshop is to highlight key elements of the Request for Applications (RFA) and provide tips for developing quality application elements. </a:t>
            </a:r>
          </a:p>
        </p:txBody>
      </p:sp>
      <p:sp>
        <p:nvSpPr>
          <p:cNvPr id="4" name="Slide Number Placeholder 3"/>
          <p:cNvSpPr>
            <a:spLocks noGrp="1"/>
          </p:cNvSpPr>
          <p:nvPr>
            <p:ph type="sldNum" sz="quarter" idx="10"/>
          </p:nvPr>
        </p:nvSpPr>
        <p:spPr/>
        <p:txBody>
          <a:bodyPr/>
          <a:lstStyle/>
          <a:p>
            <a:fld id="{000EAEF2-E75D-4E97-B468-CED6677CF8C9}" type="slidenum">
              <a:rPr lang="en-US" smtClean="0"/>
              <a:t>4</a:t>
            </a:fld>
            <a:endParaRPr lang="en-US" dirty="0"/>
          </a:p>
        </p:txBody>
      </p:sp>
      <p:sp>
        <p:nvSpPr>
          <p:cNvPr id="5" name="Header Placeholder 4">
            <a:extLst>
              <a:ext uri="{FF2B5EF4-FFF2-40B4-BE49-F238E27FC236}">
                <a16:creationId xmlns:a16="http://schemas.microsoft.com/office/drawing/2014/main" id="{6EB2305D-28E9-4977-9080-F80E7CD02B1E}"/>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094322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40</a:t>
            </a:fld>
            <a:endParaRPr lang="en-US" dirty="0"/>
          </a:p>
        </p:txBody>
      </p:sp>
    </p:spTree>
    <p:extLst>
      <p:ext uri="{BB962C8B-B14F-4D97-AF65-F5344CB8AC3E}">
        <p14:creationId xmlns:p14="http://schemas.microsoft.com/office/powerpoint/2010/main" val="742687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41</a:t>
            </a:fld>
            <a:endParaRPr lang="en-US" dirty="0"/>
          </a:p>
        </p:txBody>
      </p:sp>
    </p:spTree>
    <p:extLst>
      <p:ext uri="{BB962C8B-B14F-4D97-AF65-F5344CB8AC3E}">
        <p14:creationId xmlns:p14="http://schemas.microsoft.com/office/powerpoint/2010/main" val="1404743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42</a:t>
            </a:fld>
            <a:endParaRPr lang="en-US" dirty="0"/>
          </a:p>
        </p:txBody>
      </p:sp>
    </p:spTree>
    <p:extLst>
      <p:ext uri="{BB962C8B-B14F-4D97-AF65-F5344CB8AC3E}">
        <p14:creationId xmlns:p14="http://schemas.microsoft.com/office/powerpoint/2010/main" val="4282191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Slide 36</a:t>
            </a:r>
            <a:r>
              <a:rPr lang="en-US" b="1" baseline="0" dirty="0"/>
              <a:t> </a:t>
            </a:r>
            <a:r>
              <a:rPr lang="en-US" b="1" dirty="0"/>
              <a:t>– Questions </a:t>
            </a:r>
            <a:endParaRPr lang="en-US" dirty="0"/>
          </a:p>
          <a:p>
            <a:endParaRPr lang="en-US" b="1" dirty="0"/>
          </a:p>
          <a:p>
            <a:r>
              <a:rPr lang="en-US" b="1" dirty="0"/>
              <a:t>Presenter:</a:t>
            </a:r>
          </a:p>
          <a:p>
            <a:endParaRPr lang="en-US" dirty="0"/>
          </a:p>
          <a:p>
            <a:r>
              <a:rPr lang="en-US" i="1" dirty="0"/>
              <a:t>Field</a:t>
            </a:r>
            <a:r>
              <a:rPr lang="en-US" i="1" baseline="0" dirty="0"/>
              <a:t> questions, record those that need to be referred to the OOG-HSGD/CJD.</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43</a:t>
            </a:fld>
            <a:endParaRPr lang="en-US" dirty="0"/>
          </a:p>
        </p:txBody>
      </p:sp>
      <p:sp>
        <p:nvSpPr>
          <p:cNvPr id="5" name="Header Placeholder 4">
            <a:extLst>
              <a:ext uri="{FF2B5EF4-FFF2-40B4-BE49-F238E27FC236}">
                <a16:creationId xmlns:a16="http://schemas.microsoft.com/office/drawing/2014/main" id="{1F5861F5-3505-4D46-B2CC-990E92F6A61B}"/>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14625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Slide 37 – Application Development: Objectives</a:t>
            </a:r>
            <a:endParaRPr lang="en-US" dirty="0"/>
          </a:p>
          <a:p>
            <a:endParaRPr lang="en-US" b="1" dirty="0"/>
          </a:p>
          <a:p>
            <a:r>
              <a:rPr lang="en-US" b="1" dirty="0"/>
              <a:t>Presenter Notes: </a:t>
            </a:r>
            <a:r>
              <a:rPr lang="en-US" i="1" dirty="0"/>
              <a:t>Review the objectives for the Application Development module of the presentation. </a:t>
            </a:r>
          </a:p>
          <a:p>
            <a:endParaRPr lang="en-US" dirty="0"/>
          </a:p>
          <a:p>
            <a:pPr marL="173336" indent="-173336">
              <a:buFont typeface="Arial" panose="020B0604020202020204" pitchFamily="34" charset="0"/>
              <a:buChar char="•"/>
            </a:pPr>
            <a:r>
              <a:rPr lang="en-US" dirty="0"/>
              <a:t>Our first objective in this module is to become familiar with important areas in each tab </a:t>
            </a:r>
          </a:p>
          <a:p>
            <a:pPr marL="173336" indent="-173336">
              <a:buFont typeface="Arial" panose="020B0604020202020204" pitchFamily="34" charset="0"/>
              <a:buChar char="•"/>
            </a:pPr>
            <a:r>
              <a:rPr lang="en-US" dirty="0"/>
              <a:t>Second, identify common errors to avoid</a:t>
            </a:r>
          </a:p>
          <a:p>
            <a:pPr marL="173336" indent="-173336">
              <a:buFont typeface="Arial" panose="020B0604020202020204" pitchFamily="34" charset="0"/>
              <a:buChar char="•"/>
            </a:pPr>
            <a:r>
              <a:rPr lang="en-US" dirty="0"/>
              <a:t>Third, gain a clearer idea of the information the OOG-HSGD needs in each tab and why it is important</a:t>
            </a:r>
          </a:p>
          <a:p>
            <a:pPr marL="173336" indent="-173336">
              <a:buFont typeface="Arial" panose="020B0604020202020204" pitchFamily="34" charset="0"/>
              <a:buChar char="•"/>
            </a:pPr>
            <a:r>
              <a:rPr lang="en-US" dirty="0"/>
              <a:t>Last, become better prepared to complete an application</a:t>
            </a:r>
          </a:p>
        </p:txBody>
      </p:sp>
      <p:sp>
        <p:nvSpPr>
          <p:cNvPr id="4" name="Slide Number Placeholder 3"/>
          <p:cNvSpPr>
            <a:spLocks noGrp="1"/>
          </p:cNvSpPr>
          <p:nvPr>
            <p:ph type="sldNum" sz="quarter" idx="10"/>
          </p:nvPr>
        </p:nvSpPr>
        <p:spPr/>
        <p:txBody>
          <a:bodyPr/>
          <a:lstStyle/>
          <a:p>
            <a:fld id="{000EAEF2-E75D-4E97-B468-CED6677CF8C9}" type="slidenum">
              <a:rPr lang="en-US" smtClean="0"/>
              <a:t>44</a:t>
            </a:fld>
            <a:endParaRPr lang="en-US" dirty="0"/>
          </a:p>
        </p:txBody>
      </p:sp>
      <p:sp>
        <p:nvSpPr>
          <p:cNvPr id="5" name="Header Placeholder 4">
            <a:extLst>
              <a:ext uri="{FF2B5EF4-FFF2-40B4-BE49-F238E27FC236}">
                <a16:creationId xmlns:a16="http://schemas.microsoft.com/office/drawing/2014/main" id="{787146DB-34B7-462E-963E-72E03E3A800D}"/>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866578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45</a:t>
            </a:fld>
            <a:endParaRPr lang="en-US" dirty="0"/>
          </a:p>
        </p:txBody>
      </p:sp>
    </p:spTree>
    <p:extLst>
      <p:ext uri="{BB962C8B-B14F-4D97-AF65-F5344CB8AC3E}">
        <p14:creationId xmlns:p14="http://schemas.microsoft.com/office/powerpoint/2010/main" val="278492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39 – Application Development: </a:t>
            </a:r>
            <a:r>
              <a:rPr lang="en-US" dirty="0"/>
              <a:t> </a:t>
            </a:r>
            <a:r>
              <a:rPr lang="en-US" b="1" dirty="0"/>
              <a:t>Profile Tab</a:t>
            </a:r>
            <a:r>
              <a:rPr lang="en-US" dirty="0"/>
              <a:t>  </a:t>
            </a:r>
          </a:p>
          <a:p>
            <a:endParaRPr lang="en-US" dirty="0"/>
          </a:p>
          <a:p>
            <a:r>
              <a:rPr lang="en-US" dirty="0"/>
              <a:t>The Profile tab</a:t>
            </a:r>
            <a:r>
              <a:rPr lang="en-US" b="1" dirty="0"/>
              <a:t> </a:t>
            </a:r>
            <a:r>
              <a:rPr lang="en-US" dirty="0"/>
              <a:t>consists of two (2) sub-tabs:  Details and Grant Vendor</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46</a:t>
            </a:fld>
            <a:endParaRPr lang="en-US" dirty="0"/>
          </a:p>
        </p:txBody>
      </p:sp>
      <p:sp>
        <p:nvSpPr>
          <p:cNvPr id="5" name="Header Placeholder 4">
            <a:extLst>
              <a:ext uri="{FF2B5EF4-FFF2-40B4-BE49-F238E27FC236}">
                <a16:creationId xmlns:a16="http://schemas.microsoft.com/office/drawing/2014/main" id="{0DE3440D-0352-4A9F-BBB6-140FD884525D}"/>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796703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Slide 40 – Application Development: Profile Tab: Details </a:t>
            </a:r>
            <a:endParaRPr lang="en-US" dirty="0"/>
          </a:p>
          <a:p>
            <a:endParaRPr lang="en-US" dirty="0"/>
          </a:p>
          <a:p>
            <a:pPr defTabSz="924458">
              <a:defRPr/>
            </a:pPr>
            <a:r>
              <a:rPr lang="en-US" b="1" dirty="0"/>
              <a:t>Identifying Information</a:t>
            </a:r>
            <a:r>
              <a:rPr lang="en-US" dirty="0"/>
              <a:t> - This information tells the OOG who the Applicant is, identifies the project, and provides the project’s planned start/end dates. </a:t>
            </a:r>
          </a:p>
          <a:p>
            <a:endParaRPr lang="en-US" dirty="0"/>
          </a:p>
          <a:p>
            <a:pPr defTabSz="924458">
              <a:defRPr/>
            </a:pPr>
            <a:r>
              <a:rPr lang="en-US" b="1" i="1" dirty="0"/>
              <a:t>Presenter Notes:</a:t>
            </a:r>
            <a:r>
              <a:rPr lang="en-US" i="1" dirty="0"/>
              <a:t> briefly cover the areas on the slide then transition to next slide for a screen shot of the tab and more detail. </a:t>
            </a:r>
            <a:endParaRPr lang="en-US" dirty="0"/>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47</a:t>
            </a:fld>
            <a:endParaRPr lang="en-US" dirty="0"/>
          </a:p>
        </p:txBody>
      </p:sp>
      <p:sp>
        <p:nvSpPr>
          <p:cNvPr id="5" name="Header Placeholder 4">
            <a:extLst>
              <a:ext uri="{FF2B5EF4-FFF2-40B4-BE49-F238E27FC236}">
                <a16:creationId xmlns:a16="http://schemas.microsoft.com/office/drawing/2014/main" id="{F4EA7B0A-8EE5-47B5-8FD8-3B358DB8A1D3}"/>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1446329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41 – Application Development: Profile Tab: Details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Applicant Agency Name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enter the legal name of the agency requesting funding. Local governments should enter the legal name of a city (“Sample, City of”) or county government (“Sample County”).  Applicants should use this standard format so all records within the system can be located by Agency Name in a consistent manner.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Project Title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title should provide an indication of what the project is. (Examples: Interoperable Communications, Planning, Fusion Center Sustainment, Special Team Sustainment, etc.)</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Division or Unit to Administer the Project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tells the OOG who will be administering the grant.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Agency Address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physical address for the applying agency and must include the zip code plus four. (Applicants can get this information from the local post office if it is unknown).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Agency Address Line 1: Enter the physical address for this project. If your organization is required to keep this information confidential, please enter a mailing address instead for this project.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Error</a:t>
            </a:r>
            <a:r>
              <a:rPr lang="en-US" sz="1200" kern="1200" dirty="0">
                <a:solidFill>
                  <a:schemeClr val="tx1"/>
                </a:solidFill>
                <a:effectLst/>
                <a:latin typeface="+mn-lt"/>
                <a:ea typeface="+mn-ea"/>
                <a:cs typeface="+mn-cs"/>
              </a:rPr>
              <a:t>: Entering 0000 in the zip plus four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Start/End Dates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Project Period: Grant-funded projects must begin between September 1, 2018 and March 1, 2019, and expire on or before August 31, 2020. Additional guidelines are noted below:</a:t>
            </a:r>
          </a:p>
          <a:p>
            <a:pPr marL="228600" lvl="0" indent="-228600">
              <a:buFont typeface="+mj-lt"/>
              <a:buAutoNum type="arabicPeriod"/>
            </a:pPr>
            <a:r>
              <a:rPr lang="en-US" sz="1200" kern="1200" dirty="0">
                <a:solidFill>
                  <a:schemeClr val="tx1"/>
                </a:solidFill>
                <a:effectLst/>
                <a:latin typeface="+mn-lt"/>
                <a:ea typeface="+mn-ea"/>
                <a:cs typeface="+mn-cs"/>
              </a:rPr>
              <a:t>Project periods should be structured so that projects that include grant-funded salaries and/or annual recurring costs do not overlap with the project periods of previous or future grant awards with the same costs</a:t>
            </a:r>
          </a:p>
          <a:p>
            <a:pPr marL="228600" lvl="0" indent="-228600">
              <a:buFont typeface="+mj-lt"/>
              <a:buAutoNum type="arabicPeriod"/>
            </a:pPr>
            <a:r>
              <a:rPr lang="en-US" sz="1200" kern="1200" dirty="0">
                <a:solidFill>
                  <a:schemeClr val="tx1"/>
                </a:solidFill>
                <a:effectLst/>
                <a:latin typeface="+mn-lt"/>
                <a:ea typeface="+mn-ea"/>
                <a:cs typeface="+mn-cs"/>
              </a:rPr>
              <a:t>Project periods should be structured so that grants with annual recurring grant-funded expenses are on a 12 or 24-month grant cycle/performance period. </a:t>
            </a:r>
          </a:p>
          <a:p>
            <a:pPr marL="228600" lvl="0" indent="-228600">
              <a:buFont typeface="+mj-lt"/>
              <a:buAutoNum type="arabicPeriod"/>
            </a:pPr>
            <a:r>
              <a:rPr lang="en-US" sz="1200" kern="1200" dirty="0">
                <a:solidFill>
                  <a:schemeClr val="tx1"/>
                </a:solidFill>
                <a:effectLst/>
                <a:latin typeface="+mn-lt"/>
                <a:ea typeface="+mn-ea"/>
                <a:cs typeface="+mn-cs"/>
              </a:rPr>
              <a:t>Project periods for equipment only projects are generally awarded for a 6 to 12 month grant period. </a:t>
            </a:r>
          </a:p>
          <a:p>
            <a:pPr marL="228600" lvl="0" indent="-228600">
              <a:buFont typeface="+mj-lt"/>
              <a:buAutoNum type="arabicPeriod"/>
            </a:pPr>
            <a:r>
              <a:rPr lang="en-US" sz="1200" kern="1200" dirty="0">
                <a:solidFill>
                  <a:schemeClr val="tx1"/>
                </a:solidFill>
                <a:effectLst/>
                <a:latin typeface="+mn-lt"/>
                <a:ea typeface="+mn-ea"/>
                <a:cs typeface="+mn-cs"/>
              </a:rPr>
              <a:t>HSGD will consider proposed start or end dates following outside of these guidelines on a case-by-case basis.</a:t>
            </a:r>
          </a:p>
          <a:p>
            <a:r>
              <a:rPr lang="en-US" dirty="0"/>
              <a:t> </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Remind the applicants that the start date must be the first day of the month and the end date must be the last day of the month.  The Plan Year is an HSGD field that will autofill based on project start date entered.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48</a:t>
            </a:fld>
            <a:endParaRPr lang="en-US" dirty="0"/>
          </a:p>
        </p:txBody>
      </p:sp>
      <p:sp>
        <p:nvSpPr>
          <p:cNvPr id="5" name="Header Placeholder 4">
            <a:extLst>
              <a:ext uri="{FF2B5EF4-FFF2-40B4-BE49-F238E27FC236}">
                <a16:creationId xmlns:a16="http://schemas.microsoft.com/office/drawing/2014/main" id="{06E70648-8A57-4E99-AC80-64F963B371F6}"/>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841712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42 – Application Development: Profile Tab: Details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Target Area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refers to the geographical area the project is targeting to impact. Follow the directions for each field.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If the Impact is Local, only one County should be listed under the Service Area.  If the Impact is Regional, more than one County should be listed under the Service Area.</a:t>
            </a:r>
          </a:p>
        </p:txBody>
      </p:sp>
      <p:sp>
        <p:nvSpPr>
          <p:cNvPr id="4" name="Slide Number Placeholder 3"/>
          <p:cNvSpPr>
            <a:spLocks noGrp="1"/>
          </p:cNvSpPr>
          <p:nvPr>
            <p:ph type="sldNum" sz="quarter" idx="10"/>
          </p:nvPr>
        </p:nvSpPr>
        <p:spPr/>
        <p:txBody>
          <a:bodyPr/>
          <a:lstStyle/>
          <a:p>
            <a:fld id="{000EAEF2-E75D-4E97-B468-CED6677CF8C9}" type="slidenum">
              <a:rPr lang="en-US" smtClean="0"/>
              <a:t>49</a:t>
            </a:fld>
            <a:endParaRPr lang="en-US" dirty="0"/>
          </a:p>
        </p:txBody>
      </p:sp>
      <p:sp>
        <p:nvSpPr>
          <p:cNvPr id="5" name="Header Placeholder 4">
            <a:extLst>
              <a:ext uri="{FF2B5EF4-FFF2-40B4-BE49-F238E27FC236}">
                <a16:creationId xmlns:a16="http://schemas.microsoft.com/office/drawing/2014/main" id="{C7F56063-F700-41C8-82AD-8DD8232B2974}"/>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70775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 – 2018 Request for Applications (RFA)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Inform the participants that they are expected to fully read the RFA and that this presentation is only highlighting SOME of the important areas and changes to the RFA from the prior year. The RFA can be found at </a:t>
            </a:r>
            <a:r>
              <a:rPr lang="en-US" sz="1200" u="sng" kern="1200" dirty="0">
                <a:solidFill>
                  <a:schemeClr val="tx1"/>
                </a:solidFill>
                <a:effectLst/>
                <a:latin typeface="+mn-lt"/>
                <a:ea typeface="+mn-ea"/>
                <a:cs typeface="+mn-cs"/>
                <a:hlinkClick r:id="rId3"/>
              </a:rPr>
              <a:t>https://egrants.gov.texas.gov/fundopp.aspx</a:t>
            </a:r>
            <a:r>
              <a:rPr lang="en-US" sz="1200" u="sng" kern="1200" dirty="0">
                <a:solidFill>
                  <a:schemeClr val="tx1"/>
                </a:solidFill>
                <a:effectLst/>
                <a:latin typeface="+mn-lt"/>
                <a:ea typeface="+mn-ea"/>
                <a:cs typeface="+mn-cs"/>
              </a:rPr>
              <a:t> once it has posted.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Purpose</a:t>
            </a:r>
            <a:r>
              <a:rPr lang="en-US" sz="1200" kern="1200" dirty="0">
                <a:solidFill>
                  <a:schemeClr val="tx1"/>
                </a:solidFill>
                <a:effectLst/>
                <a:latin typeface="+mn-lt"/>
                <a:ea typeface="+mn-ea"/>
                <a:cs typeface="+mn-cs"/>
              </a:rPr>
              <a:t>: The purpose of the SHSP is to support state, tribal and local preparedness activities that address high-priority preparedness gaps across all core capabilities </a:t>
            </a:r>
            <a:r>
              <a:rPr lang="en-US" sz="1200" b="1" u="sng" kern="1200" dirty="0">
                <a:solidFill>
                  <a:schemeClr val="tx1"/>
                </a:solidFill>
                <a:effectLst/>
                <a:latin typeface="+mn-lt"/>
                <a:ea typeface="+mn-ea"/>
                <a:cs typeface="+mn-cs"/>
              </a:rPr>
              <a:t>where a nexus to terrorism exists</a:t>
            </a:r>
            <a:r>
              <a:rPr lang="en-US" sz="1200" kern="1200" dirty="0">
                <a:solidFill>
                  <a:schemeClr val="tx1"/>
                </a:solidFill>
                <a:effectLst/>
                <a:latin typeface="+mn-lt"/>
                <a:ea typeface="+mn-ea"/>
                <a:cs typeface="+mn-cs"/>
              </a:rPr>
              <a:t>.  All investments must be consistent with capability targets set during the Threat and Hazard Identification and Risk Assessment (THIRA) process, and gaps identified in the State Preparedness Report (SPR).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SHSP is intended to support investments that improve the ability of jurisdictions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Prevent</a:t>
            </a:r>
            <a:r>
              <a:rPr lang="en-US" sz="1200" kern="1200" dirty="0">
                <a:solidFill>
                  <a:schemeClr val="tx1"/>
                </a:solidFill>
                <a:effectLst/>
                <a:latin typeface="+mn-lt"/>
                <a:ea typeface="+mn-ea"/>
                <a:cs typeface="+mn-cs"/>
              </a:rPr>
              <a:t> a threatened or an actual act of terrorism;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Protect</a:t>
            </a:r>
            <a:r>
              <a:rPr lang="en-US" sz="1200" kern="1200" dirty="0">
                <a:solidFill>
                  <a:schemeClr val="tx1"/>
                </a:solidFill>
                <a:effectLst/>
                <a:latin typeface="+mn-lt"/>
                <a:ea typeface="+mn-ea"/>
                <a:cs typeface="+mn-cs"/>
              </a:rPr>
              <a:t> its citizens, residents, visitors, and assets against the greatest threats and hazards;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Mitigate</a:t>
            </a:r>
            <a:r>
              <a:rPr lang="en-US" sz="1200" kern="1200" dirty="0">
                <a:solidFill>
                  <a:schemeClr val="tx1"/>
                </a:solidFill>
                <a:effectLst/>
                <a:latin typeface="+mn-lt"/>
                <a:ea typeface="+mn-ea"/>
                <a:cs typeface="+mn-cs"/>
              </a:rPr>
              <a:t> the loss of life and property by lessening the impact of future catastrophic events;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Respond</a:t>
            </a:r>
            <a:r>
              <a:rPr lang="en-US" sz="1200" kern="1200" dirty="0">
                <a:solidFill>
                  <a:schemeClr val="tx1"/>
                </a:solidFill>
                <a:effectLst/>
                <a:latin typeface="+mn-lt"/>
                <a:ea typeface="+mn-ea"/>
                <a:cs typeface="+mn-cs"/>
              </a:rPr>
              <a:t> quickly to save lives, protect property and the environment, and meet basic human needs in the aftermath of a catastrophic incident; and/or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Recover</a:t>
            </a:r>
            <a:r>
              <a:rPr lang="en-US" sz="1200" kern="1200" dirty="0">
                <a:solidFill>
                  <a:schemeClr val="tx1"/>
                </a:solidFill>
                <a:effectLst/>
                <a:latin typeface="+mn-lt"/>
                <a:ea typeface="+mn-ea"/>
                <a:cs typeface="+mn-cs"/>
              </a:rPr>
              <a:t> through a focus on the timely restoration, strengthening, accessibility and revitalization of infrastructure, housing, and a sustainable economy, as well as the health, social, cultural, historic, and environmental fabric of communities affected by a catastrophic incident.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activities which support the achievement of target capabilities related to terrorism preparedness may simultaneously support enhanced preparedness for other hazards unrelated to acts of terrorism. </a:t>
            </a:r>
            <a:r>
              <a:rPr lang="en-US" sz="1200" b="1" kern="1200" dirty="0">
                <a:solidFill>
                  <a:schemeClr val="tx1"/>
                </a:solidFill>
                <a:effectLst/>
                <a:latin typeface="+mn-lt"/>
                <a:ea typeface="+mn-ea"/>
                <a:cs typeface="+mn-cs"/>
              </a:rPr>
              <a:t>However,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all SHSP projects must assist grantees in achieving target capabilities related to preventing, preparing for, protecting against, or responding to acts of terrorism.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Law Enforcement Terrorism Prevention Activities (LETPA)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 Congressional mandate (911 Act), twenty-five percent (25%) of the combined Homeland Security Grant Program funding must be spent on Law Enforcement Terrorism Prevention Activities (LETPA). Similar to regular SHSP projects, all LETPA investments must be consistent with capability targets set during the Threat and Hazard Identification and Risk Assessment (THIRA) process, and gaps identified in the State Preparedness Report (SPR).</a:t>
            </a:r>
          </a:p>
          <a:p>
            <a:r>
              <a:rPr lang="en-US" sz="1200" kern="1200" dirty="0">
                <a:solidFill>
                  <a:schemeClr val="tx1"/>
                </a:solidFill>
                <a:effectLst/>
                <a:latin typeface="+mn-lt"/>
                <a:ea typeface="+mn-ea"/>
                <a:cs typeface="+mn-cs"/>
              </a:rPr>
              <a:t>The SHSP-LETPA is intended to support investments that improve the ability of jurisdictions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Prevent</a:t>
            </a:r>
            <a:r>
              <a:rPr lang="en-US" sz="1200" kern="1200" dirty="0">
                <a:solidFill>
                  <a:schemeClr val="tx1"/>
                </a:solidFill>
                <a:effectLst/>
                <a:latin typeface="+mn-lt"/>
                <a:ea typeface="+mn-ea"/>
                <a:cs typeface="+mn-cs"/>
              </a:rPr>
              <a:t> a threatened or an actual act of terrorism;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Protect</a:t>
            </a:r>
            <a:r>
              <a:rPr lang="en-US" sz="1200" kern="1200" dirty="0">
                <a:solidFill>
                  <a:schemeClr val="tx1"/>
                </a:solidFill>
                <a:effectLst/>
                <a:latin typeface="+mn-lt"/>
                <a:ea typeface="+mn-ea"/>
                <a:cs typeface="+mn-cs"/>
              </a:rPr>
              <a:t> its citizens, residents, visitors, and assets against the greatest threats and hazards;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Prevention is defined as the capabilities necessary to avoid, prevent, or stop a threatened or actual act of terrorism.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capabilities being built or sustained must have a clear linkage to one or more of the following Core Capabilities in the National Preparedness Goal: Planning, Public Information and Warning, Operational Coordination, Intelligence and Information Sharing, Interdiction and Disruption, Screening, Search, and Detection, and Forensics and Attribution. </a:t>
            </a:r>
          </a:p>
        </p:txBody>
      </p:sp>
      <p:sp>
        <p:nvSpPr>
          <p:cNvPr id="4" name="Slide Number Placeholder 3"/>
          <p:cNvSpPr>
            <a:spLocks noGrp="1"/>
          </p:cNvSpPr>
          <p:nvPr>
            <p:ph type="sldNum" sz="quarter" idx="10"/>
          </p:nvPr>
        </p:nvSpPr>
        <p:spPr/>
        <p:txBody>
          <a:bodyPr/>
          <a:lstStyle/>
          <a:p>
            <a:fld id="{000EAEF2-E75D-4E97-B468-CED6677CF8C9}" type="slidenum">
              <a:rPr lang="en-US" smtClean="0"/>
              <a:t>5</a:t>
            </a:fld>
            <a:endParaRPr lang="en-US" dirty="0"/>
          </a:p>
        </p:txBody>
      </p:sp>
      <p:sp>
        <p:nvSpPr>
          <p:cNvPr id="5" name="Header Placeholder 4">
            <a:extLst>
              <a:ext uri="{FF2B5EF4-FFF2-40B4-BE49-F238E27FC236}">
                <a16:creationId xmlns:a16="http://schemas.microsoft.com/office/drawing/2014/main" id="{FEE80DB3-616D-4DBC-80EE-60A48A9329B8}"/>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214731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43 – Application Development: Profile Tab: Details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Grant Officials and contact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 Officials – The Authorized Official (AO), Financial Officer (FO) and Project Director (PD) must be three different individuals. Applicants must take care in designating and/or delegating their Grant Officials. </a:t>
            </a:r>
            <a:r>
              <a:rPr lang="en-US" sz="1200" u="sng" kern="1200" dirty="0">
                <a:solidFill>
                  <a:schemeClr val="tx1"/>
                </a:solidFill>
                <a:effectLst/>
                <a:latin typeface="+mn-lt"/>
                <a:ea typeface="+mn-ea"/>
                <a:cs typeface="+mn-cs"/>
                <a:hlinkClick r:id="rId3"/>
              </a:rPr>
              <a:t>1 TAC §3.2501, Grant Officials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Authorized Official (AO)</a:t>
            </a:r>
            <a:r>
              <a:rPr lang="en-US" sz="1200" kern="1200" dirty="0">
                <a:solidFill>
                  <a:schemeClr val="tx1"/>
                </a:solidFill>
                <a:effectLst/>
                <a:latin typeface="+mn-lt"/>
                <a:ea typeface="+mn-ea"/>
                <a:cs typeface="+mn-cs"/>
              </a:rPr>
              <a:t> should be the chief elected official or officer of the applying agency, e.g. County Judge, Mayor, COG Executive Director, etc. This is the person that is responsible for designating the other grant officials. If the Authorized Official is delegated to anyone other than the chief official, the position shall be included in a resolution from the governing body designating the individual OR position title as the AO.</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OOG recommends using position titles in the resolutions. If the official is named, then leaves office for any reason, the OOG will require a new resolution whereas if the position title is used, the incoming official is covered by the existing resolution. Any requirement to include the name of the official is strictly that of the applying agency.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Financial Officer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a:t>
            </a:r>
            <a:r>
              <a:rPr lang="en-US" sz="1200" kern="1200" dirty="0">
                <a:solidFill>
                  <a:schemeClr val="tx1"/>
                </a:solidFill>
                <a:effectLst/>
                <a:latin typeface="+mn-lt"/>
                <a:ea typeface="+mn-ea"/>
                <a:cs typeface="+mn-cs"/>
              </a:rPr>
              <a:t> should be the Chief Financial Officer for the applying agency, e.g. County Auditor, Finance Director, etc. Applicants are responsible for ensuring that only responsible and capable individuals are designated as the FO. The applying agency should not delegate this responsibility to junior level personnel and it cannot be a general agency clerk. The FO should have adequate experience and knowledge of grants accounting. The applying agency may be asked to certify the designated FO has the appropriate skills and knowledge to perform the assigned duties.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Project Director (PD)</a:t>
            </a:r>
            <a:r>
              <a:rPr lang="en-US" sz="1200" kern="1200" dirty="0">
                <a:solidFill>
                  <a:schemeClr val="tx1"/>
                </a:solidFill>
                <a:effectLst/>
                <a:latin typeface="+mn-lt"/>
                <a:ea typeface="+mn-ea"/>
                <a:cs typeface="+mn-cs"/>
              </a:rPr>
              <a:t> is the official that will be the most familiar with the project. The PD should be involved in the day-to-day performance of the grant and must be an employee of the applying agency. </a:t>
            </a:r>
          </a:p>
          <a:p>
            <a:r>
              <a:rPr lang="en-US" dirty="0"/>
              <a:t> </a:t>
            </a:r>
          </a:p>
          <a:p>
            <a:r>
              <a:rPr lang="en-US" sz="1200" b="1" kern="1200" dirty="0">
                <a:solidFill>
                  <a:schemeClr val="tx1"/>
                </a:solidFill>
                <a:effectLst/>
                <a:latin typeface="+mn-lt"/>
                <a:ea typeface="+mn-ea"/>
                <a:cs typeface="+mn-cs"/>
              </a:rPr>
              <a:t>The Grant Writer</a:t>
            </a:r>
            <a:r>
              <a:rPr lang="en-US" sz="1200" kern="1200" dirty="0">
                <a:solidFill>
                  <a:schemeClr val="tx1"/>
                </a:solidFill>
                <a:effectLst/>
                <a:latin typeface="+mn-lt"/>
                <a:ea typeface="+mn-ea"/>
                <a:cs typeface="+mn-cs"/>
              </a:rPr>
              <a:t> may be the same individual that fills the role of one of the Grant Officials. The Grant Writer has no authority or ability to modify the application after it has been certified by the Authorized Official.  The Grant Writer also has no permissions to request adjustments once an application has been awarded.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Contact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comes from the profile information entered into each eGrant user’s account when it was created/updated. The contact information will display after the email address for the official is entered and linked to the application record.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information provided must be correct. The Grant Manager or Program Manager may need to contact Grant Officials during the life of a grant. Applicants should use official organizational email addresses only.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50</a:t>
            </a:fld>
            <a:endParaRPr lang="en-US" dirty="0"/>
          </a:p>
        </p:txBody>
      </p:sp>
      <p:sp>
        <p:nvSpPr>
          <p:cNvPr id="5" name="Header Placeholder 4">
            <a:extLst>
              <a:ext uri="{FF2B5EF4-FFF2-40B4-BE49-F238E27FC236}">
                <a16:creationId xmlns:a16="http://schemas.microsoft.com/office/drawing/2014/main" id="{6965A9AA-D2F8-49A8-BB2B-55162FD121B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483480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44 – Application Development: Profile Tab: Details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by Grantee to OOG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is available on several tabs throughout the application. Applicants can type notes or comments that are visible to the OOG. This opens a way for the Applicant to communicate with the OOG for a number of reasons. This may include responding to a question asked by the OOG in this area, clarifying any statements made under a particular tab in the application, or adding further detail on any changes.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Notes added to this section cannot be deleted and are subject to public records regulations. Entries into this area should only pertain to items on the respective tab and pertinent to the grant itself. </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51</a:t>
            </a:fld>
            <a:endParaRPr lang="en-US" dirty="0"/>
          </a:p>
        </p:txBody>
      </p:sp>
      <p:sp>
        <p:nvSpPr>
          <p:cNvPr id="5" name="Header Placeholder 4">
            <a:extLst>
              <a:ext uri="{FF2B5EF4-FFF2-40B4-BE49-F238E27FC236}">
                <a16:creationId xmlns:a16="http://schemas.microsoft.com/office/drawing/2014/main" id="{DDB7D5C3-4ACF-42E0-8556-9AFFBE191320}"/>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934198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45 – Application Development: Profile Tab: Grant Vendor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use the drop down menus to select the appropriate Organization type. Additionally, the applicant needs to select the matching payment information (pick the radio button that matches the uploaded documents or select “No Match”, and then enter their applicable DUNS number and SAM Expiration Date on this tab.</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a:t>
            </a:r>
            <a:r>
              <a:rPr lang="en-US" sz="1200" i="1" kern="1200" dirty="0">
                <a:solidFill>
                  <a:schemeClr val="tx1"/>
                </a:solidFill>
                <a:effectLst/>
                <a:latin typeface="+mn-lt"/>
                <a:ea typeface="+mn-ea"/>
                <a:cs typeface="+mn-cs"/>
              </a:rPr>
              <a:t> The next slide displays an example of the tab for clarity. </a:t>
            </a:r>
            <a:endParaRPr lang="en-US" sz="1200" kern="1200" dirty="0">
              <a:solidFill>
                <a:schemeClr val="tx1"/>
              </a:solidFill>
              <a:effectLst/>
              <a:latin typeface="+mn-lt"/>
              <a:ea typeface="+mn-ea"/>
              <a:cs typeface="+mn-cs"/>
            </a:endParaRPr>
          </a:p>
          <a:p>
            <a:r>
              <a:rPr lang="en-US" dirty="0"/>
              <a:t> </a:t>
            </a:r>
          </a:p>
          <a:p>
            <a:r>
              <a:rPr lang="en-US" dirty="0"/>
              <a:t> </a:t>
            </a:r>
          </a:p>
          <a:p>
            <a:r>
              <a:rPr lang="en-US" dirty="0"/>
              <a:t>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52</a:t>
            </a:fld>
            <a:endParaRPr lang="en-US" dirty="0"/>
          </a:p>
        </p:txBody>
      </p:sp>
      <p:sp>
        <p:nvSpPr>
          <p:cNvPr id="5" name="Header Placeholder 4">
            <a:extLst>
              <a:ext uri="{FF2B5EF4-FFF2-40B4-BE49-F238E27FC236}">
                <a16:creationId xmlns:a16="http://schemas.microsoft.com/office/drawing/2014/main" id="{1FDEB01C-35BE-4ECF-87E5-6ED9653C4749}"/>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037733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46 – Application Development: Profile Tab: Grant Vendor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a:t>
            </a:r>
            <a:r>
              <a:rPr lang="en-US" sz="1200" i="1" kern="1200" dirty="0">
                <a:solidFill>
                  <a:schemeClr val="tx1"/>
                </a:solidFill>
                <a:effectLst/>
                <a:latin typeface="+mn-lt"/>
                <a:ea typeface="+mn-ea"/>
                <a:cs typeface="+mn-cs"/>
              </a:rPr>
              <a:t> Use this slide to point out the location of each area discussed on the previous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53</a:t>
            </a:fld>
            <a:endParaRPr lang="en-US" dirty="0"/>
          </a:p>
        </p:txBody>
      </p:sp>
      <p:sp>
        <p:nvSpPr>
          <p:cNvPr id="5" name="Header Placeholder 4">
            <a:extLst>
              <a:ext uri="{FF2B5EF4-FFF2-40B4-BE49-F238E27FC236}">
                <a16:creationId xmlns:a16="http://schemas.microsoft.com/office/drawing/2014/main" id="{D7A33A30-FBA5-413F-A931-3087D8308652}"/>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1170849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47 – Application Development: Profile Tab: Grant Vendor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Upload Vendor Information Documents:</a:t>
            </a:r>
            <a:r>
              <a:rPr lang="en-US" sz="1200" kern="1200" dirty="0">
                <a:solidFill>
                  <a:schemeClr val="tx1"/>
                </a:solidFill>
                <a:effectLst/>
                <a:latin typeface="+mn-lt"/>
                <a:ea typeface="+mn-ea"/>
                <a:cs typeface="+mn-cs"/>
              </a:rPr>
              <a:t> In order to streamline the OOG review process, Applicants/Grantees are required to submit the Direct Deposit Form, New Payee ID Form, and W9 Form with each application. These documents are required because they are necessary for the grantee to receive grant payments.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Applicants submitting more than one application may use the new Global Upload Feature in eGrants. This feature can be found on the My.Home tab. More information and steps to use this feature are covered later in the presentation. </a:t>
            </a:r>
            <a:r>
              <a:rPr lang="en-US" sz="1200" i="1" kern="1200" dirty="0">
                <a:solidFill>
                  <a:schemeClr val="tx1"/>
                </a:solidFill>
                <a:effectLst/>
                <a:latin typeface="+mn-lt"/>
                <a:ea typeface="+mn-ea"/>
                <a:cs typeface="+mn-cs"/>
              </a:rPr>
              <a:t>(Slides 47 – 49)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applicant must ensure that blank documents are not uploaded to the application. This will delay the application review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forms are available within the General Information and Instructions section at the top of the Grant Vendor subtab under the Link labeled “Financial Management Tools”.</a:t>
            </a:r>
          </a:p>
        </p:txBody>
      </p:sp>
      <p:sp>
        <p:nvSpPr>
          <p:cNvPr id="4" name="Slide Number Placeholder 3"/>
          <p:cNvSpPr>
            <a:spLocks noGrp="1"/>
          </p:cNvSpPr>
          <p:nvPr>
            <p:ph type="sldNum" sz="quarter" idx="10"/>
          </p:nvPr>
        </p:nvSpPr>
        <p:spPr/>
        <p:txBody>
          <a:bodyPr/>
          <a:lstStyle/>
          <a:p>
            <a:fld id="{000EAEF2-E75D-4E97-B468-CED6677CF8C9}" type="slidenum">
              <a:rPr lang="en-US" smtClean="0"/>
              <a:t>54</a:t>
            </a:fld>
            <a:endParaRPr lang="en-US" dirty="0"/>
          </a:p>
        </p:txBody>
      </p:sp>
      <p:sp>
        <p:nvSpPr>
          <p:cNvPr id="5" name="Header Placeholder 4">
            <a:extLst>
              <a:ext uri="{FF2B5EF4-FFF2-40B4-BE49-F238E27FC236}">
                <a16:creationId xmlns:a16="http://schemas.microsoft.com/office/drawing/2014/main" id="{59638EF1-530D-4D81-BCB5-EF6012BD8C8F}"/>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476519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48 – Application Development: Profile Tab: Grant Vendor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Upload:</a:t>
            </a:r>
            <a:r>
              <a:rPr lang="en-US" sz="1200" kern="1200" dirty="0">
                <a:solidFill>
                  <a:schemeClr val="tx1"/>
                </a:solidFill>
                <a:effectLst/>
                <a:latin typeface="+mn-lt"/>
                <a:ea typeface="+mn-ea"/>
                <a:cs typeface="+mn-cs"/>
              </a:rPr>
              <a:t> The Applicants/Grantees may upload these documents directly onto the Grant Vendor tab.  The uploaded documents will be validated prior to submission in eGrants. </a:t>
            </a:r>
            <a:r>
              <a:rPr lang="en-US" sz="1200" b="1" u="sng" kern="1200" dirty="0">
                <a:solidFill>
                  <a:schemeClr val="tx1"/>
                </a:solidFill>
                <a:effectLst/>
                <a:latin typeface="+mn-lt"/>
                <a:ea typeface="+mn-ea"/>
                <a:cs typeface="+mn-cs"/>
              </a:rPr>
              <a:t>This means that the application cannot be submitted without the required documentation. </a:t>
            </a:r>
            <a:r>
              <a:rPr lang="en-US" sz="1200" kern="1200" dirty="0">
                <a:solidFill>
                  <a:schemeClr val="tx1"/>
                </a:solidFill>
                <a:effectLst/>
                <a:latin typeface="+mn-lt"/>
                <a:ea typeface="+mn-ea"/>
                <a:cs typeface="+mn-cs"/>
              </a:rPr>
              <a:t>The documentation will only be visible to the Applicant’s Financial Officer and the OOG Financial Services Division due to the sensitive information contained therein. </a:t>
            </a:r>
          </a:p>
          <a:p>
            <a:endParaRPr lang="en-US" baseline="0" dirty="0"/>
          </a:p>
        </p:txBody>
      </p:sp>
      <p:sp>
        <p:nvSpPr>
          <p:cNvPr id="4" name="Slide Number Placeholder 3"/>
          <p:cNvSpPr>
            <a:spLocks noGrp="1"/>
          </p:cNvSpPr>
          <p:nvPr>
            <p:ph type="sldNum" sz="quarter" idx="10"/>
          </p:nvPr>
        </p:nvSpPr>
        <p:spPr/>
        <p:txBody>
          <a:bodyPr/>
          <a:lstStyle/>
          <a:p>
            <a:fld id="{000EAEF2-E75D-4E97-B468-CED6677CF8C9}" type="slidenum">
              <a:rPr lang="en-US" smtClean="0"/>
              <a:t>55</a:t>
            </a:fld>
            <a:endParaRPr lang="en-US" dirty="0"/>
          </a:p>
        </p:txBody>
      </p:sp>
      <p:sp>
        <p:nvSpPr>
          <p:cNvPr id="5" name="Header Placeholder 4">
            <a:extLst>
              <a:ext uri="{FF2B5EF4-FFF2-40B4-BE49-F238E27FC236}">
                <a16:creationId xmlns:a16="http://schemas.microsoft.com/office/drawing/2014/main" id="{0B383510-B806-45ED-BEB2-8FBAFF0B049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56619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49 – Application Development: Narrative Tab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Note that these areas contain information from sources belonging to the Applicant, this is information the OOG uses to make determinations on the eligibility and/or effectiveness of a project. Further, OOG uses the information to prepare the State’s application to FEMA and prepare project summaries for general information requests.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Project Summary: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Project Summary is the area for the Applicants to tell the OOG-HSGD what they want to do with the funds they are requesting. The summary should focus on how the project will affect prevention, protection, mitigation, response and/or recovery from </a:t>
            </a:r>
            <a:r>
              <a:rPr lang="en-US" sz="1200" b="1" u="sng" kern="1200" dirty="0">
                <a:solidFill>
                  <a:schemeClr val="tx1"/>
                </a:solidFill>
                <a:effectLst/>
                <a:latin typeface="+mn-lt"/>
                <a:ea typeface="+mn-ea"/>
                <a:cs typeface="+mn-cs"/>
              </a:rPr>
              <a:t>terrorism events</a:t>
            </a:r>
            <a:r>
              <a:rPr lang="en-US" sz="1200" kern="1200" dirty="0">
                <a:solidFill>
                  <a:schemeClr val="tx1"/>
                </a:solidFill>
                <a:effectLst/>
                <a:latin typeface="+mn-lt"/>
                <a:ea typeface="+mn-ea"/>
                <a:cs typeface="+mn-cs"/>
              </a:rPr>
              <a:t>. The purpose of projects funded through HSGP grants must specifically connect to terrorism, not natural disasters. While the project may serve both purposes, the primary purpose for the grant must be </a:t>
            </a:r>
            <a:r>
              <a:rPr lang="en-US" sz="1200" b="1" u="sng" kern="1200" dirty="0">
                <a:solidFill>
                  <a:schemeClr val="tx1"/>
                </a:solidFill>
                <a:effectLst/>
                <a:latin typeface="+mn-lt"/>
                <a:ea typeface="+mn-ea"/>
                <a:cs typeface="+mn-cs"/>
              </a:rPr>
              <a:t>terrorism</a:t>
            </a:r>
            <a:r>
              <a:rPr lang="en-US" sz="1200" kern="1200" dirty="0">
                <a:solidFill>
                  <a:schemeClr val="tx1"/>
                </a:solidFill>
                <a:effectLst/>
                <a:latin typeface="+mn-lt"/>
                <a:ea typeface="+mn-ea"/>
                <a:cs typeface="+mn-cs"/>
              </a:rPr>
              <a:t> related. This is the applicant’s one and only chance to make a solid case for funding.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Terrorism related focus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 support the selected activity (Activities tab) and core capability (Homeland.Security tab)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Must be clear and concise; a reader with no knowledge of the project, the applying agency, or the region must be able to understand what it is the Applicant wants to do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Recommended length: 3-4 sentences/150 words or less</a:t>
            </a:r>
          </a:p>
          <a:p>
            <a:endParaRPr lang="en-US" dirty="0"/>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project summary focuses on natural hazards/disasters and/or there is no connection to terrorism.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not support the selected core capability or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Discusses threats and capability gaps without stating anything about what will be done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Discusses the need for the project without discussing the actual project.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project summary is too long and includes too much information that belongs elsewhere in the narrative (e.g. includes long descriptions of all of the threats facing the jurisdiction).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 Statement: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Problem Statement is a general statement regarding the problem the project addresses. This statement should cover existing threats and hazards that correspond with the threats related to terrorism in the Applicant’s regional THIRA. This statement should focus on the terrorism threats the project will address.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Problem Statement should: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specific, cite threats and scenarios in the regional THIRA if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brief, focus on the terrorism threats and hazards the project will target as opposed to all of threats and hazards in the region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Remain focused on the threats and hazards. Information on capability gaps, project impact, etc. can be detailed in the appropriate section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COMMON ISSUES: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 problem statements with little information regarding threats or hazards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Restating information from the project summary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Focusing on natural disasters rather than terrorism related events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Duplicative information found in other areas of the narrative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Existing Capability Levels: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should consist of a concise summary of existing capabilities or resources currently available to the Applicant that support the proposed project activities.   </a:t>
            </a:r>
          </a:p>
          <a:p>
            <a:r>
              <a:rPr lang="en-US" sz="1200" kern="1200" dirty="0">
                <a:solidFill>
                  <a:schemeClr val="tx1"/>
                </a:solidFill>
                <a:effectLst/>
                <a:latin typeface="+mn-lt"/>
                <a:ea typeface="+mn-ea"/>
                <a:cs typeface="+mn-cs"/>
              </a:rPr>
              <a:t>This area should answer two questions:</a:t>
            </a:r>
          </a:p>
          <a:p>
            <a:pPr marL="685800" lvl="1" indent="-228600">
              <a:buFont typeface="+mj-lt"/>
              <a:buAutoNum type="arabicPeriod"/>
            </a:pPr>
            <a:r>
              <a:rPr lang="en-US" sz="1200" kern="1200" dirty="0">
                <a:solidFill>
                  <a:schemeClr val="tx1"/>
                </a:solidFill>
                <a:effectLst/>
                <a:latin typeface="+mn-lt"/>
                <a:ea typeface="+mn-ea"/>
                <a:cs typeface="+mn-cs"/>
              </a:rPr>
              <a:t>What capability will the project enhance/replace/or build upon?</a:t>
            </a:r>
          </a:p>
          <a:p>
            <a:pPr marL="685800" lvl="1" indent="-228600">
              <a:buFont typeface="+mj-lt"/>
              <a:buAutoNum type="arabicPeriod"/>
            </a:pPr>
            <a:r>
              <a:rPr lang="en-US" sz="1200" kern="1200" dirty="0">
                <a:solidFill>
                  <a:schemeClr val="tx1"/>
                </a:solidFill>
                <a:effectLst/>
                <a:latin typeface="+mn-lt"/>
                <a:ea typeface="+mn-ea"/>
                <a:cs typeface="+mn-cs"/>
              </a:rPr>
              <a:t>What is currently in place that will support this 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the focus of the description limited to the existing capabilities. The next section will be the focus for the capability gaps.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provided describes the need for funded activities rather than what is in place already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Problem Statement included. This occurs when the applicant copies other narrative information into multiple fields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Detailing the capability gaps. Touching on the gaps may provide some clarity however, the details should be provide in the capability gaps area (next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Simply stating N/A. (If the applicant is using the funding to build a new capability, a brief explanation of this can be provided in this section.)</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Capability Gaps: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Applicant should use this section to provide a description of specific gaps the project will address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their connection with gaps discussed in the State Preparedness Report (SPR).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clear on the gap the project is going to address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the focus on the gap being filled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Reference the gap as identified in the Regional SPR (State SPR for State agencies)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gap should be consistent with the core capability and activity identified elsewhere in application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entered “N/A” or “none”. (If the applicant is proposing funding to sustain a capability, this section should describe how the project will prevent a gap.)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restates the need for equipment as the gap rather than tying the need to a gap in the SPR.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Including information about capability gaps that are not addressed by the project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Limiting the information to a page number in the SPR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including a page number in the SPR where the capability gap is referenced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Impact Statement: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statement of the primary objective(s) of the project. This is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re-statement of project activities. This answers the question; what will the completed project accomplish?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Tells the reviewer what the project will accomplish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Builds on the intended impact the applicant provided in the Project Summary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Applicant re-states the project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Applicant does not describe what the project will accomplish</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Homeland Security Priority Actions: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Homeland Security Priority Actions are found in the Texas Homeland Security Strategic Plan 2015-2020. Applicants/Grantees shall select only </a:t>
            </a:r>
            <a:r>
              <a:rPr lang="en-US" sz="1200" b="1" u="sng"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action that most accurately ties to the project. Applicants should follow the specific format example provided within the instructional text on the narrative page.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the most appropriate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projects may not have a perfect fit. Get as close as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need to enter the action. The goal and objective can be deduced with just the priority action number noted. (see next Slide for examples)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Referencing Homeland Security Objectives (The Priority Actions nest within the Objectives)</a:t>
            </a:r>
          </a:p>
          <a:p>
            <a:pPr lvl="0"/>
            <a:r>
              <a:rPr lang="en-US" sz="1200" kern="1200" dirty="0">
                <a:solidFill>
                  <a:schemeClr val="tx1"/>
                </a:solidFill>
                <a:effectLst/>
                <a:latin typeface="+mn-lt"/>
                <a:ea typeface="+mn-ea"/>
                <a:cs typeface="+mn-cs"/>
              </a:rPr>
              <a:t>Selecting more than one action</a:t>
            </a:r>
          </a:p>
          <a:p>
            <a:pPr lvl="0"/>
            <a:r>
              <a:rPr lang="en-US" sz="1200" kern="1200" dirty="0">
                <a:solidFill>
                  <a:schemeClr val="tx1"/>
                </a:solidFill>
                <a:effectLst/>
                <a:latin typeface="+mn-lt"/>
                <a:ea typeface="+mn-ea"/>
                <a:cs typeface="+mn-cs"/>
              </a:rPr>
              <a:t>Selecting an action unrelated to the project activities</a:t>
            </a:r>
          </a:p>
          <a:p>
            <a:pPr lvl="0"/>
            <a:r>
              <a:rPr lang="en-US" sz="1200" kern="1200" dirty="0">
                <a:solidFill>
                  <a:schemeClr val="tx1"/>
                </a:solidFill>
                <a:effectLst/>
                <a:latin typeface="+mn-lt"/>
                <a:ea typeface="+mn-ea"/>
                <a:cs typeface="+mn-cs"/>
              </a:rPr>
              <a:t>Cutting then pasting the formatting example given on the tab or by a Grant Manager rather than the applicable action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Target Group: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is a description of who is benefitting from the project. For example: City of XXX SWAT; Regional First Responders, etc. The intent is to capture who is the recipient of the activities funded by the grant. For example, if a grant is purchasing equipment for a specialized team, the specialized team is the target group. The population would be the number of responders on the team.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Using the population of the city, county, region, or state as the target group without covering the actual group that will be receiving equipment, training, or salaries funded by the project.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some cases, the general population in an area may be the target group.</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Long-term Approach: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long-term approach is a description of how the Applicant will maintain the capability if funding becomes unavailable. If the capability cannot be maintained without funding, state this. If the Applicant will maintain the capability with other funding sources, state this and provide the funding source. </a:t>
            </a:r>
          </a:p>
          <a:p>
            <a:r>
              <a:rPr lang="en-US" sz="1200" kern="1200" dirty="0">
                <a:solidFill>
                  <a:schemeClr val="tx1"/>
                </a:solidFill>
                <a:effectLst/>
                <a:latin typeface="+mn-lt"/>
                <a:ea typeface="+mn-ea"/>
                <a:cs typeface="+mn-cs"/>
              </a:rPr>
              <a:t>Should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applying agency will seek future local funds to maintain/sustain the project’s capabilities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actions the applicant is taking to secure other resources to support the project's capabilities, if applicable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capability cannot be maintained without federal grant funding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Area left blank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Entry does not offer a description of how the applying agency will maintain the capability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 on repairs and up keep versus how the applying agency will retain the capability.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56</a:t>
            </a:fld>
            <a:endParaRPr lang="en-US" dirty="0"/>
          </a:p>
        </p:txBody>
      </p:sp>
      <p:sp>
        <p:nvSpPr>
          <p:cNvPr id="5" name="Header Placeholder 4">
            <a:extLst>
              <a:ext uri="{FF2B5EF4-FFF2-40B4-BE49-F238E27FC236}">
                <a16:creationId xmlns:a16="http://schemas.microsoft.com/office/drawing/2014/main" id="{B5EF7EDD-49EE-4048-8852-01B273A3F7A2}"/>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0884356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50 – Application Development: Narrative Tab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a:t>
            </a:r>
            <a:r>
              <a:rPr lang="en-US" sz="1200" i="1" kern="1200" dirty="0">
                <a:solidFill>
                  <a:schemeClr val="tx1"/>
                </a:solidFill>
                <a:effectLst/>
                <a:latin typeface="+mn-lt"/>
                <a:ea typeface="+mn-ea"/>
                <a:cs typeface="+mn-cs"/>
              </a:rPr>
              <a:t> Use this slide to show two different examples of Homeland Security Priority Actions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57</a:t>
            </a:fld>
            <a:endParaRPr lang="en-US" dirty="0"/>
          </a:p>
        </p:txBody>
      </p:sp>
      <p:sp>
        <p:nvSpPr>
          <p:cNvPr id="5" name="Header Placeholder 4">
            <a:extLst>
              <a:ext uri="{FF2B5EF4-FFF2-40B4-BE49-F238E27FC236}">
                <a16:creationId xmlns:a16="http://schemas.microsoft.com/office/drawing/2014/main" id="{D807981F-234F-4478-8DB7-7447AC7CB4E4}"/>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654505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51 – Application Development: Activities Tab</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HSGP Instructions for Project Activity Selection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Homeland Security Grant Program (HSGP) applicants should only select </a:t>
            </a:r>
            <a:r>
              <a:rPr lang="en-US" sz="1200" u="sng"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(1) project activity. The eGrants system will allow multiple selections, but each HSGP subrecipient project must fit into one and only one of the Investment Categories that are listed as project activities under the "Activity List".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Applicants may review the activity descriptions included within the RFAs under the “Eligible Activities” section or by clicking the “View a Description of the Activities” button on this page in eGrants.  Applicants should pick the one activity that that most closely matches the planned project activities and then click the button to "Update Activity Selection".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Please note that the HSGD is not the only division of the OOG using eGrants. Because of this, there is language in the tab that refers to “one or more” activities.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58</a:t>
            </a:fld>
            <a:endParaRPr lang="en-US" dirty="0"/>
          </a:p>
        </p:txBody>
      </p:sp>
      <p:sp>
        <p:nvSpPr>
          <p:cNvPr id="5" name="Header Placeholder 4">
            <a:extLst>
              <a:ext uri="{FF2B5EF4-FFF2-40B4-BE49-F238E27FC236}">
                <a16:creationId xmlns:a16="http://schemas.microsoft.com/office/drawing/2014/main" id="{269AB889-9FB6-40A6-91F9-04DB723CFED0}"/>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374993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52 – Application Development: Activities Tab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Detailed Project Activity Area: </a:t>
            </a:r>
            <a:r>
              <a:rPr lang="en-US" sz="1200" kern="1200" dirty="0">
                <a:solidFill>
                  <a:schemeClr val="tx1"/>
                </a:solidFill>
                <a:effectLst/>
                <a:latin typeface="+mn-lt"/>
                <a:ea typeface="+mn-ea"/>
                <a:cs typeface="+mn-cs"/>
              </a:rPr>
              <a:t>This area should be a short summary description of what the project will do based on the selected activity.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Dedicated Percentage:</a:t>
            </a:r>
            <a:r>
              <a:rPr lang="en-US" sz="1200" kern="1200" dirty="0">
                <a:solidFill>
                  <a:schemeClr val="tx1"/>
                </a:solidFill>
                <a:effectLst/>
                <a:latin typeface="+mn-lt"/>
                <a:ea typeface="+mn-ea"/>
                <a:cs typeface="+mn-cs"/>
              </a:rPr>
              <a:t> The applicant will enter 100% as the dedicated percentage since all SHSP projects must be tied to only one Activity.</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The detailed project activity information is entered into a table.  The applicant will click on the “pencil” icon to enter/edit the information and the “disk” icon to save the information they have entered.</a:t>
            </a:r>
            <a:endParaRPr lang="en-US" i="1" dirty="0"/>
          </a:p>
        </p:txBody>
      </p:sp>
      <p:sp>
        <p:nvSpPr>
          <p:cNvPr id="4" name="Slide Number Placeholder 3"/>
          <p:cNvSpPr>
            <a:spLocks noGrp="1"/>
          </p:cNvSpPr>
          <p:nvPr>
            <p:ph type="sldNum" sz="quarter" idx="10"/>
          </p:nvPr>
        </p:nvSpPr>
        <p:spPr/>
        <p:txBody>
          <a:bodyPr/>
          <a:lstStyle/>
          <a:p>
            <a:fld id="{000EAEF2-E75D-4E97-B468-CED6677CF8C9}" type="slidenum">
              <a:rPr lang="en-US" smtClean="0"/>
              <a:t>59</a:t>
            </a:fld>
            <a:endParaRPr lang="en-US" dirty="0"/>
          </a:p>
        </p:txBody>
      </p:sp>
      <p:sp>
        <p:nvSpPr>
          <p:cNvPr id="5" name="Header Placeholder 4">
            <a:extLst>
              <a:ext uri="{FF2B5EF4-FFF2-40B4-BE49-F238E27FC236}">
                <a16:creationId xmlns:a16="http://schemas.microsoft.com/office/drawing/2014/main" id="{04CD432E-14A9-4520-9502-C26D6C124403}"/>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12384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 – 2018 Request for Applications (RFA)</a:t>
            </a:r>
          </a:p>
          <a:p>
            <a:endParaRPr lang="en-US" dirty="0"/>
          </a:p>
          <a:p>
            <a:r>
              <a:rPr lang="en-US" sz="1200" b="1" kern="1200" dirty="0">
                <a:solidFill>
                  <a:schemeClr val="tx1"/>
                </a:solidFill>
                <a:effectLst/>
                <a:latin typeface="+mn-lt"/>
                <a:ea typeface="+mn-ea"/>
                <a:cs typeface="+mn-cs"/>
              </a:rPr>
              <a:t>Funding Levels</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Minimum: $2,500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Maximum for Local and Regional projects:  None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Maximum for Urban Area Security Initiative (UASI) jurisdictions that did not receive a direct allocation from the Federal Emergency Management Agency (FEMA):  $450,000 for Fusion Center projects.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00EAEF2-E75D-4E97-B468-CED6677CF8C9}" type="slidenum">
              <a:rPr lang="en-US" smtClean="0"/>
              <a:t>6</a:t>
            </a:fld>
            <a:endParaRPr lang="en-US" dirty="0"/>
          </a:p>
        </p:txBody>
      </p:sp>
      <p:sp>
        <p:nvSpPr>
          <p:cNvPr id="5" name="Header Placeholder 4">
            <a:extLst>
              <a:ext uri="{FF2B5EF4-FFF2-40B4-BE49-F238E27FC236}">
                <a16:creationId xmlns:a16="http://schemas.microsoft.com/office/drawing/2014/main" id="{A298E75C-1162-4E5F-8544-7552427813B9}"/>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989160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53 – Application Development: Measures Tab</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Entering the OOG-Defined Output Performance Measure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Applicant selects an activity on the Activities tab, eGrants auto-populates a set of measures in the Measures tab. The Applicant provides the “Target Level” for the measures specifically related to the proposed activities funded by the grant.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Activity includes the following measures: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exercises conducted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individuals participating in exercises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people trained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trainings conducted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Provide the Target Level data for these areas only </a:t>
            </a:r>
            <a:r>
              <a:rPr lang="en-US" sz="1200" b="1" u="sng"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the grant will fund Exercises or Trainings. Otherwise, the Applicant should enter a zero (0). This rule is applicable to other measures that may also not be relevant to the grant-funded activities.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project is different and the auto-populated measures may or may not apply. All projects should have at least one applicable measure. It may be necessary for the Applicant to work with their Grant Manager during the review process to ensure the appropriate measures are established for the proposed project.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Creating Custom Measures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allows the option for an Applicant to create Custom Performance Measures. These measures must follow the same rules as the OOG-Defined Performance Measures. </a:t>
            </a:r>
            <a:r>
              <a:rPr lang="en-US" sz="1200" b="1" kern="1200" dirty="0">
                <a:solidFill>
                  <a:schemeClr val="tx1"/>
                </a:solidFill>
                <a:effectLst/>
                <a:latin typeface="+mn-lt"/>
                <a:ea typeface="+mn-ea"/>
                <a:cs typeface="+mn-cs"/>
              </a:rPr>
              <a:t>Custom Measures are not necessary in most cases.</a:t>
            </a:r>
            <a:r>
              <a:rPr lang="en-US" sz="1200" kern="1200" dirty="0">
                <a:solidFill>
                  <a:schemeClr val="tx1"/>
                </a:solidFill>
                <a:effectLst/>
                <a:latin typeface="+mn-lt"/>
                <a:ea typeface="+mn-ea"/>
                <a:cs typeface="+mn-cs"/>
              </a:rPr>
              <a:t> Enter only those measures that relate to grant-funded activities. Custom measures should not be duplicative of the OOG-Defined Performance Measures.</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60</a:t>
            </a:fld>
            <a:endParaRPr lang="en-US" dirty="0"/>
          </a:p>
        </p:txBody>
      </p:sp>
      <p:sp>
        <p:nvSpPr>
          <p:cNvPr id="5" name="Header Placeholder 4">
            <a:extLst>
              <a:ext uri="{FF2B5EF4-FFF2-40B4-BE49-F238E27FC236}">
                <a16:creationId xmlns:a16="http://schemas.microsoft.com/office/drawing/2014/main" id="{B2D71A47-28EB-48CC-AC9E-58B201586323}"/>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807189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54 – Application Development: Budget Tab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issues identified during previous grant application reviews came from items in the budget. Common issues include but are not limited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Poor line item descriptions - Descriptions that lack enough detail for the OOG to determine what the item is, if the item is allowable and whether the amount listed is a "reasonable and necessary" cost for the grant project.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use of an inappropriate AEL code – It is important to read the ENTIRE AEL code description before selection. The code itself may exclude the item an Applicant intends to purchase. Note: A link to the </a:t>
            </a:r>
            <a:r>
              <a:rPr lang="en-US" sz="1200" u="sng" kern="1200" dirty="0">
                <a:solidFill>
                  <a:schemeClr val="tx1"/>
                </a:solidFill>
                <a:effectLst/>
                <a:latin typeface="+mn-lt"/>
                <a:ea typeface="+mn-ea"/>
                <a:cs typeface="+mn-cs"/>
                <a:hlinkClick r:id="rId3"/>
              </a:rPr>
              <a:t>FEMA AEL descriptions</a:t>
            </a:r>
            <a:r>
              <a:rPr lang="en-US" sz="1200" kern="1200" dirty="0">
                <a:solidFill>
                  <a:schemeClr val="tx1"/>
                </a:solidFill>
                <a:effectLst/>
                <a:latin typeface="+mn-lt"/>
                <a:ea typeface="+mn-ea"/>
                <a:cs typeface="+mn-cs"/>
              </a:rPr>
              <a:t> is provided on the budget tab.  Once a budget category is opened in eGrants, applicants may use "Control+F" to bring up a search field to find items in the eGrants list by keyword or number.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Equipment quantities omitted, we need to know quantities to determine if the costs are reasonable. There will be more information on quantities later in the presentation.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Budgeting rent vs. depreciation when budgeting for office space. A grantee cannot charge rent if the space is within a building owned by the applying agency. In this case, the applicant can use depreciation and must provide specific information covered later in the 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Multiple items rolled into one line item(s) that are not broken out appropriately. An example would be multiple radio accessories purchased separately from the radios that were not already included in accessories that come with the radios (including pouches, spare antennas, spare batteries, chargers, earpieces, and speaker microphones.)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Line items mistakenly placed in the wrong budget category, such as items that are direct operating expenses placed under Contractual and Professional Services. The OOG-HSGD also noted trends in placing equipment items under supplies or vice-versa.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OOG-HSGD is available to help applicants determine where to place items in their budget if needed. Please do not hesitate to contact your Grant Manager during the application process or following the grant review when making corrections. Additionally, the expectation is that the applicants will seek assistance if there are questions. The Grant Managers at the OOG are available to assist applicants that have questions about what budget category, AEL, or POETE category is most appropriate for an anticipated expenditure line item.</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61</a:t>
            </a:fld>
            <a:endParaRPr lang="en-US" dirty="0"/>
          </a:p>
        </p:txBody>
      </p:sp>
      <p:sp>
        <p:nvSpPr>
          <p:cNvPr id="5" name="Header Placeholder 4">
            <a:extLst>
              <a:ext uri="{FF2B5EF4-FFF2-40B4-BE49-F238E27FC236}">
                <a16:creationId xmlns:a16="http://schemas.microsoft.com/office/drawing/2014/main" id="{3E390DDD-D996-4CDE-A838-F6E7590D2D43}"/>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8418996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55 – POETE Groupings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FEMA requires states to track expenditures at a detailed level, including within the following categories referred to as “POETE”: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lanning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rganization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quipment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raining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xercise costs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M&amp;A:</a:t>
            </a:r>
            <a:r>
              <a:rPr lang="en-US" sz="1200" kern="1200" dirty="0">
                <a:solidFill>
                  <a:schemeClr val="tx1"/>
                </a:solidFill>
                <a:effectLst/>
                <a:latin typeface="+mn-lt"/>
                <a:ea typeface="+mn-ea"/>
                <a:cs typeface="+mn-cs"/>
              </a:rPr>
              <a:t> Each SHSP grant within eGrants is allowed to use </a:t>
            </a:r>
            <a:r>
              <a:rPr lang="en-US" sz="1200" b="1" u="sng" kern="1200" dirty="0">
                <a:solidFill>
                  <a:schemeClr val="tx1"/>
                </a:solidFill>
                <a:effectLst/>
                <a:latin typeface="+mn-lt"/>
                <a:ea typeface="+mn-ea"/>
                <a:cs typeface="+mn-cs"/>
              </a:rPr>
              <a:t>up to 5%</a:t>
            </a:r>
            <a:r>
              <a:rPr lang="en-US" sz="1200" kern="1200" dirty="0">
                <a:solidFill>
                  <a:schemeClr val="tx1"/>
                </a:solidFill>
                <a:effectLst/>
                <a:latin typeface="+mn-lt"/>
                <a:ea typeface="+mn-ea"/>
                <a:cs typeface="+mn-cs"/>
              </a:rPr>
              <a:t> of the subgrant award amount for Management and Administration costs; these are activities related to administering the grant funds received.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eGrants ties each line item to a POETE category and calculates the overall sum. Within the POETE Groupings area, located at the bottom of the Budget tab, applicants must also classify budgeted costs within each POETE category to Solution Area and identify the Disciplines associated with those costs. If an Applicant needs assistance, they are encouraged to contact the COG or their Grant Manager.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62</a:t>
            </a:fld>
            <a:endParaRPr lang="en-US" dirty="0"/>
          </a:p>
        </p:txBody>
      </p:sp>
      <p:sp>
        <p:nvSpPr>
          <p:cNvPr id="5" name="Header Placeholder 4">
            <a:extLst>
              <a:ext uri="{FF2B5EF4-FFF2-40B4-BE49-F238E27FC236}">
                <a16:creationId xmlns:a16="http://schemas.microsoft.com/office/drawing/2014/main" id="{CF5CC6C8-134A-44F7-908B-729EFB155B3B}"/>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2368176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56 – Personnel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budget category is for grantee staff positions with clear, defined duties and responsibilities connected with the grant. Positions listed here must be employees (current/future) of the applicant agency, not contractors or positions within another organization. Applicants/Grantees must be able to articulate what duties each of the personnel perform in supporting the outcome of the grant. Federal grant funding cannot supplant existing salaries.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description for each position must include the employee’s duty title, whether the employee is full-time or part-time status, the time period/date range the salary will cover, and a description of duties or tasks related to the grant.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Personnel Line Items examples will be displayed in the next slide.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Grantees should be aware that they must maintain and might be required to provide detailed timesheets and additional documentation during a monitoring review</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Qty/% of Salary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salary percentage must be included in the appropriate column. This percentage represents the portion of each employee’s salary expected to be charged against the grant.  When a grantee is monitored, the percent of time this position works on grant-funded activities must be equal to or greater than the percent of salary listed within the grant budget.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Salary Periods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OOG-HSGD requires all grant-funded salaries to be on a 12 or 24-month period that aligns with the grant cycle/performance period. This move is a control to counter the potential for double charging a salary across two separate grants. Grantees that elect to use a 24-month period will only be considered for grants to support those salaries every other grant year, versus every year for those that elect a 12-month period. Grant awards containing 12 months of budgeted salaries should only have a performance period of 12 months in order to prevent overlapping performance periods with prior and future grant awards supporting the same salaries.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Common Issues: </a:t>
            </a:r>
            <a:r>
              <a:rPr lang="en-US" sz="1200" kern="1200" dirty="0">
                <a:solidFill>
                  <a:schemeClr val="tx1"/>
                </a:solidFill>
                <a:effectLst/>
                <a:latin typeface="+mn-lt"/>
                <a:ea typeface="+mn-ea"/>
                <a:cs typeface="+mn-cs"/>
              </a:rPr>
              <a:t>The description(s)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lack detail and/or information that would help the OOG determine if the cost is reasonable or necessary to achieve the proposed project activities.</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63</a:t>
            </a:fld>
            <a:endParaRPr lang="en-US" dirty="0"/>
          </a:p>
        </p:txBody>
      </p:sp>
      <p:sp>
        <p:nvSpPr>
          <p:cNvPr id="5" name="Header Placeholder 4">
            <a:extLst>
              <a:ext uri="{FF2B5EF4-FFF2-40B4-BE49-F238E27FC236}">
                <a16:creationId xmlns:a16="http://schemas.microsoft.com/office/drawing/2014/main" id="{E5FC9E22-76DE-4468-BECE-5E60CFB0357F}"/>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8522901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57 – Personnel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HS Planner, Full-Time, 1/1/18 – 12/31/18, Coordinates all homeland security planning activities for 10-county COG region.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Exercise Coordinator, Part-Time 20 HRS, 1/1/18 – 12/31/18, Coordinates all homeland security exercises for the 10-county COG region.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Senior Accountant, Part-Time 10 HRS, 1/1/18 – 12/31/18, Tracks all grant-related expenses, prepares financial status reports, and maintains supporting documentation for expenditures.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not required, it is helpful to add an employee’s initials to the description, especially if the employee’s salary is funded through multiple grants. This aids a reviewer in determining the reasonableness of the costs. </a:t>
            </a:r>
          </a:p>
          <a:p>
            <a:endParaRPr lang="en-US" b="1" dirty="0"/>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64</a:t>
            </a:fld>
            <a:endParaRPr lang="en-US" dirty="0"/>
          </a:p>
        </p:txBody>
      </p:sp>
      <p:sp>
        <p:nvSpPr>
          <p:cNvPr id="5" name="Header Placeholder 4">
            <a:extLst>
              <a:ext uri="{FF2B5EF4-FFF2-40B4-BE49-F238E27FC236}">
                <a16:creationId xmlns:a16="http://schemas.microsoft.com/office/drawing/2014/main" id="{537761EC-66C3-4884-9960-28DB339CC04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034145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58 – Contractual and Professional Services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Contractual and Professional Services include services and assistance obtained from other organizations to support the project scope of work. </a:t>
            </a:r>
          </a:p>
          <a:p>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Use the information below to clarify or explain how Contractual and Professional Services are defined for any participants that may need 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Contract</a:t>
            </a:r>
            <a:r>
              <a:rPr lang="en-US" sz="1200" kern="1200" dirty="0">
                <a:solidFill>
                  <a:schemeClr val="tx1"/>
                </a:solidFill>
                <a:effectLst/>
                <a:latin typeface="+mn-lt"/>
                <a:ea typeface="+mn-ea"/>
                <a:cs typeface="+mn-cs"/>
              </a:rPr>
              <a:t>: A written agreement where a contractor provides goods or services in accordance with the established price, terms and conditions (Texas Comptroller of Public Accounts, 2016).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Professional Services:</a:t>
            </a:r>
            <a:r>
              <a:rPr lang="en-US" sz="1200" kern="1200" dirty="0">
                <a:solidFill>
                  <a:schemeClr val="tx1"/>
                </a:solidFill>
                <a:effectLst/>
                <a:latin typeface="+mn-lt"/>
                <a:ea typeface="+mn-ea"/>
                <a:cs typeface="+mn-cs"/>
              </a:rPr>
              <a:t> Professional services are typically those that are provided by someone who is required to be licensed or registered with the state. In the context of Homeland Security this may include, but is not limited to, accounting, engineering or medical services.  Services provided by professionals outside the scope of their profession, e.g. management consulting services provided by registered nurse, are not considered professional services.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Authorized Equipment List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to read the description of each AEL code used to ensure that it is the most appropriate code for the line item. </a:t>
            </a:r>
            <a:r>
              <a:rPr lang="en-US" sz="1200" i="1" kern="1200" dirty="0">
                <a:solidFill>
                  <a:schemeClr val="tx1"/>
                </a:solidFill>
                <a:effectLst/>
                <a:latin typeface="+mn-lt"/>
                <a:ea typeface="+mn-ea"/>
                <a:cs typeface="+mn-cs"/>
              </a:rPr>
              <a:t>The codes and their descriptions may be found at: </a:t>
            </a:r>
            <a:r>
              <a:rPr lang="en-US" sz="1200" i="1" u="sng" kern="1200" dirty="0">
                <a:solidFill>
                  <a:schemeClr val="tx1"/>
                </a:solidFill>
                <a:effectLst/>
                <a:latin typeface="+mn-lt"/>
                <a:ea typeface="+mn-ea"/>
                <a:cs typeface="+mn-cs"/>
                <a:hlinkClick r:id="rId3"/>
              </a:rPr>
              <a:t>https://www.fema.gov/authorized-equipment-list</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Line Items Descriptions for this area shall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description of services, detailed enough for the Grant Manager (GM) and OOG to understand what services are being provided and how they support the grant activities.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Contract Period; this period should align with the same 12 or 24 months cycle as personnel.  </a:t>
            </a:r>
            <a:r>
              <a:rPr lang="en-US" sz="1200" b="1" kern="1200" dirty="0">
                <a:solidFill>
                  <a:schemeClr val="tx1"/>
                </a:solidFill>
                <a:effectLst/>
                <a:latin typeface="+mn-lt"/>
                <a:ea typeface="+mn-ea"/>
                <a:cs typeface="+mn-cs"/>
              </a:rPr>
              <a:t>Note:  contract costs may be pro-rated to fit within a specified grant period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Contract Rate, how the payment for services in calculated.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Line Item description should also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Vendor Name if available – Applicants, DO NOT forget to check vendors in SAM and on Texas CPA. Some vendors may have been debarred since last checked.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responsibility of the sub-grantee to verify a vendor’s status in SAM prior to procurement.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Maintenance Agreements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use caution when entering into maintenance agreements. The OOG will need to have a clear understanding of what type of maintenance is included in the planned project and if any of the work will require an EHP screening.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Errors: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enough information on the purpose of the contract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Direct Operating Expenses placed in this area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Personnel/employees of the Grantee placed in this budget category</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65</a:t>
            </a:fld>
            <a:endParaRPr lang="en-US" dirty="0"/>
          </a:p>
        </p:txBody>
      </p:sp>
      <p:sp>
        <p:nvSpPr>
          <p:cNvPr id="5" name="Header Placeholder 4">
            <a:extLst>
              <a:ext uri="{FF2B5EF4-FFF2-40B4-BE49-F238E27FC236}">
                <a16:creationId xmlns:a16="http://schemas.microsoft.com/office/drawing/2014/main" id="{67E23615-9B14-4637-A343-9BBEF835235D}"/>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8518643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59: Contractual</a:t>
            </a:r>
            <a:r>
              <a:rPr lang="en-US" b="1" baseline="0" dirty="0"/>
              <a:t> and Professional Services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Contractual</a:t>
            </a:r>
            <a:r>
              <a:rPr lang="en-US" b="1" baseline="0" dirty="0"/>
              <a:t> and Professional Services Line Item Description Example</a:t>
            </a:r>
            <a:endParaRPr lang="en-US" b="1" dirty="0"/>
          </a:p>
          <a:p>
            <a:endParaRPr lang="en-US" dirty="0"/>
          </a:p>
          <a:p>
            <a:r>
              <a:rPr lang="en-US" dirty="0"/>
              <a:t>21GN-00-INST Installation</a:t>
            </a:r>
          </a:p>
          <a:p>
            <a:pPr marL="457200" lvl="1" indent="0">
              <a:buNone/>
            </a:pPr>
            <a:r>
              <a:rPr lang="en-US" dirty="0"/>
              <a:t>Helicopter Installation to include- Installation of Meeker Aviation for nose mount kit (nose mount kit and lower/upper dovetails), landing light kit (nose mount light kit, landing light, and taxi light), and search light kit (searchlight mount kit and lower/upper dovetails). Installation of FM Radio (FM connector box and tri-band antenna), Camera system, search light slaved to camera,. Removal of excess wiring, equipment, weighted plates, etc. and manufacture cover plates. Perform re-weighs, FAR 91.411 transponder (2yrs), and FAR 91.413 pitot static (2yrs). Shipping and labor included in installation/performance costs.</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66</a:t>
            </a:fld>
            <a:endParaRPr lang="en-US" dirty="0"/>
          </a:p>
        </p:txBody>
      </p:sp>
      <p:sp>
        <p:nvSpPr>
          <p:cNvPr id="5" name="Header Placeholder 4">
            <a:extLst>
              <a:ext uri="{FF2B5EF4-FFF2-40B4-BE49-F238E27FC236}">
                <a16:creationId xmlns:a16="http://schemas.microsoft.com/office/drawing/2014/main" id="{6BDC9AB5-4E05-41A9-AFD5-3387C493E887}"/>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3385344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60 – Travel and Training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category is for travel and training costs for Grantee Agency Personnel only. Cost for non-agency personnel should be placed under operating expenses.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Line item descriptions in this category shall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names of conferences and/or location of travel (if known)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dates of planned travel (if known)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personnel traveling to each event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detail to help convey the cost budgeted is reasonable and necessary (i.e. number of days/nights for lodging, per diem, estimated trip cost per person, etc…)</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line item includes any training, a Grant Manager will place a special Training Review Condition hold on the item. This hold requires the Applicant to submit a Training Review form and receive approval prior to attending training.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Training Review Worksheets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required, after award but </a:t>
            </a:r>
            <a:r>
              <a:rPr lang="en-US" sz="1200" b="1" i="1"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participating in the training, the Applicant must complete the Training Review Form. Any hold placed on the grant will not allow reimbursement of funds until the Grantee has met the condition. </a:t>
            </a:r>
            <a:r>
              <a:rPr lang="en-US" sz="1200" u="sng"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training is not approved the Grantee will not receive reimbursement for expenditures resulting from non-compliance.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In-State considerations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use two separate line items for training registration/course fees and mileage/incidental costs. The training line item descriptions need to include information to support how the cost(s) in the budget were estimated, such as: the training name/course title, dates for training, location of training, estimated travel cost per trip per person, number of participants for each trip/event, and a brief description of the travel/training. Additionally, Applicants should include the venue for the training. This detail will help the OOG-HSGD determine if an EHP is required for the training or exercises.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Out-of-State considerations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 considerations should be made for out-of-state travel or training. Training out-of-state requires approval through the OOG to ensure that comparable training is not available within the State. Similar to In-State training, the line items should be broken out to two separate line items for training registration/course fees and mileage/incidental costs. Additionally, the training line item descriptions need to include the training name/course title, dates for training, location of training, number of participants for each event, and a brief description of the training.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International Considerations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of Homeland Security (DHS) must approve any international travel in advance. All international training requires additional documentation be submitted through HSGD to DHS/FEMA for approval. If an Applicant has identified potential international travel and training opportunities, they should contact the OOG-HSGD for more information on the DHS training approval process and the required documentation as soon as possible following the acceptance of the award, if funded. This process can take up to 60 days to review and approve.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67</a:t>
            </a:fld>
            <a:endParaRPr lang="en-US" dirty="0"/>
          </a:p>
        </p:txBody>
      </p:sp>
      <p:sp>
        <p:nvSpPr>
          <p:cNvPr id="5" name="Header Placeholder 4">
            <a:extLst>
              <a:ext uri="{FF2B5EF4-FFF2-40B4-BE49-F238E27FC236}">
                <a16:creationId xmlns:a16="http://schemas.microsoft.com/office/drawing/2014/main" id="{2729D1D2-0310-4C9B-AEB8-6002E22A7A6C}"/>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4963010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61– Travel and Training</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example is</a:t>
            </a:r>
            <a:r>
              <a:rPr lang="en-US" sz="1200" kern="1200" baseline="0" dirty="0">
                <a:solidFill>
                  <a:schemeClr val="tx1"/>
                </a:solidFill>
                <a:effectLst/>
                <a:latin typeface="+mn-lt"/>
                <a:ea typeface="+mn-ea"/>
                <a:cs typeface="+mn-cs"/>
              </a:rPr>
              <a:t> suitable in cases where the travel and training to be funded has not yet been determined.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In-State Incidentals and/or Mileage (Planning)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Attendance to the following trainings: The Texas Emergency Management Conference in San Antonio in May 2018 (1 staff member @ $1,500), Terrorism Risk Management workshop in Austin in June 2018 (1 staff member @ $700), and Regional Preparedness Conference in Sample, Texas, in November 2018 (2 staff members @ $500/person)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next example shows a specific training event.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In-State Registration Fees (Training)</a:t>
            </a:r>
          </a:p>
          <a:p>
            <a:pPr marL="171450" lvl="0" indent="-171450">
              <a:buFont typeface="Arial" panose="020B0604020202020204" pitchFamily="34" charset="0"/>
              <a:buChar char="•"/>
            </a:pPr>
            <a:r>
              <a:rPr lang="en-US" dirty="0"/>
              <a:t>Defense Against Methods of Entry in Sample County Sheriff's Academy, Sample, TX (09/12/18 - 09/16/18). Training for one (1) technician @ $1,500: breaching, booby traps, advanced electronic, wire defeat/hand entry, -sustain and provide the bomb technician with the skills to identify and neutralize explosive devices used in terror events.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68</a:t>
            </a:fld>
            <a:endParaRPr lang="en-US" dirty="0"/>
          </a:p>
        </p:txBody>
      </p:sp>
      <p:sp>
        <p:nvSpPr>
          <p:cNvPr id="5" name="Header Placeholder 4">
            <a:extLst>
              <a:ext uri="{FF2B5EF4-FFF2-40B4-BE49-F238E27FC236}">
                <a16:creationId xmlns:a16="http://schemas.microsoft.com/office/drawing/2014/main" id="{6CB6ED0B-D038-421A-90A0-E20B41F85E13}"/>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9337388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62 – Equipment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CFR §200.33   Defines Equipment as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“Equipment means tangible personal property (including information technology systems) having a useful life of more than one year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per-unit acquisition cost which equals or exceeds the lesser of the capitalization level established by the non-Federal entity for financial statement purposes, or $5,000. See also §§200.12 Capital assets, 200.20 Computing devices, 200.48 General purpose equipment, 200.58 Information technology systems, 200.89 Special purpose equipment, and 200.94 Supplies.”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State Controlled Assets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items valued between $500.00 and $4,999.99 are designated by HSGD or the Texas Comptroller as controlled assets within the State Property Accounting guidance and are also considered equipment items that must be maintained within the grantee’s inventory records: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Sound systems and other audio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Cameras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TVs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Video players/recorders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Desktop or laptop computers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projectors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Smartphones, tablets and other hand held devices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Mobile/Portable radios*</a:t>
            </a:r>
          </a:p>
          <a:p>
            <a:pPr marL="0" indent="0">
              <a:buFont typeface="Arial" panose="020B0604020202020204" pitchFamily="34" charset="0"/>
              <a:buNone/>
            </a:pPr>
            <a:r>
              <a:rPr lang="en-US" sz="1200" kern="1200" dirty="0">
                <a:solidFill>
                  <a:schemeClr val="tx1"/>
                </a:solidFill>
                <a:effectLst/>
                <a:latin typeface="+mn-lt"/>
                <a:ea typeface="+mn-ea"/>
                <a:cs typeface="+mn-cs"/>
              </a:rPr>
              <a:t>*Note: HSGD has designated mobile and portable radios as a controlled asset.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adding items into this area of the budget, Applicants should take the time to discern if what they are planning to purchase is actually equipment. The Uniform Guidance (2 CFR 200) definition of Equipment and state controlled asset list can be used to help applicants in making that determination. Moreover, the 2 CFR 200 definition of equipment includes references to other areas of the Uniform Guidance. Applicants should familiarize themselves with these as well. Keep in mind; the items in this area of the budget (equipment) will need to be listed on your local inventory of equipment.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AEL Codes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as in other areas of the budget, applicants must select the most appropriate AEL codes. Again, applicants must read the description of each AEL code used to ensure that it is the most appropriate code for the line item. Equipment codes may require equipment to meet special requirements or specifications. This may include recognized industry safety standards, protection levels, or engineering specifications.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 Equipment under AEL code 02EX-01-XRAP - X-Ray Equipment, Portable or Transportable must meet the requirements of the National Institute of Justice (NIJ) Standard 0603. - Portable X-Ray Systems for Use in Bomb Identification, or IEEE/ANSI N42.55-2013, American National Standard for the Performance of Portable Transmission X-Ray Systems for Use in Improvised Explosive Device and Hazardous Device Identification, as applicable.) Not all codes have such requirements; Applicants must ensure they are reading the AEL code descriptions completely.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line item descriptions are not a reiteration of the AEL code description.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line item descriptions for equipment shall include at a minimum: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description of the equipment containing enough detail for a reader with no familiarity with the Applicant or the equipment to understand what the item is and how it benefits the overall project i.e. what is it, who is the end user, and why do they need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 Unit Cost</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Please explain to the Participants that the reviews at the OOG include divisions outside of the HSGD. These reviews have an influence on the determination to fund a project. A clear, concise, and detailed description can help these reviews move more quickly without requiring the OOG to place a hold on the review to request more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items may be included in a single line item (e.g. Radio Accessories). Non-like items should be broken out to separate line items (e.g. Computer Hardware (04HW-01-INHW) and Video Camera (04MD-01-VCAM)).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Qty/% of Salary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equipment line items, the quantity (number of units to be purchased) must go in the Quantity/% of Salary column in the budget.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69</a:t>
            </a:fld>
            <a:endParaRPr lang="en-US" dirty="0"/>
          </a:p>
        </p:txBody>
      </p:sp>
      <p:sp>
        <p:nvSpPr>
          <p:cNvPr id="5" name="Header Placeholder 4">
            <a:extLst>
              <a:ext uri="{FF2B5EF4-FFF2-40B4-BE49-F238E27FC236}">
                <a16:creationId xmlns:a16="http://schemas.microsoft.com/office/drawing/2014/main" id="{A318DC31-7593-4C44-95B1-1A05692F0C1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2814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 – 2018 Request for Applications (RFA)</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Prohibitions </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 Please cover the following prohibitions during the presentation and stress the importance of reading the RFA completely.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 funds may not be used to support a number of services, activities, and costs. Applicants should read the RFA carefully to ensure their entire project is allowable. The RFAs for SHSP for Regular and LETPA contain a list of prohibitions. Notable prohibitions for 2018 include:</a:t>
            </a:r>
          </a:p>
          <a:p>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vehicles or equipment for government agencies that are for general agency use and/or do not have a clear nexus to terrorism prevention and protection (i.e. mobile data terminals, body cameras, in-car video systems, radios, or radar units, etc. for officers assigned to routine patrol; general firefighting equipment or uniforms);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weapons, ammunition, weaponized vehicles or explosives (exceptions may be granted when explosives are used for bomb squad training);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food, meals, beverages, or other refreshments, except for eligible per diem associated with grant-related travel or where pre-approved for working events;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use of grant funds to replace (supplant) funds that have been budgeted for the same purpose through non-grant sources;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amateur radios and equipment, FMS radios, GMRS radios, or other radio equipment that is not P25 compliant;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regular and/or preventative maintenance of communications equipment or infrastructure (applicable to LETPA projects only, this activity will still be allowed under regular SHSP) and;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any other prohibition imposed by federal, state, or local law.</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Eligible Activities: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 projects must be consistent with the program purpose stated above and must be submitted in support of one of the following approved activity areas: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Fusion Center (only eligible under the LETPA RFA)</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Intelligence and Information Sharing (Non-Fusion Center requests)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Interoperable Communications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Special Response Teams and First Responder Capabilities (including Border Security capabilities)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State, Regional and Local Planning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Operational Coordination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Critical Infrastructure</a:t>
            </a:r>
          </a:p>
          <a:p>
            <a:pPr lvl="1"/>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capabilities being built or sustained must have a clear link to one or more Core Capabilities in the National Preparedness Goal. For a project being proposed under LETPA, the project must be linked to one of the following seven (7) Core Capabilities: </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Planning; Public Information and Warning; Operational Coordination; Intelligence and Information Sharing; Interdiction and Disruption; Screening, Search, and Detection; or Forensics and Attribution.</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capabilities which support terrorism preparedness simultaneously support preparedness for other hazards. Grantees must demonstrate this dual-use quality for any activities implemented under this program that are not explicitly focused on terrorism preparedness. Activities implemented under SHSP must support terrorism preparedness by building or sustaining capabilities that relate to the prevention of, protection from, mitigation of, response to, and recovery from terrorism.</a:t>
            </a:r>
            <a:endParaRPr lang="en-US" sz="11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7</a:t>
            </a:fld>
            <a:endParaRPr lang="en-US" dirty="0"/>
          </a:p>
        </p:txBody>
      </p:sp>
      <p:sp>
        <p:nvSpPr>
          <p:cNvPr id="5" name="Header Placeholder 4">
            <a:extLst>
              <a:ext uri="{FF2B5EF4-FFF2-40B4-BE49-F238E27FC236}">
                <a16:creationId xmlns:a16="http://schemas.microsoft.com/office/drawing/2014/main" id="{5F074899-BF3C-410D-96E2-26C826CCA37C}"/>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958111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63 –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Equipment Line Item</a:t>
            </a:r>
            <a:r>
              <a:rPr lang="en-US" b="1" baseline="0" dirty="0"/>
              <a:t> Examples</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Equipment Line Item Descriptions</a:t>
            </a:r>
          </a:p>
          <a:p>
            <a:endParaRPr lang="en-US" dirty="0"/>
          </a:p>
          <a:p>
            <a:r>
              <a:rPr lang="en-US" sz="1200" kern="1200" dirty="0">
                <a:solidFill>
                  <a:schemeClr val="tx1"/>
                </a:solidFill>
                <a:effectLst/>
                <a:latin typeface="+mn-lt"/>
                <a:ea typeface="+mn-ea"/>
                <a:cs typeface="+mn-cs"/>
              </a:rPr>
              <a:t>07CD-01-DPGC Analyzer, Gas Chromatograph…</a:t>
            </a:r>
          </a:p>
          <a:p>
            <a:pPr lvl="1"/>
            <a:r>
              <a:rPr lang="en-US" sz="1200" kern="1200" dirty="0">
                <a:solidFill>
                  <a:schemeClr val="tx1"/>
                </a:solidFill>
                <a:effectLst/>
                <a:latin typeface="+mn-lt"/>
                <a:ea typeface="+mn-ea"/>
                <a:cs typeface="+mn-cs"/>
              </a:rPr>
              <a:t>Portable gas chromatograph ACEM 9350/CDS or equivalent for quantitation of organic contaminants in air, water and soil; to be used by FFD response unit</a:t>
            </a:r>
          </a:p>
          <a:p>
            <a:pPr lvl="1"/>
            <a:endParaRPr lang="en-US" sz="1200" kern="1200" dirty="0">
              <a:solidFill>
                <a:schemeClr val="tx1"/>
              </a:solidFill>
              <a:effectLst/>
              <a:latin typeface="+mn-lt"/>
              <a:ea typeface="+mn-ea"/>
              <a:cs typeface="+mn-cs"/>
            </a:endParaRPr>
          </a:p>
          <a:p>
            <a:r>
              <a:rPr lang="en-US" dirty="0"/>
              <a:t>01LE-01-ARMR Armor, Body</a:t>
            </a:r>
          </a:p>
          <a:p>
            <a:pPr marL="457200" lvl="1" indent="0">
              <a:buNone/>
            </a:pPr>
            <a:r>
              <a:rPr lang="en-US" dirty="0"/>
              <a:t>Ballistic Body Armor - The Body Armor is the ballistic type used by HROU and will be worn by the Bomb Technician when accompanying HROU during searches and entries as required by FEMA Typing standards.</a:t>
            </a:r>
          </a:p>
          <a:p>
            <a:pPr marL="457200" lvl="1" indent="0">
              <a:buNone/>
            </a:pPr>
            <a:endParaRPr lang="en-US" dirty="0"/>
          </a:p>
          <a:p>
            <a:r>
              <a:rPr lang="en-US" dirty="0"/>
              <a:t>02EX-02-RBTL Attachments/Tools, Robot</a:t>
            </a:r>
          </a:p>
          <a:p>
            <a:pPr marL="457200" lvl="1" indent="0">
              <a:buNone/>
            </a:pPr>
            <a:r>
              <a:rPr lang="en-US" dirty="0"/>
              <a:t>NANO with Integrated Display- Small portable x-ray device used with the Small Robot Platform, and other platforms, which will allow for on-scene picture development and viewing of suspect packages eliminating the need to return to a command vehicle for plate development thus saving valuable time (i.e.: scene in in Reliant Center and vehicle is in parking lot).</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70</a:t>
            </a:fld>
            <a:endParaRPr lang="en-US" dirty="0"/>
          </a:p>
        </p:txBody>
      </p:sp>
      <p:sp>
        <p:nvSpPr>
          <p:cNvPr id="5" name="Header Placeholder 4">
            <a:extLst>
              <a:ext uri="{FF2B5EF4-FFF2-40B4-BE49-F238E27FC236}">
                <a16:creationId xmlns:a16="http://schemas.microsoft.com/office/drawing/2014/main" id="{FD3490AE-0354-4F63-A93D-C13899D2869B}"/>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0773888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64 – Supplies and Direct Operating Expenses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§200.94   Supplies</a:t>
            </a:r>
          </a:p>
          <a:p>
            <a:r>
              <a:rPr lang="en-US" sz="1200" kern="1200" dirty="0">
                <a:solidFill>
                  <a:schemeClr val="tx1"/>
                </a:solidFill>
                <a:effectLst/>
                <a:latin typeface="+mn-lt"/>
                <a:ea typeface="+mn-ea"/>
                <a:cs typeface="+mn-cs"/>
              </a:rPr>
              <a:t>”Supplies means all tangible personal property other than those described in §200.33 Equipment. A computing device is a supply if the acquisition cost is less than the lesser of the capitalization level established by the non-Federal entity for financial statement purposes or $5,000, regardless of the length of its useful life. See also §§200.20 Computing devices and 200.33 Equipment”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Even though the federal definition of Supplies categorizes computing devices valued at less than $5,000 as supplies, the State of Texas recognizes these devices as well as several other items as Equipment when their value exceeds $499.</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Operating Expenses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Operating Expenses include other direct costs such as leases for space, rental costs, tangible items that have a per unit value of less than $5,000, project supplies, office supplies, advertising costs for staff vacancies, etc. Other costs may include but are not limited to communications costs, service subscriptions (WebEOC), or wireless services. Items must be necessary for the purposes of the grant project.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AEL Codes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applicants must select the most appropriate AEL codes. Applicants should read the description of each AEL code used to ensure that it is the most appropriate code for the line item. Equipment codes may require equipment to meet special requirements or specifications. This may include recognized industry safety standards, protection levels, or engineering specifications.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the responsibility of the Applicant to determine if the equipment that they plan to purchase meets any requirements outlined in the Grant Notes of the AEL. Additionally, the Applicant is responsible for providing a copy of any documentation (upon request) that verifies the equipment meets these requirements for the grant record. This allows the Grantee and the OOG to validate that the purchased equipment is an allowable cost in the event of programmatic or financial monitoring of the project.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line item description should not be a reiteration of the AEL code description.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line item descriptions for supplies shall include at a minimum:</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description of the Supplies or Direct Operating Expense containing enough detail for a reader with no familiarity with the Applicant or the supply item to understand what the item is and how it benefits the overall project (What is it? Who is the end user? Why do they need it?)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Quantities for items in this budget area should be included in the line item description if applicable or known.  Approximate quantities are okay when listing "less" expensive items (e.g. 2-3 video projector bulbs for use in EOC video displays).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for rent shall include the cost per square foot and the number of square feet used for the project. Line items for depreciation of owned real property shall include the same level of detail.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Rent vs. Depreciation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Rent is not an allowable expense </a:t>
            </a:r>
            <a:r>
              <a:rPr lang="en-US" sz="1200" u="sng"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the applicant owns, or otherwise holds title of, the real property in which the “rented” space is located. Applicants may not charge themselves rent however, they may charge depreciation of the space as an allowable expense.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“Rent is subject to the limitations described in paragraphs (b) through (d) of this section, rental costs are allowable to the extent that the rates are reasonable in light of such factors as: rental costs of comparable property, if any; market conditions in the area; alternatives available; and the type, life expectancy, condition, and value of the property leased” (2 CFR §200.465).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Depreciation is the method for allocating the cost of fixed assets to periods benefitting from asset use. Applicants should refer to 2 CFR §200.436 for more information about depreciation and the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Please reiterate to the Participants that the reviews at the OOG include reviews by divisions outside of the HSGD. These reviews have an influence on the determination to fund a project. A clear, concise, and detailed description can help these reviews move more quickly without requiring the OOG to place a hold on the review to request more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 to Equipment, like items may be included in a single line item. Non-like items should be broken out to separate line items.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Quantity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Quantities in this category are not required however, it is strongly preferred and usually helpful (in demonstrating the "reasonableness" of the amount budgeted) if the Applicant includes the planned quantity and per unit cost used to estimate the total in the grantee-defined line item description box.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00EAEF2-E75D-4E97-B468-CED6677CF8C9}" type="slidenum">
              <a:rPr lang="en-US" smtClean="0"/>
              <a:t>71</a:t>
            </a:fld>
            <a:endParaRPr lang="en-US" dirty="0"/>
          </a:p>
        </p:txBody>
      </p:sp>
      <p:sp>
        <p:nvSpPr>
          <p:cNvPr id="5" name="Header Placeholder 4">
            <a:extLst>
              <a:ext uri="{FF2B5EF4-FFF2-40B4-BE49-F238E27FC236}">
                <a16:creationId xmlns:a16="http://schemas.microsoft.com/office/drawing/2014/main" id="{7C3D64FF-2DE9-4931-B55A-57AB3CDD7FE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6946434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65 – Supplies and Direct Operating Expenses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Supplies and Direct Operating Expenses Line Item Examples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examples show where the Grantee split out the costs by expenditure. For Shipping BLIs, a simple “Shipping for Grant Funded Equipment” is sufficient. It will be the responsibility of the Grantee to maintain records for all costs charged against the grant for monitoring purposes.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a:p>
            <a:r>
              <a:rPr lang="en-US" dirty="0"/>
              <a:t>21GN-00-SHIP Shipping </a:t>
            </a:r>
            <a:r>
              <a:rPr lang="en-US" i="1" dirty="0"/>
              <a:t>(Grantee split out the $380 total cost by type of item)</a:t>
            </a:r>
            <a:endParaRPr lang="en-US" dirty="0"/>
          </a:p>
          <a:p>
            <a:pPr marL="457200" lvl="1" indent="0">
              <a:buNone/>
            </a:pPr>
            <a:r>
              <a:rPr lang="en-US" dirty="0"/>
              <a:t>Shipping costs for Tactical Equipment and Medical Supplies </a:t>
            </a:r>
            <a:r>
              <a:rPr lang="en-US" sz="1200" kern="1200" dirty="0">
                <a:solidFill>
                  <a:schemeClr val="tx1"/>
                </a:solidFill>
                <a:effectLst/>
                <a:latin typeface="+mn-lt"/>
                <a:ea typeface="+mn-ea"/>
                <a:cs typeface="+mn-cs"/>
              </a:rPr>
              <a:t>(estimated at $125)</a:t>
            </a:r>
            <a:endParaRPr lang="en-US" dirty="0"/>
          </a:p>
          <a:p>
            <a:pPr marL="457200" lvl="1" indent="0">
              <a:buNone/>
            </a:pPr>
            <a:r>
              <a:rPr lang="en-US" dirty="0"/>
              <a:t>Shipping Costs for Night Vision and Thermal Imager Equipment (estimated at $255)</a:t>
            </a:r>
          </a:p>
          <a:p>
            <a:pPr marL="0" indent="0">
              <a:buNone/>
            </a:pPr>
            <a:endParaRPr lang="en-US" dirty="0"/>
          </a:p>
          <a:p>
            <a:r>
              <a:rPr lang="en-US" dirty="0"/>
              <a:t>10BC-00-BATT Batteries, All Types, Sizes </a:t>
            </a:r>
            <a:r>
              <a:rPr lang="en-US" i="1" dirty="0"/>
              <a:t>(Grantee split out the $1,200 total cost by battery type)</a:t>
            </a:r>
          </a:p>
          <a:p>
            <a:pPr lvl="1"/>
            <a:r>
              <a:rPr lang="en-US" sz="1200" kern="1200" dirty="0">
                <a:solidFill>
                  <a:schemeClr val="tx1"/>
                </a:solidFill>
                <a:effectLst/>
                <a:latin typeface="+mn-lt"/>
                <a:ea typeface="+mn-ea"/>
                <a:cs typeface="+mn-cs"/>
              </a:rPr>
              <a:t>Thermal Imagers: 7.4Volt batteries (20 batteries @ $38 each = $760)</a:t>
            </a:r>
          </a:p>
          <a:p>
            <a:pPr lvl="1"/>
            <a:r>
              <a:rPr lang="en-US" sz="1200" kern="1200" dirty="0">
                <a:solidFill>
                  <a:schemeClr val="tx1"/>
                </a:solidFill>
                <a:effectLst/>
                <a:latin typeface="+mn-lt"/>
                <a:ea typeface="+mn-ea"/>
                <a:cs typeface="+mn-cs"/>
              </a:rPr>
              <a:t>NVG: 3Volt lithium batteries (12pk @ $22 each</a:t>
            </a:r>
            <a:r>
              <a:rPr lang="en-US" sz="1200" kern="1200" baseline="0" dirty="0">
                <a:solidFill>
                  <a:schemeClr val="tx1"/>
                </a:solidFill>
                <a:effectLst/>
                <a:latin typeface="+mn-lt"/>
                <a:ea typeface="+mn-ea"/>
                <a:cs typeface="+mn-cs"/>
              </a:rPr>
              <a:t> x 20 pks = $440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72</a:t>
            </a:fld>
            <a:endParaRPr lang="en-US" dirty="0"/>
          </a:p>
        </p:txBody>
      </p:sp>
      <p:sp>
        <p:nvSpPr>
          <p:cNvPr id="5" name="Header Placeholder 4">
            <a:extLst>
              <a:ext uri="{FF2B5EF4-FFF2-40B4-BE49-F238E27FC236}">
                <a16:creationId xmlns:a16="http://schemas.microsoft.com/office/drawing/2014/main" id="{876D82E2-F4E9-4106-9BAE-A281854AE7E4}"/>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9558658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66 – Indirect Costs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costs are costs without a direct link to a single project or activity. These are frequently aggregated into an overhead cost pool and allocated to various activities.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Rate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costs must include the Applicant’s indirect rate as established by their cognizant agency for indirect costs. Applicants must ensure that the organization’s current indirect rate is in the line item descriptions for indirect costs.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Indirect Cost Rate Letter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that have negotiated an Indirect Cost Rate should have a letter from the cognizant agency that states the rate. Applicants shall upload a copy of the letter to the grant record.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Gaps between rate letters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 recognizes there is potential for gaps in an Applicant’s indirect Cost Rate letters. In these cases, the Applicant is responsible for ensuring that all indirect cost expenditures remain within their designated rate. A Grant Manager will place an informational condition on the application if the current letter expires before an updated letter can be uploaded in eGrants. This condition does not prohibit the Applicant from receiving reimbursement; it is simply to inform the Applicant that they: a) must ensure they keep all expenditures within their authorized rate, and b.) are required to upload an updated letter when it becomes available. In the event of a change in the indirect rate, applicants should request a grant adjustment in eGrants to update the grant record.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 Minimis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some cases, an Applicant may not have an approved indirect cost rate. In this case, the applicant may elect to charge a De Minimis rate of 10% </a:t>
            </a:r>
            <a:r>
              <a:rPr lang="en-US" sz="1200" u="sng" kern="1200" dirty="0">
                <a:solidFill>
                  <a:schemeClr val="tx1"/>
                </a:solidFill>
                <a:effectLst/>
                <a:latin typeface="+mn-lt"/>
                <a:ea typeface="+mn-ea"/>
                <a:cs typeface="+mn-cs"/>
                <a:hlinkClick r:id="rId3"/>
              </a:rPr>
              <a:t>of modified total direct costs (MTDC).</a:t>
            </a:r>
            <a:r>
              <a:rPr lang="en-US" sz="1200" kern="1200" dirty="0">
                <a:solidFill>
                  <a:schemeClr val="tx1"/>
                </a:solidFill>
                <a:effectLst/>
                <a:latin typeface="+mn-lt"/>
                <a:ea typeface="+mn-ea"/>
                <a:cs typeface="+mn-cs"/>
              </a:rPr>
              <a:t> More information on the De Minimis rate may be found in </a:t>
            </a:r>
            <a:r>
              <a:rPr lang="en-US" sz="1200" u="sng" kern="1200" dirty="0">
                <a:solidFill>
                  <a:schemeClr val="tx1"/>
                </a:solidFill>
                <a:effectLst/>
                <a:latin typeface="+mn-lt"/>
                <a:ea typeface="+mn-ea"/>
                <a:cs typeface="+mn-cs"/>
                <a:hlinkClick r:id="rId4"/>
              </a:rPr>
              <a:t>2 CFR 200.414</a:t>
            </a:r>
            <a:r>
              <a:rPr lang="en-US" sz="1200" kern="1200" dirty="0">
                <a:solidFill>
                  <a:schemeClr val="tx1"/>
                </a:solidFill>
                <a:effectLst/>
                <a:latin typeface="+mn-lt"/>
                <a:ea typeface="+mn-ea"/>
                <a:cs typeface="+mn-cs"/>
              </a:rPr>
              <a:t>. Applicants using the De Minimis rate must confirm that they have NEVER had an approved indirect cost rate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they are NOT a state, local government, or Native American tribe receiving over $35 million in direct federal funding. Both of these criteria must be met in order to qualify for the De Minimis rate. </a:t>
            </a:r>
          </a:p>
        </p:txBody>
      </p:sp>
      <p:sp>
        <p:nvSpPr>
          <p:cNvPr id="4" name="Slide Number Placeholder 3"/>
          <p:cNvSpPr>
            <a:spLocks noGrp="1"/>
          </p:cNvSpPr>
          <p:nvPr>
            <p:ph type="sldNum" sz="quarter" idx="10"/>
          </p:nvPr>
        </p:nvSpPr>
        <p:spPr/>
        <p:txBody>
          <a:bodyPr/>
          <a:lstStyle/>
          <a:p>
            <a:fld id="{000EAEF2-E75D-4E97-B468-CED6677CF8C9}" type="slidenum">
              <a:rPr lang="en-US" smtClean="0"/>
              <a:t>73</a:t>
            </a:fld>
            <a:endParaRPr lang="en-US" dirty="0"/>
          </a:p>
        </p:txBody>
      </p:sp>
      <p:sp>
        <p:nvSpPr>
          <p:cNvPr id="5" name="Header Placeholder 4">
            <a:extLst>
              <a:ext uri="{FF2B5EF4-FFF2-40B4-BE49-F238E27FC236}">
                <a16:creationId xmlns:a16="http://schemas.microsoft.com/office/drawing/2014/main" id="{BD1FE057-E5FB-420A-9B3D-4C02C67CE356}"/>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0330491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67 – Application Development: Documents Tab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information in this slide is related to areas in the Documents tab where Applicants should pay special attention.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Resolution from Governing Body: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 requires a resolution from the Applicant’s governing body. This resolution should follow the example provided by the OOG in eGrants. At a minimum, the resolution should designate the Authorized Official (AO), Identify the applicable grant(s), and contain all of the applicable elements in the example resolution. Applicants must upload the signed resolution into the Application under the Upload Files tab. If an Applicant cannot provide a resolution, the reviewing Grant Manager will place a Condition of Funding hold on the entire project. This condition is met when the applicant uploads the resolution with all required clauses/details etc. described in the example resolution.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Contract Compliance: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Applicant has any budget line items under the Contractual and Professional Services category, they must complete this section. The OOG is looking for a brief summary of how the Applicant will monitor the activities of the sub-contractor(s) for compliance with the contract provisions (including equipment purchases), deliverables, and all applicable statutes, rules, regulations, and guidelines governing this project. The OOG is looking for a concise statement outlining specific policies or procedures the Applicant will follow to oversee the contractor and monitor compliance.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Lobbying: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grant funding for lobbying is prohibited per the Request for Applications (RFA), 2 CFR 200.450, and the Notice of Funding Opportunity (NOFO). If the accurate response to the first question under Lobbying is “YES”, the project is not eligible. </a:t>
            </a:r>
          </a:p>
          <a:p>
            <a:r>
              <a:rPr lang="en-US" sz="1200" kern="1200" dirty="0">
                <a:solidFill>
                  <a:schemeClr val="tx1"/>
                </a:solidFill>
                <a:effectLst/>
                <a:latin typeface="+mn-lt"/>
                <a:ea typeface="+mn-ea"/>
                <a:cs typeface="+mn-cs"/>
              </a:rPr>
              <a:t>If the accurate response to the second question under Lobbying is “Yes” indicating the applicant agency has used non-federal funds for lobbying, the project will be required to complete and upload a </a:t>
            </a:r>
            <a:r>
              <a:rPr lang="en-US" sz="1200" i="1" kern="1200" dirty="0">
                <a:solidFill>
                  <a:schemeClr val="tx1"/>
                </a:solidFill>
                <a:effectLst/>
                <a:latin typeface="+mn-lt"/>
                <a:ea typeface="+mn-ea"/>
                <a:cs typeface="+mn-cs"/>
              </a:rPr>
              <a:t>Disclosure of Lobbying Activities</a:t>
            </a:r>
            <a:r>
              <a:rPr lang="en-US" sz="1200" kern="1200" dirty="0">
                <a:solidFill>
                  <a:schemeClr val="tx1"/>
                </a:solidFill>
                <a:effectLst/>
                <a:latin typeface="+mn-lt"/>
                <a:ea typeface="+mn-ea"/>
                <a:cs typeface="+mn-cs"/>
              </a:rPr>
              <a:t> form.</a:t>
            </a:r>
          </a:p>
          <a:p>
            <a:r>
              <a:rPr lang="en-US" sz="1200" kern="1200" dirty="0">
                <a:solidFill>
                  <a:schemeClr val="tx1"/>
                </a:solidFill>
                <a:effectLst/>
                <a:latin typeface="+mn-lt"/>
                <a:ea typeface="+mn-ea"/>
                <a:cs typeface="+mn-cs"/>
              </a:rPr>
              <a:t>Applicants must be sure to read the questions closely before responding. </a:t>
            </a: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This is a very common error caused by an Applicant not taking care when completing the application. </a:t>
            </a:r>
            <a:endParaRPr lang="en-US" sz="1200" kern="1200" dirty="0">
              <a:solidFill>
                <a:schemeClr val="tx1"/>
              </a:solidFill>
              <a:effectLst/>
              <a:latin typeface="+mn-lt"/>
              <a:ea typeface="+mn-ea"/>
              <a:cs typeface="+mn-cs"/>
            </a:endParaRPr>
          </a:p>
          <a:p>
            <a:endParaRPr lang="en-US" baseline="0" dirty="0"/>
          </a:p>
          <a:p>
            <a:r>
              <a:rPr lang="en-US" b="1" baseline="0" dirty="0"/>
              <a:t>Fiscal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 asks for this because applying agencies across the state have different dates for their respective fiscal years. These fields inform the OOG of the Applicant’s fiscal year and also allow us to understand when a Single Audit is due (9 months following close of fiscal year or 30 days after the audit report is released, whichever is earlier), if required.</a:t>
            </a:r>
          </a:p>
          <a:p>
            <a:r>
              <a:rPr lang="en-US" sz="1200" b="1" kern="1200" dirty="0">
                <a:solidFill>
                  <a:schemeClr val="tx1"/>
                </a:solidFill>
                <a:effectLst/>
                <a:latin typeface="+mn-lt"/>
                <a:ea typeface="+mn-ea"/>
                <a:cs typeface="+mn-cs"/>
              </a:rPr>
              <a:t>Make note that this is not the period of performance date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Sources of Financial Support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sources of financial support are the total amount of grant funding an applying agency has received (expended) from the State and/or Federal sources. This amount includes agency funding from all sources and is not exclusive to funds received through the OOG or HSGP. If the total amount of grant funding expended meets the A-133 Single Audit threshold ($750,000), the Applicant must also include the information regarding the date its last single audit was completed.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COMMON ERROR:</a:t>
            </a:r>
            <a:r>
              <a:rPr lang="en-US" sz="1200" kern="1200" dirty="0">
                <a:solidFill>
                  <a:schemeClr val="tx1"/>
                </a:solidFill>
                <a:effectLst/>
                <a:latin typeface="+mn-lt"/>
                <a:ea typeface="+mn-ea"/>
                <a:cs typeface="+mn-cs"/>
              </a:rPr>
              <a:t> Listing only the amount the administering division expended instead of the amount the entire applicant agency expended in federal and state (separately) funds. </a:t>
            </a:r>
          </a:p>
          <a:p>
            <a:endParaRPr lang="en-US" baseline="0" dirty="0"/>
          </a:p>
        </p:txBody>
      </p:sp>
      <p:sp>
        <p:nvSpPr>
          <p:cNvPr id="4" name="Slide Number Placeholder 3"/>
          <p:cNvSpPr>
            <a:spLocks noGrp="1"/>
          </p:cNvSpPr>
          <p:nvPr>
            <p:ph type="sldNum" sz="quarter" idx="10"/>
          </p:nvPr>
        </p:nvSpPr>
        <p:spPr/>
        <p:txBody>
          <a:bodyPr/>
          <a:lstStyle/>
          <a:p>
            <a:fld id="{000EAEF2-E75D-4E97-B468-CED6677CF8C9}" type="slidenum">
              <a:rPr lang="en-US" smtClean="0"/>
              <a:t>74</a:t>
            </a:fld>
            <a:endParaRPr lang="en-US" dirty="0"/>
          </a:p>
        </p:txBody>
      </p:sp>
      <p:sp>
        <p:nvSpPr>
          <p:cNvPr id="5" name="Header Placeholder 4">
            <a:extLst>
              <a:ext uri="{FF2B5EF4-FFF2-40B4-BE49-F238E27FC236}">
                <a16:creationId xmlns:a16="http://schemas.microsoft.com/office/drawing/2014/main" id="{21767BB2-46B1-475B-AD01-583DFDCB859B}"/>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7858395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68 – Application Development: Homeland Security Tab</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Department of Homeland Security (DHS) Project 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select the most appropriate Project Type that applies to the project.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Capabilities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select the most applicable (primary) Core Capability for the project from the drop-down in the application. (Applicants may view descriptions of Core Capabilities within the </a:t>
            </a:r>
            <a:r>
              <a:rPr lang="en-US" sz="1200" u="sng" kern="1200" dirty="0">
                <a:solidFill>
                  <a:schemeClr val="tx1"/>
                </a:solidFill>
                <a:effectLst/>
                <a:latin typeface="+mn-lt"/>
                <a:ea typeface="+mn-ea"/>
                <a:cs typeface="+mn-cs"/>
                <a:hlinkClick r:id="rId3"/>
              </a:rPr>
              <a:t>National Preparedness Goal</a:t>
            </a:r>
            <a:r>
              <a:rPr lang="en-US" sz="1200" kern="1200" dirty="0">
                <a:solidFill>
                  <a:schemeClr val="tx1"/>
                </a:solidFill>
                <a:effectLst/>
                <a:latin typeface="+mn-lt"/>
                <a:ea typeface="+mn-ea"/>
                <a:cs typeface="+mn-cs"/>
              </a:rPr>
              <a:t> document.)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Additionally, the Applicants must select if the investment will build or sustain capabilities and answer if the assets or activities are deployable, sharable, or neither.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project requires new construction or renovation, retrofitting, or modification of existing structures, the Applicants must check the box next this statement.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funding for the project supports another project previously funded with HSGP funding, the Applicants must check the box next to this statement.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Project Management Step Involved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select the step that most closely resembles the phase of the project activities to be completed during the grant period.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Milestones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Milestones are the most common issue in the Homeland Security tab. A milestone identifies a key point of progress along the critical path of a project. Beginning with the project start date, milestones mark the major deliverables and/or goals leading to the successful completion of a project by the project end date. These events should </a:t>
            </a:r>
            <a:r>
              <a:rPr lang="en-US" sz="1200" b="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include the acceptance of the grant award or closing the project in eGrants, but rather key steps in between these two points. The applicant may want to consider milestones that outline the items relevant to events such as the procurement of equipment, any training related events, or internal organization processes that drive the performance of the grant and are required to complete the project. Milestones should be specific and in chronological order.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project milestones serve an important purpose for the sub-grantee and the HSGD. Good milestones help a grant project director and the HSGD evaluate the progress of a project  after the grant is awarded. HSGD is also required to report to FEMA on project progress using milestone status.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Applicants must enter at least three (3) but no more than five (5) milestones for the project. These milestones should only include those key activities for the project. Ancillary activities, or those not funded by the project, should not be included. Milestones should be relevant to the project’s performance.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National Incident Management System (NIMS) Resources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project supports a NIMS typed resource, complete the NIMS Resources section of the tab. The Department of Homeland Security maintains the </a:t>
            </a:r>
            <a:r>
              <a:rPr lang="en-US" sz="1200" u="sng" kern="1200" dirty="0">
                <a:solidFill>
                  <a:schemeClr val="tx1"/>
                </a:solidFill>
                <a:effectLst/>
                <a:latin typeface="+mn-lt"/>
                <a:ea typeface="+mn-ea"/>
                <a:cs typeface="+mn-cs"/>
                <a:hlinkClick r:id="rId4"/>
              </a:rPr>
              <a:t>Resources Typing Library Tool</a:t>
            </a:r>
            <a:r>
              <a:rPr lang="en-US" sz="1200" kern="1200" dirty="0">
                <a:solidFill>
                  <a:schemeClr val="tx1"/>
                </a:solidFill>
                <a:effectLst/>
                <a:latin typeface="+mn-lt"/>
                <a:ea typeface="+mn-ea"/>
                <a:cs typeface="+mn-cs"/>
              </a:rPr>
              <a:t>. The tool is an online catalogue of national NIMS resource typing definitions and job titles/position qualifications. National NIMS resource types support a common language for the mobilization of resources (equipment, teams, units, and personnel) prior to, during, and after major incidents. Resource users at all levels use these definitions as a consistent basis when identifying and inventorying their resources for capability estimation, planning, and for mobilization during mutual aid efforts. National NIMS resource types represent the minimum criteria for the associated component and capability (Department of Homeland Security, 2016). This tool may be helpful in completing this section of the application. If the project does not support a NIMS typed resource, no action in this section is required.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75</a:t>
            </a:fld>
            <a:endParaRPr lang="en-US" dirty="0"/>
          </a:p>
        </p:txBody>
      </p:sp>
      <p:sp>
        <p:nvSpPr>
          <p:cNvPr id="5" name="Header Placeholder 4">
            <a:extLst>
              <a:ext uri="{FF2B5EF4-FFF2-40B4-BE49-F238E27FC236}">
                <a16:creationId xmlns:a16="http://schemas.microsoft.com/office/drawing/2014/main" id="{599CB848-0F75-4467-B5D5-C3A30F09DFF5}"/>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7450643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69 – Summary Tab</a:t>
            </a:r>
            <a:r>
              <a:rPr lang="en-US" dirty="0"/>
              <a:t> </a:t>
            </a:r>
          </a:p>
          <a:p>
            <a:endParaRPr lang="en-US" b="1" dirty="0"/>
          </a:p>
          <a:p>
            <a:r>
              <a:rPr lang="en-US" b="1" dirty="0"/>
              <a:t>Grant Issues</a:t>
            </a:r>
          </a:p>
          <a:p>
            <a:r>
              <a:rPr lang="en-US" dirty="0"/>
              <a:t>Once the Application has been through Intake and Grant Review, the Grant Manager may return the application, referred to as the Preliminary Review Report (PRR), to the Applicant if updates are required. The Applicant may review all notes made during the review under the Summary/Grant Issues tab. </a:t>
            </a:r>
          </a:p>
          <a:p>
            <a:r>
              <a:rPr lang="en-US" dirty="0"/>
              <a:t> </a:t>
            </a:r>
          </a:p>
          <a:p>
            <a:r>
              <a:rPr lang="en-US" dirty="0"/>
              <a:t>This summary gives the Applicant visibility and notes from the OOG on the corrections or revisions needed in order to forward the Application to Program Review. Applicants should pay special attention to all of the notes and take action accordingly. </a:t>
            </a:r>
          </a:p>
          <a:p>
            <a:r>
              <a:rPr lang="en-US" dirty="0"/>
              <a:t> </a:t>
            </a:r>
          </a:p>
          <a:p>
            <a:r>
              <a:rPr lang="en-US" b="1" dirty="0"/>
              <a:t>COMMON ERRORS: </a:t>
            </a:r>
            <a:endParaRPr lang="en-US" dirty="0"/>
          </a:p>
          <a:p>
            <a:pPr marL="173336" indent="-173336">
              <a:buFont typeface="Arial" panose="020B0604020202020204" pitchFamily="34" charset="0"/>
              <a:buChar char="•"/>
            </a:pPr>
            <a:r>
              <a:rPr lang="en-US" dirty="0"/>
              <a:t>Failing to review and/or not addressing all issues </a:t>
            </a:r>
          </a:p>
          <a:p>
            <a:pPr marL="173336" indent="-173336">
              <a:buFont typeface="Arial" panose="020B0604020202020204" pitchFamily="34" charset="0"/>
              <a:buChar char="•"/>
            </a:pPr>
            <a:r>
              <a:rPr lang="en-US" dirty="0"/>
              <a:t>Waiting to address issues with the application - This has required the OOG to place holds on the application and may delay the award and/or release of grant funds if the project is funded. </a:t>
            </a:r>
          </a:p>
          <a:p>
            <a:pPr marL="173336" indent="-173336">
              <a:buFont typeface="Arial" panose="020B0604020202020204" pitchFamily="34" charset="0"/>
              <a:buChar char="•"/>
            </a:pPr>
            <a:endParaRPr lang="en-US" dirty="0"/>
          </a:p>
          <a:p>
            <a:r>
              <a:rPr lang="en-US" dirty="0"/>
              <a:t>Applicants should understand that this is not the end of the review process and, when needed, the OOG may request more information to clarify portions of the application. For this reason, it is important to resolve any issues quickly in order for the application to move through the process more quickly. </a:t>
            </a:r>
          </a:p>
          <a:p>
            <a:endParaRPr lang="en-US" dirty="0"/>
          </a:p>
          <a:p>
            <a:r>
              <a:rPr lang="en-US" b="1" dirty="0"/>
              <a:t>Award Statement</a:t>
            </a:r>
            <a:endParaRPr lang="en-US" dirty="0"/>
          </a:p>
          <a:p>
            <a:r>
              <a:rPr lang="en-US" dirty="0"/>
              <a:t>This sub-tab displays the Statement of Grant Award (SOGA) and any special conditions for the grant. Grant Officials may also find a link to the Grantee Responsibilities Memo. Applicants/Grantees should read all grant award documents, the SOGA, and review all of the special conditions thoroughly.</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76</a:t>
            </a:fld>
            <a:endParaRPr lang="en-US" dirty="0"/>
          </a:p>
        </p:txBody>
      </p:sp>
      <p:sp>
        <p:nvSpPr>
          <p:cNvPr id="5" name="Header Placeholder 4">
            <a:extLst>
              <a:ext uri="{FF2B5EF4-FFF2-40B4-BE49-F238E27FC236}">
                <a16:creationId xmlns:a16="http://schemas.microsoft.com/office/drawing/2014/main" id="{62E84CC8-5E0A-45C1-9BF2-8502BFE3F8BB}"/>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4021548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70 – Upload Files Tab</a:t>
            </a:r>
            <a:endParaRPr lang="en-US" dirty="0"/>
          </a:p>
          <a:p>
            <a:r>
              <a:rPr lang="en-US" sz="1200" kern="1200" dirty="0">
                <a:solidFill>
                  <a:schemeClr val="tx1"/>
                </a:solidFill>
                <a:effectLst/>
                <a:latin typeface="+mn-lt"/>
                <a:ea typeface="+mn-ea"/>
                <a:cs typeface="+mn-cs"/>
              </a:rPr>
              <a:t>Applicants use this tab to upload most* required or requested documentation for the application. Documentation such as resolutions from the governing body, P25 interoperability letters, Indirect Cost rate letters, etc. goes under this tab. Once the grant has been awarded, the Grant Manger or any of the grant officials may continue to upload other documentation for the grant record under this tab.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details on file types, size limitations, and instructions on uploading a document, please refer to the </a:t>
            </a:r>
            <a:r>
              <a:rPr lang="en-US" sz="1200" i="1" u="sng" kern="1200" dirty="0">
                <a:solidFill>
                  <a:schemeClr val="tx1"/>
                </a:solidFill>
                <a:effectLst/>
                <a:latin typeface="+mn-lt"/>
                <a:ea typeface="+mn-ea"/>
                <a:cs typeface="+mn-cs"/>
                <a:hlinkClick r:id="rId3"/>
              </a:rPr>
              <a:t>Uploading eGrants Files</a:t>
            </a:r>
            <a:r>
              <a:rPr lang="en-US" sz="1200" kern="1200" dirty="0">
                <a:solidFill>
                  <a:schemeClr val="tx1"/>
                </a:solidFill>
                <a:effectLst/>
                <a:latin typeface="+mn-lt"/>
                <a:ea typeface="+mn-ea"/>
                <a:cs typeface="+mn-cs"/>
              </a:rPr>
              <a:t> document found in the “General Information and Instructions” area of this tab.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A hyperlink is provided above. </a:t>
            </a:r>
            <a:endParaRPr lang="en-US" sz="1200" i="0" kern="1200" dirty="0">
              <a:solidFill>
                <a:schemeClr val="tx1"/>
              </a:solidFill>
              <a:effectLst/>
              <a:latin typeface="+mn-lt"/>
              <a:ea typeface="+mn-ea"/>
              <a:cs typeface="+mn-cs"/>
            </a:endParaRPr>
          </a:p>
          <a:p>
            <a:endParaRPr lang="en-US" dirty="0"/>
          </a:p>
          <a:p>
            <a:r>
              <a:rPr lang="en-US" b="1" u="sng" dirty="0"/>
              <a:t>DO NOT</a:t>
            </a:r>
            <a:r>
              <a:rPr lang="en-US" dirty="0"/>
              <a:t> upload any Environmental Historical Preservation (EHP) documentation until after the award is received and accepted. The best practice for EHP documentation is to email it directly to the Grant Manager and copy the Program Manager for processing.   The Grant Manager will upload EHP documentation to the Grant Record. FEMA will not process any EHP until after acceptance of the award. Uploading an EHP during the application phase will not help speed up the process. If Applicants have questions, they should contact the COG or their Grant Manager. </a:t>
            </a:r>
          </a:p>
          <a:p>
            <a:r>
              <a:rPr lang="en-US" dirty="0"/>
              <a:t> </a:t>
            </a:r>
          </a:p>
          <a:p>
            <a:r>
              <a:rPr lang="en-US" sz="1200" kern="1200" dirty="0">
                <a:solidFill>
                  <a:schemeClr val="tx1"/>
                </a:solidFill>
                <a:effectLst/>
                <a:latin typeface="+mn-lt"/>
                <a:ea typeface="+mn-ea"/>
                <a:cs typeface="+mn-cs"/>
              </a:rPr>
              <a:t>*Note:  DO NOT upload any Vendor documentation including Direct Deposit, New Payee ID, and W9 forms on this tab.  Each of those forms MUST be uploaded to the Grant.Vendor tab, not the Upload.Files tab.</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77</a:t>
            </a:fld>
            <a:endParaRPr lang="en-US" dirty="0"/>
          </a:p>
        </p:txBody>
      </p:sp>
      <p:sp>
        <p:nvSpPr>
          <p:cNvPr id="5" name="Header Placeholder 4">
            <a:extLst>
              <a:ext uri="{FF2B5EF4-FFF2-40B4-BE49-F238E27FC236}">
                <a16:creationId xmlns:a16="http://schemas.microsoft.com/office/drawing/2014/main" id="{5FB109B5-C65B-490B-9170-6E0C699ACBDC}"/>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7045780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71 – Upload Files Tab</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Presenter Note: Use the animations in this slide to show participants where they may find the </a:t>
            </a:r>
            <a:r>
              <a:rPr lang="en-US" sz="1200" i="1" u="sng" kern="1200" dirty="0">
                <a:solidFill>
                  <a:schemeClr val="tx1"/>
                </a:solidFill>
                <a:effectLst/>
                <a:latin typeface="+mn-lt"/>
                <a:ea typeface="+mn-ea"/>
                <a:cs typeface="+mn-cs"/>
                <a:hlinkClick r:id="rId3"/>
              </a:rPr>
              <a:t>Uploading eGrants Files</a:t>
            </a:r>
            <a:r>
              <a:rPr lang="en-US" sz="1200" i="1" kern="1200" dirty="0">
                <a:solidFill>
                  <a:schemeClr val="tx1"/>
                </a:solidFill>
                <a:effectLst/>
                <a:latin typeface="+mn-lt"/>
                <a:ea typeface="+mn-ea"/>
                <a:cs typeface="+mn-cs"/>
              </a:rPr>
              <a:t> document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78</a:t>
            </a:fld>
            <a:endParaRPr lang="en-US" dirty="0"/>
          </a:p>
        </p:txBody>
      </p:sp>
      <p:sp>
        <p:nvSpPr>
          <p:cNvPr id="5" name="Header Placeholder 4">
            <a:extLst>
              <a:ext uri="{FF2B5EF4-FFF2-40B4-BE49-F238E27FC236}">
                <a16:creationId xmlns:a16="http://schemas.microsoft.com/office/drawing/2014/main" id="{39638C2E-6436-4206-BE3D-2FC49711047E}"/>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8691209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72 – Global Upload Feature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also have a new feature in eGrants that allows them to upload documents to multiple applications at once. This Global Upload Feature can be found at the bottom of the “My.Home” tab. </a:t>
            </a:r>
          </a:p>
        </p:txBody>
      </p:sp>
      <p:sp>
        <p:nvSpPr>
          <p:cNvPr id="4" name="Slide Number Placeholder 3"/>
          <p:cNvSpPr>
            <a:spLocks noGrp="1"/>
          </p:cNvSpPr>
          <p:nvPr>
            <p:ph type="sldNum" sz="quarter" idx="10"/>
          </p:nvPr>
        </p:nvSpPr>
        <p:spPr/>
        <p:txBody>
          <a:bodyPr/>
          <a:lstStyle/>
          <a:p>
            <a:fld id="{000EAEF2-E75D-4E97-B468-CED6677CF8C9}" type="slidenum">
              <a:rPr lang="en-US" smtClean="0"/>
              <a:t>79</a:t>
            </a:fld>
            <a:endParaRPr lang="en-US" dirty="0"/>
          </a:p>
        </p:txBody>
      </p:sp>
      <p:sp>
        <p:nvSpPr>
          <p:cNvPr id="5" name="Header Placeholder 4">
            <a:extLst>
              <a:ext uri="{FF2B5EF4-FFF2-40B4-BE49-F238E27FC236}">
                <a16:creationId xmlns:a16="http://schemas.microsoft.com/office/drawing/2014/main" id="{6FC3B4E3-63DA-40E0-BF4C-9C8451DD2498}"/>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416774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8 – 2018 Request for Applications (RFA)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Eligibility Requirements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Grantees are required to maintain adoption and implementation of the National Incident Management System (NIMS). The NIMS uses a systematic approach to integrate the best existing processes and methods into a unified national framework for incident management across all homeland security activities including prevention, protection, response, mitigation, and recovery. Grantees must use standardized resource management concepts for resource typing, credentialing, and an inventory to facilitate the effective identification, dispatch, deployment, tracking and recovery of resources.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Cities and counties must have a current emergency management plan or be a legally established member of an inter-jurisdictional emergency management program with a plan on file with the Texas Department of Public Safety, Texas Division of Emergency Management (TDEM). Plans must be maintained throughout the entire grant performance period and must be at least at the Intermediate Level. If you have questions concerning your Emergency Management Plan (preparedness) level, contact your Emergency Management Coordinator (EMC) or your regional Council of Governments (COG). For questions concerning plan deficiencies, contact TDEM at </a:t>
            </a:r>
            <a:r>
              <a:rPr lang="en-US" sz="1200" u="sng" kern="1200" dirty="0">
                <a:solidFill>
                  <a:schemeClr val="tx1"/>
                </a:solidFill>
                <a:effectLst/>
                <a:latin typeface="+mn-lt"/>
                <a:ea typeface="+mn-ea"/>
                <a:cs typeface="+mn-cs"/>
                <a:hlinkClick r:id="rId3"/>
              </a:rPr>
              <a:t>tdem.plans@dps.texas.gov</a:t>
            </a:r>
            <a:r>
              <a:rPr lang="en-US" sz="1200" kern="1200" dirty="0">
                <a:solidFill>
                  <a:schemeClr val="tx1"/>
                </a:solidFill>
                <a:effectLst/>
                <a:latin typeface="+mn-lt"/>
                <a:ea typeface="+mn-ea"/>
                <a:cs typeface="+mn-cs"/>
              </a:rPr>
              <a:t>.</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In order for an applicant to be eligible, the county (or counties) in which the applicant is located must have a 90% average on both adult and juvenile criminal history dispositions reported to the Texas Department of Public Safety for calendar years 2012 through 2016.  This requirement must be met by August 1, 2018.</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Eligible applicants operating a law enforcement agency must be current on reporting Part I violent crime data to the Texas Department of Public Safety (DPS) for inclusion in the annual Uniform Crime Report (UCR). To be considered eligible for funding applicants must have submitted a full twelve months of accurate data to DPS for the most recent calendar year.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Eligible applicants must have a DUNS (Data Universal Numbering System) number assigned to its agency (to request a DUNS number, go to </a:t>
            </a:r>
            <a:r>
              <a:rPr lang="en-US" sz="1200" u="sng" kern="1200" dirty="0">
                <a:solidFill>
                  <a:schemeClr val="tx1"/>
                </a:solidFill>
                <a:effectLst/>
                <a:latin typeface="+mn-lt"/>
                <a:ea typeface="+mn-ea"/>
                <a:cs typeface="+mn-cs"/>
                <a:hlinkClick r:id="rId4"/>
              </a:rPr>
              <a:t>http://fedgov.dnb.com/webform/displayHomePage.do</a:t>
            </a:r>
            <a:r>
              <a:rPr lang="en-US" sz="1200" kern="1200" dirty="0">
                <a:solidFill>
                  <a:schemeClr val="tx1"/>
                </a:solidFill>
                <a:effectLst/>
                <a:latin typeface="+mn-lt"/>
                <a:ea typeface="+mn-ea"/>
                <a:cs typeface="+mn-cs"/>
              </a:rPr>
              <a:t>).</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Eligible applicants must be registered in the federal System for Award Management (SAM) database located at </a:t>
            </a:r>
            <a:r>
              <a:rPr lang="en-US" sz="1200" u="sng" kern="1200" dirty="0">
                <a:solidFill>
                  <a:schemeClr val="tx1"/>
                </a:solidFill>
                <a:effectLst/>
                <a:latin typeface="+mn-lt"/>
                <a:ea typeface="+mn-ea"/>
                <a:cs typeface="+mn-cs"/>
                <a:hlinkClick r:id="rId5"/>
              </a:rPr>
              <a:t>https://www.sam.gov/</a:t>
            </a:r>
            <a:r>
              <a:rPr lang="en-US" sz="1200" kern="1200" dirty="0">
                <a:solidFill>
                  <a:schemeClr val="tx1"/>
                </a:solidFill>
                <a:effectLst/>
                <a:latin typeface="+mn-lt"/>
                <a:ea typeface="+mn-ea"/>
                <a:cs typeface="+mn-cs"/>
              </a:rPr>
              <a:t> and maintain an active registration throughout the grant period.</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Failure to comply with program eligibility requirements may cause funds to be withheld and/or suspension or termination of grant funds.</a:t>
            </a:r>
          </a:p>
        </p:txBody>
      </p:sp>
      <p:sp>
        <p:nvSpPr>
          <p:cNvPr id="4" name="Slide Number Placeholder 3"/>
          <p:cNvSpPr>
            <a:spLocks noGrp="1"/>
          </p:cNvSpPr>
          <p:nvPr>
            <p:ph type="sldNum" sz="quarter" idx="10"/>
          </p:nvPr>
        </p:nvSpPr>
        <p:spPr/>
        <p:txBody>
          <a:bodyPr/>
          <a:lstStyle/>
          <a:p>
            <a:fld id="{000EAEF2-E75D-4E97-B468-CED6677CF8C9}" type="slidenum">
              <a:rPr lang="en-US" smtClean="0"/>
              <a:t>8</a:t>
            </a:fld>
            <a:endParaRPr lang="en-US" dirty="0"/>
          </a:p>
        </p:txBody>
      </p:sp>
      <p:sp>
        <p:nvSpPr>
          <p:cNvPr id="5" name="Header Placeholder 4">
            <a:extLst>
              <a:ext uri="{FF2B5EF4-FFF2-40B4-BE49-F238E27FC236}">
                <a16:creationId xmlns:a16="http://schemas.microsoft.com/office/drawing/2014/main" id="{0A29127B-E812-40E9-AF66-26B90FCDCEFF}"/>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452260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73 – Global Upload Feature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Steps for using the Global Upload Feature: </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Scroll to the bottom of the My.Home tab and locate the Upload Documents area. </a:t>
            </a:r>
          </a:p>
          <a:p>
            <a:pPr marL="228600" lvl="0" indent="-228600">
              <a:buFont typeface="+mj-lt"/>
              <a:buAutoNum type="arabicPeriod"/>
            </a:pPr>
            <a:r>
              <a:rPr lang="en-US" sz="1200" kern="1200" dirty="0">
                <a:solidFill>
                  <a:schemeClr val="tx1"/>
                </a:solidFill>
                <a:effectLst/>
                <a:latin typeface="+mn-lt"/>
                <a:ea typeface="+mn-ea"/>
                <a:cs typeface="+mn-cs"/>
              </a:rPr>
              <a:t>Click the box next to “Display Upload Documents Feature” </a:t>
            </a:r>
          </a:p>
          <a:p>
            <a:pPr marL="228600" lvl="0" indent="-228600">
              <a:buFont typeface="+mj-lt"/>
              <a:buAutoNum type="arabicPeriod"/>
            </a:pPr>
            <a:r>
              <a:rPr lang="en-US" sz="1200" kern="1200" dirty="0">
                <a:solidFill>
                  <a:schemeClr val="tx1"/>
                </a:solidFill>
                <a:effectLst/>
                <a:latin typeface="+mn-lt"/>
                <a:ea typeface="+mn-ea"/>
                <a:cs typeface="+mn-cs"/>
              </a:rPr>
              <a:t>Once the Upload Documents feature is displayed, choose the types of files you will upload, by selecting the appropriate radio button.</a:t>
            </a:r>
          </a:p>
          <a:p>
            <a:pPr marL="228600" lvl="0" indent="-228600">
              <a:buFont typeface="+mj-lt"/>
              <a:buAutoNum type="arabicPeriod"/>
            </a:pPr>
            <a:r>
              <a:rPr lang="en-US" sz="1200" kern="1200" dirty="0">
                <a:solidFill>
                  <a:schemeClr val="tx1"/>
                </a:solidFill>
                <a:effectLst/>
                <a:latin typeface="+mn-lt"/>
                <a:ea typeface="+mn-ea"/>
                <a:cs typeface="+mn-cs"/>
              </a:rPr>
              <a:t>Select the applications you wish to upload the files to in the table displayed on the screen.</a:t>
            </a:r>
          </a:p>
        </p:txBody>
      </p:sp>
      <p:sp>
        <p:nvSpPr>
          <p:cNvPr id="4" name="Slide Number Placeholder 3"/>
          <p:cNvSpPr>
            <a:spLocks noGrp="1"/>
          </p:cNvSpPr>
          <p:nvPr>
            <p:ph type="sldNum" sz="quarter" idx="10"/>
          </p:nvPr>
        </p:nvSpPr>
        <p:spPr/>
        <p:txBody>
          <a:bodyPr/>
          <a:lstStyle/>
          <a:p>
            <a:fld id="{000EAEF2-E75D-4E97-B468-CED6677CF8C9}" type="slidenum">
              <a:rPr lang="en-US" smtClean="0"/>
              <a:t>80</a:t>
            </a:fld>
            <a:endParaRPr lang="en-US" dirty="0"/>
          </a:p>
        </p:txBody>
      </p:sp>
      <p:sp>
        <p:nvSpPr>
          <p:cNvPr id="5" name="Header Placeholder 4">
            <a:extLst>
              <a:ext uri="{FF2B5EF4-FFF2-40B4-BE49-F238E27FC236}">
                <a16:creationId xmlns:a16="http://schemas.microsoft.com/office/drawing/2014/main" id="{683C2F91-D65D-4A44-9A4E-4B190A001FC9}"/>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20021151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74 – Global Upload Feature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Steps for using the Global Upload Feature (continued): </a:t>
            </a:r>
          </a:p>
          <a:p>
            <a:r>
              <a:rPr lang="en-US" sz="1200" kern="1200" dirty="0">
                <a:solidFill>
                  <a:schemeClr val="tx1"/>
                </a:solidFill>
                <a:effectLst/>
                <a:latin typeface="+mn-lt"/>
                <a:ea typeface="+mn-ea"/>
                <a:cs typeface="+mn-cs"/>
              </a:rPr>
              <a:t> </a:t>
            </a:r>
          </a:p>
          <a:p>
            <a:pPr marL="228600" lvl="0" indent="-228600">
              <a:buFont typeface="+mj-lt"/>
              <a:buAutoNum type="arabicPeriod" startAt="5"/>
            </a:pPr>
            <a:r>
              <a:rPr lang="en-US" sz="1200" kern="1200" dirty="0">
                <a:solidFill>
                  <a:schemeClr val="tx1"/>
                </a:solidFill>
                <a:effectLst/>
                <a:latin typeface="+mn-lt"/>
                <a:ea typeface="+mn-ea"/>
                <a:cs typeface="+mn-cs"/>
              </a:rPr>
              <a:t>Below the table, enter a short, clear description of the file to be uploaded</a:t>
            </a:r>
          </a:p>
          <a:p>
            <a:pPr marL="228600" lvl="0" indent="-228600">
              <a:buFont typeface="+mj-lt"/>
              <a:buAutoNum type="arabicPeriod" startAt="5"/>
            </a:pPr>
            <a:endParaRPr lang="en-US" sz="1200" kern="1200" dirty="0">
              <a:solidFill>
                <a:schemeClr val="tx1"/>
              </a:solidFill>
              <a:effectLst/>
              <a:latin typeface="+mn-lt"/>
              <a:ea typeface="+mn-ea"/>
              <a:cs typeface="+mn-cs"/>
            </a:endParaRPr>
          </a:p>
          <a:p>
            <a:pPr marL="228600" lvl="0" indent="-228600">
              <a:buFont typeface="+mj-lt"/>
              <a:buAutoNum type="arabicPeriod" startAt="5"/>
            </a:pPr>
            <a:r>
              <a:rPr lang="en-US" sz="1200" kern="1200" dirty="0">
                <a:solidFill>
                  <a:schemeClr val="tx1"/>
                </a:solidFill>
                <a:effectLst/>
                <a:latin typeface="+mn-lt"/>
                <a:ea typeface="+mn-ea"/>
                <a:cs typeface="+mn-cs"/>
              </a:rPr>
              <a:t>Click the Browse button and locate the file to be uploaded</a:t>
            </a:r>
          </a:p>
          <a:p>
            <a:pPr marL="228600" lvl="0" indent="-228600">
              <a:buFont typeface="+mj-lt"/>
              <a:buAutoNum type="arabicPeriod" startAt="5"/>
            </a:pPr>
            <a:endParaRPr lang="en-US" sz="1200" kern="1200" dirty="0">
              <a:solidFill>
                <a:schemeClr val="tx1"/>
              </a:solidFill>
              <a:effectLst/>
              <a:latin typeface="+mn-lt"/>
              <a:ea typeface="+mn-ea"/>
              <a:cs typeface="+mn-cs"/>
            </a:endParaRPr>
          </a:p>
          <a:p>
            <a:pPr marL="228600" lvl="0" indent="-228600">
              <a:buFont typeface="+mj-lt"/>
              <a:buAutoNum type="arabicPeriod" startAt="5"/>
            </a:pPr>
            <a:r>
              <a:rPr lang="en-US" sz="1200" kern="1200" dirty="0">
                <a:solidFill>
                  <a:schemeClr val="tx1"/>
                </a:solidFill>
                <a:effectLst/>
                <a:latin typeface="+mn-lt"/>
                <a:ea typeface="+mn-ea"/>
                <a:cs typeface="+mn-cs"/>
              </a:rPr>
              <a:t>Once you have selected the file to be uploaded, click the Upload button. The file will then be uploaded to all of the selected applications. </a:t>
            </a:r>
          </a:p>
          <a:p>
            <a:r>
              <a:rPr lang="en-US" sz="1200" kern="1200" dirty="0">
                <a:solidFill>
                  <a:schemeClr val="tx1"/>
                </a:solidFill>
                <a:effectLst/>
                <a:latin typeface="+mn-lt"/>
                <a:ea typeface="+mn-ea"/>
                <a:cs typeface="+mn-cs"/>
              </a:rPr>
              <a:t>NOTE: This feature is available for all applications and grants in eGrants. </a:t>
            </a:r>
          </a:p>
        </p:txBody>
      </p:sp>
      <p:sp>
        <p:nvSpPr>
          <p:cNvPr id="4" name="Slide Number Placeholder 3"/>
          <p:cNvSpPr>
            <a:spLocks noGrp="1"/>
          </p:cNvSpPr>
          <p:nvPr>
            <p:ph type="sldNum" sz="quarter" idx="10"/>
          </p:nvPr>
        </p:nvSpPr>
        <p:spPr/>
        <p:txBody>
          <a:bodyPr/>
          <a:lstStyle/>
          <a:p>
            <a:fld id="{000EAEF2-E75D-4E97-B468-CED6677CF8C9}" type="slidenum">
              <a:rPr lang="en-US" smtClean="0"/>
              <a:t>81</a:t>
            </a:fld>
            <a:endParaRPr lang="en-US" dirty="0"/>
          </a:p>
        </p:txBody>
      </p:sp>
      <p:sp>
        <p:nvSpPr>
          <p:cNvPr id="5" name="Header Placeholder 4">
            <a:extLst>
              <a:ext uri="{FF2B5EF4-FFF2-40B4-BE49-F238E27FC236}">
                <a16:creationId xmlns:a16="http://schemas.microsoft.com/office/drawing/2014/main" id="{340777B3-0CB7-4579-B46E-4FE213F8606C}"/>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7269557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The information on these slides is the contact information for the HSGD Preparedness team. The Grant Managers are assigned COG regions and handle all SHSP, UASI, and Non-Profit grants for their assigned regions. Regions may want to present only slide 47 and the slide for their grant manager.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82</a:t>
            </a:fld>
            <a:endParaRPr lang="en-US" dirty="0"/>
          </a:p>
        </p:txBody>
      </p:sp>
      <p:sp>
        <p:nvSpPr>
          <p:cNvPr id="5" name="Header Placeholder 4">
            <a:extLst>
              <a:ext uri="{FF2B5EF4-FFF2-40B4-BE49-F238E27FC236}">
                <a16:creationId xmlns:a16="http://schemas.microsoft.com/office/drawing/2014/main" id="{08343C95-9AB1-42EC-B0DF-31CBF547B5EE}"/>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1827308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Noah Gilliam </a:t>
            </a:r>
            <a:r>
              <a:rPr lang="en-US" baseline="0" dirty="0"/>
              <a:t>is the Grant Manager and Point of Contact for all projects in the following region and urban area: </a:t>
            </a:r>
          </a:p>
          <a:p>
            <a:pPr marL="924458" lvl="1" indent="-462229">
              <a:buFont typeface="Arial" panose="020B0604020202020204" pitchFamily="34" charset="0"/>
              <a:buChar char="•"/>
            </a:pPr>
            <a:r>
              <a:rPr lang="en-US" sz="3100" dirty="0"/>
              <a:t>Houston-Galveston Area Council</a:t>
            </a:r>
          </a:p>
          <a:p>
            <a:pPr marL="924458" lvl="1" indent="-462229">
              <a:buFont typeface="Arial" panose="020B0604020202020204" pitchFamily="34" charset="0"/>
              <a:buChar char="•"/>
            </a:pPr>
            <a:r>
              <a:rPr lang="en-US" sz="3100" dirty="0"/>
              <a:t>Houston UASI</a:t>
            </a:r>
            <a:endParaRPr lang="en-US" dirty="0"/>
          </a:p>
          <a:p>
            <a:endParaRPr lang="en-US" baseline="0" dirty="0"/>
          </a:p>
          <a:p>
            <a:endParaRPr lang="en-US" baseline="0" dirty="0"/>
          </a:p>
          <a:p>
            <a:r>
              <a:rPr lang="en-US" baseline="0" dirty="0"/>
              <a:t>Daisy Saenz-Rodriguez is the Grant Manager and Point of Contact for all projects in the following region and urban area: </a:t>
            </a:r>
          </a:p>
          <a:p>
            <a:pPr marL="924458" lvl="1" indent="-462229">
              <a:buFont typeface="Arial" panose="020B0604020202020204" pitchFamily="34" charset="0"/>
              <a:buChar char="•"/>
            </a:pPr>
            <a:r>
              <a:rPr lang="en-US" sz="3100" dirty="0"/>
              <a:t>North Central Texas Council of Governments</a:t>
            </a:r>
          </a:p>
          <a:p>
            <a:pPr marL="924458" lvl="1" indent="-462229">
              <a:buFont typeface="Arial" panose="020B0604020202020204" pitchFamily="34" charset="0"/>
              <a:buChar char="•"/>
            </a:pPr>
            <a:r>
              <a:rPr lang="en-US" sz="3100" dirty="0"/>
              <a:t>DFWA UASI</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83</a:t>
            </a:fld>
            <a:endParaRPr lang="en-US" dirty="0"/>
          </a:p>
        </p:txBody>
      </p:sp>
      <p:sp>
        <p:nvSpPr>
          <p:cNvPr id="5" name="Header Placeholder 4">
            <a:extLst>
              <a:ext uri="{FF2B5EF4-FFF2-40B4-BE49-F238E27FC236}">
                <a16:creationId xmlns:a16="http://schemas.microsoft.com/office/drawing/2014/main" id="{8ECD7002-A85E-44FF-A0DA-1B5D481C715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0947082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Jaclyn Coles </a:t>
            </a:r>
            <a:r>
              <a:rPr lang="en-US" baseline="0" dirty="0"/>
              <a:t>is the Grant Manager and Point of Contact for all projects in the following regions: </a:t>
            </a:r>
          </a:p>
          <a:p>
            <a:pPr marL="924458" lvl="1" indent="-462229">
              <a:buFont typeface="Arial" panose="020B0604020202020204" pitchFamily="34" charset="0"/>
              <a:buChar char="•"/>
            </a:pPr>
            <a:r>
              <a:rPr lang="en-US" sz="3100" dirty="0"/>
              <a:t>Capital Area Council of Governments</a:t>
            </a:r>
          </a:p>
          <a:p>
            <a:pPr marL="924458" lvl="1" indent="-462229">
              <a:buFont typeface="Arial" panose="020B0604020202020204" pitchFamily="34" charset="0"/>
              <a:buChar char="•"/>
            </a:pPr>
            <a:r>
              <a:rPr lang="en-US" sz="3100" dirty="0"/>
              <a:t>Central Texas Council of Governments</a:t>
            </a:r>
          </a:p>
          <a:p>
            <a:pPr marL="924458" lvl="1" indent="-462229">
              <a:buFont typeface="Arial" panose="020B0604020202020204" pitchFamily="34" charset="0"/>
              <a:buChar char="•"/>
            </a:pPr>
            <a:r>
              <a:rPr lang="en-US" sz="3100" dirty="0"/>
              <a:t>Golden Crescent Regional Planning Commission</a:t>
            </a:r>
          </a:p>
          <a:p>
            <a:pPr marL="924458" lvl="1" indent="-462229">
              <a:buFont typeface="Arial" panose="020B0604020202020204" pitchFamily="34" charset="0"/>
              <a:buChar char="•"/>
            </a:pPr>
            <a:r>
              <a:rPr lang="en-US" sz="3100" dirty="0"/>
              <a:t>Heart of Texas Council of Governments</a:t>
            </a:r>
          </a:p>
          <a:p>
            <a:pPr marL="924458" lvl="1" indent="-462229">
              <a:buFont typeface="Arial" panose="020B0604020202020204" pitchFamily="34" charset="0"/>
              <a:buChar char="•"/>
            </a:pPr>
            <a:r>
              <a:rPr lang="en-US" sz="3100" dirty="0"/>
              <a:t>Nortex Regional Planning Commission</a:t>
            </a:r>
          </a:p>
          <a:p>
            <a:pPr marL="924458" lvl="1" indent="-462229">
              <a:buFont typeface="Arial" panose="020B0604020202020204" pitchFamily="34" charset="0"/>
              <a:buChar char="•"/>
            </a:pPr>
            <a:r>
              <a:rPr lang="en-US" sz="3100" dirty="0"/>
              <a:t>South East Texas Regional Planning Commission</a:t>
            </a:r>
          </a:p>
          <a:p>
            <a:pPr marL="924458" lvl="1" indent="-462229">
              <a:buFont typeface="Arial" panose="020B0604020202020204" pitchFamily="34" charset="0"/>
              <a:buChar char="•"/>
            </a:pPr>
            <a:r>
              <a:rPr lang="en-US" sz="3100" dirty="0"/>
              <a:t>South Plains Association of Governments</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84</a:t>
            </a:fld>
            <a:endParaRPr lang="en-US" dirty="0"/>
          </a:p>
        </p:txBody>
      </p:sp>
      <p:sp>
        <p:nvSpPr>
          <p:cNvPr id="5" name="Header Placeholder 4">
            <a:extLst>
              <a:ext uri="{FF2B5EF4-FFF2-40B4-BE49-F238E27FC236}">
                <a16:creationId xmlns:a16="http://schemas.microsoft.com/office/drawing/2014/main" id="{3F49D050-93FC-4AE2-9C31-0D5DFE2CF59B}"/>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9541319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CTCOG</a:t>
            </a:r>
            <a:endParaRPr lang="en-US" dirty="0"/>
          </a:p>
        </p:txBody>
      </p:sp>
      <p:sp>
        <p:nvSpPr>
          <p:cNvPr id="5" name="Slide Number Placeholder 4"/>
          <p:cNvSpPr>
            <a:spLocks noGrp="1"/>
          </p:cNvSpPr>
          <p:nvPr>
            <p:ph type="sldNum" sz="quarter" idx="11"/>
          </p:nvPr>
        </p:nvSpPr>
        <p:spPr/>
        <p:txBody>
          <a:bodyPr/>
          <a:lstStyle/>
          <a:p>
            <a:fld id="{000EAEF2-E75D-4E97-B468-CED6677CF8C9}" type="slidenum">
              <a:rPr lang="en-US" smtClean="0"/>
              <a:t>85</a:t>
            </a:fld>
            <a:endParaRPr lang="en-US" dirty="0"/>
          </a:p>
        </p:txBody>
      </p:sp>
    </p:spTree>
    <p:extLst>
      <p:ext uri="{BB962C8B-B14F-4D97-AF65-F5344CB8AC3E}">
        <p14:creationId xmlns:p14="http://schemas.microsoft.com/office/powerpoint/2010/main" val="34481324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86</a:t>
            </a:fld>
            <a:endParaRPr lang="en-US"/>
          </a:p>
        </p:txBody>
      </p:sp>
      <p:sp>
        <p:nvSpPr>
          <p:cNvPr id="5" name="Header Placeholder 4">
            <a:extLst>
              <a:ext uri="{FF2B5EF4-FFF2-40B4-BE49-F238E27FC236}">
                <a16:creationId xmlns:a16="http://schemas.microsoft.com/office/drawing/2014/main" id="{B91DFDB4-7282-4AD5-9911-48FCF9C9B1EF}"/>
              </a:ext>
            </a:extLst>
          </p:cNvPr>
          <p:cNvSpPr>
            <a:spLocks noGrp="1"/>
          </p:cNvSpPr>
          <p:nvPr>
            <p:ph type="hdr" sz="quarter" idx="11"/>
          </p:nvPr>
        </p:nvSpPr>
        <p:spPr/>
        <p:txBody>
          <a:bodyPr/>
          <a:lstStyle/>
          <a:p>
            <a:r>
              <a:rPr lang="en-US"/>
              <a:t>CTCOG</a:t>
            </a:r>
          </a:p>
        </p:txBody>
      </p:sp>
    </p:spTree>
    <p:extLst>
      <p:ext uri="{BB962C8B-B14F-4D97-AF65-F5344CB8AC3E}">
        <p14:creationId xmlns:p14="http://schemas.microsoft.com/office/powerpoint/2010/main" val="9498928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87</a:t>
            </a:fld>
            <a:endParaRPr lang="en-US"/>
          </a:p>
        </p:txBody>
      </p:sp>
      <p:sp>
        <p:nvSpPr>
          <p:cNvPr id="5" name="Header Placeholder 4">
            <a:extLst>
              <a:ext uri="{FF2B5EF4-FFF2-40B4-BE49-F238E27FC236}">
                <a16:creationId xmlns:a16="http://schemas.microsoft.com/office/drawing/2014/main" id="{B279F51F-1E99-4F0F-946F-34A8C5CF4597}"/>
              </a:ext>
            </a:extLst>
          </p:cNvPr>
          <p:cNvSpPr>
            <a:spLocks noGrp="1"/>
          </p:cNvSpPr>
          <p:nvPr>
            <p:ph type="hdr" sz="quarter" idx="11"/>
          </p:nvPr>
        </p:nvSpPr>
        <p:spPr/>
        <p:txBody>
          <a:bodyPr/>
          <a:lstStyle/>
          <a:p>
            <a:r>
              <a:rPr lang="en-US"/>
              <a:t>CTCOG</a:t>
            </a:r>
          </a:p>
        </p:txBody>
      </p:sp>
    </p:spTree>
    <p:extLst>
      <p:ext uri="{BB962C8B-B14F-4D97-AF65-F5344CB8AC3E}">
        <p14:creationId xmlns:p14="http://schemas.microsoft.com/office/powerpoint/2010/main" val="16826603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88</a:t>
            </a:fld>
            <a:endParaRPr lang="en-US"/>
          </a:p>
        </p:txBody>
      </p:sp>
      <p:sp>
        <p:nvSpPr>
          <p:cNvPr id="5" name="Header Placeholder 4">
            <a:extLst>
              <a:ext uri="{FF2B5EF4-FFF2-40B4-BE49-F238E27FC236}">
                <a16:creationId xmlns:a16="http://schemas.microsoft.com/office/drawing/2014/main" id="{61AD68D4-C546-4022-8C59-D9C0EDA16E3E}"/>
              </a:ext>
            </a:extLst>
          </p:cNvPr>
          <p:cNvSpPr>
            <a:spLocks noGrp="1"/>
          </p:cNvSpPr>
          <p:nvPr>
            <p:ph type="hdr" sz="quarter" idx="11"/>
          </p:nvPr>
        </p:nvSpPr>
        <p:spPr/>
        <p:txBody>
          <a:bodyPr/>
          <a:lstStyle/>
          <a:p>
            <a:r>
              <a:rPr lang="en-US"/>
              <a:t>CTCOG</a:t>
            </a:r>
          </a:p>
        </p:txBody>
      </p:sp>
    </p:spTree>
    <p:extLst>
      <p:ext uri="{BB962C8B-B14F-4D97-AF65-F5344CB8AC3E}">
        <p14:creationId xmlns:p14="http://schemas.microsoft.com/office/powerpoint/2010/main" val="4077847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89</a:t>
            </a:fld>
            <a:endParaRPr lang="en-US" dirty="0"/>
          </a:p>
        </p:txBody>
      </p:sp>
      <p:sp>
        <p:nvSpPr>
          <p:cNvPr id="5" name="Header Placeholder 4">
            <a:extLst>
              <a:ext uri="{FF2B5EF4-FFF2-40B4-BE49-F238E27FC236}">
                <a16:creationId xmlns:a16="http://schemas.microsoft.com/office/drawing/2014/main" id="{323C0561-1D52-4279-8CD8-E0F842B7E1D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93539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9 – 2018 Request for Applications (RFA)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Project Period</a:t>
            </a:r>
            <a:r>
              <a:rPr lang="en-US" sz="1200" kern="1200" dirty="0">
                <a:solidFill>
                  <a:schemeClr val="tx1"/>
                </a:solidFill>
                <a:effectLst/>
                <a:latin typeface="+mn-lt"/>
                <a:ea typeface="+mn-ea"/>
                <a:cs typeface="+mn-cs"/>
              </a:rPr>
              <a:t>: Grant-funded projects must begin between September 1, 2018 and March 1, 2019, and expire on or before August 31, 2020. Additional guidelines are noted below:</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periods should be structured so that projects that include grant-funded salaries and/or annual recurring costs do not overlap with the project periods of previous or future grant awards with the same costs.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periods should be structured so that grants with grant-funded salaries or annual recurring costs are on a 12 </a:t>
            </a:r>
            <a:r>
              <a:rPr lang="en-US" sz="1200" b="1"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24-month grant cycle/performance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periods for equipment only projects are generally awarded for a 6 to 12 month grant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HSGD will consider proposed start or end dates falling outside of these guidelines on a case-by-case basis.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 </a:t>
            </a:r>
            <a:r>
              <a:rPr lang="en-US" sz="1200" b="1" i="1" kern="1200" dirty="0">
                <a:solidFill>
                  <a:schemeClr val="tx1"/>
                </a:solidFill>
                <a:effectLst/>
                <a:latin typeface="+mn-lt"/>
                <a:ea typeface="+mn-ea"/>
                <a:cs typeface="+mn-cs"/>
              </a:rPr>
              <a:t>HSGD believes that most projects can fit within the stated parameters.  However, as the above indicates, HSGD will consider other performance periods as may be necessary for complex projects.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9</a:t>
            </a:fld>
            <a:endParaRPr lang="en-US" dirty="0"/>
          </a:p>
        </p:txBody>
      </p:sp>
      <p:sp>
        <p:nvSpPr>
          <p:cNvPr id="5" name="Header Placeholder 4">
            <a:extLst>
              <a:ext uri="{FF2B5EF4-FFF2-40B4-BE49-F238E27FC236}">
                <a16:creationId xmlns:a16="http://schemas.microsoft.com/office/drawing/2014/main" id="{1F9321F8-3F61-4772-BE49-85A6F4911104}"/>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32504585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90</a:t>
            </a:fld>
            <a:endParaRPr lang="en-US" dirty="0"/>
          </a:p>
        </p:txBody>
      </p:sp>
      <p:sp>
        <p:nvSpPr>
          <p:cNvPr id="5" name="Header Placeholder 4">
            <a:extLst>
              <a:ext uri="{FF2B5EF4-FFF2-40B4-BE49-F238E27FC236}">
                <a16:creationId xmlns:a16="http://schemas.microsoft.com/office/drawing/2014/main" id="{323C0561-1D52-4279-8CD8-E0F842B7E1D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1216866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91</a:t>
            </a:fld>
            <a:endParaRPr lang="en-US" dirty="0"/>
          </a:p>
        </p:txBody>
      </p:sp>
      <p:sp>
        <p:nvSpPr>
          <p:cNvPr id="5" name="Header Placeholder 4">
            <a:extLst>
              <a:ext uri="{FF2B5EF4-FFF2-40B4-BE49-F238E27FC236}">
                <a16:creationId xmlns:a16="http://schemas.microsoft.com/office/drawing/2014/main" id="{323C0561-1D52-4279-8CD8-E0F842B7E1D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15383860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92</a:t>
            </a:fld>
            <a:endParaRPr lang="en-US" dirty="0"/>
          </a:p>
        </p:txBody>
      </p:sp>
      <p:sp>
        <p:nvSpPr>
          <p:cNvPr id="5" name="Header Placeholder 4">
            <a:extLst>
              <a:ext uri="{FF2B5EF4-FFF2-40B4-BE49-F238E27FC236}">
                <a16:creationId xmlns:a16="http://schemas.microsoft.com/office/drawing/2014/main" id="{323C0561-1D52-4279-8CD8-E0F842B7E1D1}"/>
              </a:ext>
            </a:extLst>
          </p:cNvPr>
          <p:cNvSpPr>
            <a:spLocks noGrp="1"/>
          </p:cNvSpPr>
          <p:nvPr>
            <p:ph type="hdr" sz="quarter" idx="11"/>
          </p:nvPr>
        </p:nvSpPr>
        <p:spPr/>
        <p:txBody>
          <a:bodyPr/>
          <a:lstStyle/>
          <a:p>
            <a:r>
              <a:rPr lang="en-US" dirty="0"/>
              <a:t>CTCOG</a:t>
            </a:r>
          </a:p>
        </p:txBody>
      </p:sp>
    </p:spTree>
    <p:extLst>
      <p:ext uri="{BB962C8B-B14F-4D97-AF65-F5344CB8AC3E}">
        <p14:creationId xmlns:p14="http://schemas.microsoft.com/office/powerpoint/2010/main" val="6590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783AA6-4949-4F6F-85CE-A6AAE4F4609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2A1DF-37FF-4503-ABE5-0CADBD8AF159}" type="slidenum">
              <a:rPr lang="en-US" smtClean="0"/>
              <a:t>‹#›</a:t>
            </a:fld>
            <a:endParaRPr lang="en-US" dirty="0"/>
          </a:p>
        </p:txBody>
      </p:sp>
      <p:pic>
        <p:nvPicPr>
          <p:cNvPr id="7"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397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8715375" cy="1325563"/>
          </a:xfrm>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783AA6-4949-4F6F-85CE-A6AAE4F4609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2A1DF-37FF-4503-ABE5-0CADBD8AF159}" type="slidenum">
              <a:rPr lang="en-US" smtClean="0"/>
              <a:t>‹#›</a:t>
            </a:fld>
            <a:endParaRPr lang="en-US" dirty="0"/>
          </a:p>
        </p:txBody>
      </p:sp>
      <p:pic>
        <p:nvPicPr>
          <p:cNvPr id="7"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224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83AA6-4949-4F6F-85CE-A6AAE4F4609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22A1DF-37FF-4503-ABE5-0CADBD8AF159}" type="slidenum">
              <a:rPr lang="en-US" smtClean="0"/>
              <a:t>‹#›</a:t>
            </a:fld>
            <a:endParaRPr lang="en-US" dirty="0"/>
          </a:p>
        </p:txBody>
      </p:sp>
      <p:pic>
        <p:nvPicPr>
          <p:cNvPr id="7"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458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10515600"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83AA6-4949-4F6F-85CE-A6AAE4F46090}"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22A1DF-37FF-4503-ABE5-0CADBD8AF159}" type="slidenum">
              <a:rPr lang="en-US" smtClean="0"/>
              <a:t>‹#›</a:t>
            </a:fld>
            <a:endParaRPr lang="en-US" dirty="0"/>
          </a:p>
        </p:txBody>
      </p:sp>
      <p:pic>
        <p:nvPicPr>
          <p:cNvPr id="8"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760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2783AA6-4949-4F6F-85CE-A6AAE4F46090}" type="datetimeFigureOut">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22A1DF-37FF-4503-ABE5-0CADBD8AF159}" type="slidenum">
              <a:rPr lang="en-US" smtClean="0"/>
              <a:t>‹#›</a:t>
            </a:fld>
            <a:endParaRPr lang="en-US" dirty="0"/>
          </a:p>
        </p:txBody>
      </p:sp>
      <p:pic>
        <p:nvPicPr>
          <p:cNvPr id="6"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4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83AA6-4949-4F6F-85CE-A6AAE4F46090}" type="datetimeFigureOut">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22A1DF-37FF-4503-ABE5-0CADBD8AF159}" type="slidenum">
              <a:rPr lang="en-US" smtClean="0"/>
              <a:t>‹#›</a:t>
            </a:fld>
            <a:endParaRPr lang="en-US" dirty="0"/>
          </a:p>
        </p:txBody>
      </p:sp>
    </p:spTree>
    <p:extLst>
      <p:ext uri="{BB962C8B-B14F-4D97-AF65-F5344CB8AC3E}">
        <p14:creationId xmlns:p14="http://schemas.microsoft.com/office/powerpoint/2010/main" val="323109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82" y="3200401"/>
            <a:ext cx="11220417" cy="2514615"/>
          </a:xfrm>
        </p:spPr>
        <p:txBody>
          <a:bodyPr anchor="t">
            <a:noAutofit/>
          </a:bodyPr>
          <a:lstStyle>
            <a:lvl1pPr algn="l">
              <a:defRPr sz="4800" b="0" cap="none" baseline="0">
                <a:solidFill>
                  <a:schemeClr val="bg1"/>
                </a:solidFill>
              </a:defRPr>
            </a:lvl1pPr>
          </a:lstStyle>
          <a:p>
            <a:r>
              <a:rPr lang="en-US" dirty="0"/>
              <a:t>Click to edit Master title style</a:t>
            </a:r>
            <a:endParaRPr lang="en-GB" dirty="0"/>
          </a:p>
        </p:txBody>
      </p:sp>
      <p:sp>
        <p:nvSpPr>
          <p:cNvPr id="11"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42350073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2000" b="0">
                <a:solidFill>
                  <a:schemeClr val="accent3"/>
                </a:solidFill>
              </a:defRPr>
            </a:lvl1pPr>
          </a:lstStyle>
          <a:p>
            <a:pPr lvl="0"/>
            <a:r>
              <a:rPr lang="en-US" dirty="0"/>
              <a:t>Click to edit Master text styles</a:t>
            </a:r>
          </a:p>
        </p:txBody>
      </p:sp>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lvl1pPr>
              <a:defRPr b="1">
                <a:solidFill>
                  <a:schemeClr val="accent1"/>
                </a:solidFill>
              </a:defRPr>
            </a:lvl1pPr>
          </a:lstStyle>
          <a:p>
            <a:r>
              <a:rPr lang="en-US" dirty="0"/>
              <a:t>Click to edit Master title style</a:t>
            </a:r>
            <a:endParaRPr lang="en-GB" dirty="0"/>
          </a:p>
        </p:txBody>
      </p:sp>
      <p:sp>
        <p:nvSpPr>
          <p:cNvPr id="20" name="Text Placeholder 19"/>
          <p:cNvSpPr>
            <a:spLocks noGrp="1"/>
          </p:cNvSpPr>
          <p:nvPr>
            <p:ph type="body" sz="quarter" idx="14"/>
          </p:nvPr>
        </p:nvSpPr>
        <p:spPr>
          <a:xfrm>
            <a:off x="494400" y="1810800"/>
            <a:ext cx="11184000" cy="4209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10" name="TextBox 9"/>
          <p:cNvSpPr txBox="1"/>
          <p:nvPr userDrawn="1"/>
        </p:nvSpPr>
        <p:spPr>
          <a:xfrm>
            <a:off x="798284" y="6325544"/>
            <a:ext cx="5588000" cy="276999"/>
          </a:xfrm>
          <a:prstGeom prst="rect">
            <a:avLst/>
          </a:prstGeom>
          <a:noFill/>
        </p:spPr>
        <p:txBody>
          <a:bodyPr wrap="square" rtlCol="0">
            <a:spAutoFit/>
          </a:bodyPr>
          <a:lstStyle/>
          <a:p>
            <a:r>
              <a:rPr lang="en-US" sz="1200" b="1" dirty="0">
                <a:solidFill>
                  <a:schemeClr val="accent1"/>
                </a:solidFill>
                <a:latin typeface="Calibri" panose="020F0502020204030204" pitchFamily="34" charset="0"/>
                <a:cs typeface="Calibri" panose="020F0502020204030204" pitchFamily="34" charset="0"/>
              </a:rPr>
              <a:t>Criminal Justice Division</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899" y="6227885"/>
            <a:ext cx="609600" cy="457200"/>
          </a:xfrm>
          <a:prstGeom prst="rect">
            <a:avLst/>
          </a:prstGeom>
        </p:spPr>
      </p:pic>
    </p:spTree>
    <p:extLst>
      <p:ext uri="{BB962C8B-B14F-4D97-AF65-F5344CB8AC3E}">
        <p14:creationId xmlns:p14="http://schemas.microsoft.com/office/powerpoint/2010/main" val="9980274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75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365125"/>
            <a:ext cx="9753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83AA6-4949-4F6F-85CE-A6AAE4F46090}" type="datetimeFigureOut">
              <a:rPr lang="en-US" smtClean="0"/>
              <a:t>1/23/2018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2A1DF-37FF-4503-ABE5-0CADBD8AF159}" type="slidenum">
              <a:rPr lang="en-US" smtClean="0"/>
              <a:t>‹#›</a:t>
            </a:fld>
            <a:endParaRPr lang="en-US" dirty="0"/>
          </a:p>
        </p:txBody>
      </p:sp>
      <p:pic>
        <p:nvPicPr>
          <p:cNvPr id="8" name="Picture 2" descr="Image result for office of the governor texas">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1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tco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grants.governor.state.tx.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grants.gov.texas.gov/FileDirectory/Tx_DDForm_74-176.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egrants.gov.texas.gov/FileDirectory/IRS-FormW-9_rev12-2014.pdf" TargetMode="External"/><Relationship Id="rId4" Type="http://schemas.openxmlformats.org/officeDocument/2006/relationships/hyperlink" Target="https://egrants.gov.texas.gov/FileDirectory/Tx_Payee_IdentForm_AP-152.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3.xml"/><Relationship Id="rId4"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4.xml"/><Relationship Id="rId7"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0.xml"/><Relationship Id="rId4"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1.xml"/><Relationship Id="rId7"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2.xml"/><Relationship Id="rId4"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8.xml"/><Relationship Id="rId7"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notesSlide" Target="../notesSlides/notesSlide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_rels/slide3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3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eGrants@gov.texas.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ecfr.gov/cgi-bin/text-idx?SID=7216b1ca6ba3a03ca92e00372e60eef5&amp;mc=true&amp;node=se2.1.200_1414&amp;rgn=div8"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fema.gov/media-library-data/1443799615171-2aae90be55041740f97e8532fc680d40/National_Preparedness_Goal_2nd_Edition.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rtlt.preptoolkit.org/Public"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Robert.Cottle@gov.texas.gov"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mailto:eGrants@gov.texas.gov" TargetMode="External"/><Relationship Id="rId4" Type="http://schemas.openxmlformats.org/officeDocument/2006/relationships/hyperlink" Target="mailto:Will.Ogletree@gov.texas.gov"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Noah.Gilliam@gov.texas.gov"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mailto:Daisy.Saenz-Rodriguez@gov.texas.gov"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mailto:Jaclyn.Coles@gov.texas.gov"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egrants.gov.texas.gov/FileDirectory/eGrants_Users_Guide_Appsv3.pdf" TargetMode="External"/><Relationship Id="rId4" Type="http://schemas.openxmlformats.org/officeDocument/2006/relationships/hyperlink" Target="http://www.ecfr.gov/cgi-bin/text-idx?tpl=/ecfrbrowse/Title02/2cfr200_main_02.tpl"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egrants.gov.texas.gov/FileDirectory/eGrants_Upload_Files_Instructions_v3.pdf"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egrants.gov.texas.gov/Videos/5_Budget_Edit/5_Budget_Edit.html" TargetMode="External"/><Relationship Id="rId4" Type="http://schemas.openxmlformats.org/officeDocument/2006/relationships/hyperlink" Target="https://egrants.gov.texas.gov/Videos/8_Submit_PRR/8_Submit_PRR.html"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egrants.gov.texas.gov/Videos/11_Special_Conditions/11_Special_Conditions.html"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s://egrants.gov.texas.gov/Videos/10_Financial_Status_Reports/10_Financial_Status_Reports.html" TargetMode="External"/><Relationship Id="rId4" Type="http://schemas.openxmlformats.org/officeDocument/2006/relationships/hyperlink" Target="https://egrants.gov.texas.gov/Videos/09_Grant_Adjustments/09_Grant_Adjustments_player.html?embedIFrameId=embeddedSmartPlayerInstance"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gov.texas.gov/hsgd/"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s://www.fema.gov/preparedness-non-disaster-grants" TargetMode="External"/><Relationship Id="rId5" Type="http://schemas.openxmlformats.org/officeDocument/2006/relationships/hyperlink" Target="https://egrants.gov.texas.gov/FileDirectory/Guide_to_Grants_v8.pdf" TargetMode="External"/><Relationship Id="rId4" Type="http://schemas.openxmlformats.org/officeDocument/2006/relationships/hyperlink" Target="https://egrants.gov.texas.gov/updates.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s://gov.texas.gov/uploads/files/organization/criminal-justice/OOG-Grantee-Conditions-Responsibilities.pdf" TargetMode="External"/><Relationship Id="rId3" Type="http://schemas.openxmlformats.org/officeDocument/2006/relationships/hyperlink" Target="http://egrants.gov.texas.gov/" TargetMode="External"/><Relationship Id="rId7" Type="http://schemas.openxmlformats.org/officeDocument/2006/relationships/hyperlink" Target="https://gov.texas.gov/uploads/files/organization/criminal-justice/Developing-a-Good-Project-Narrative.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s://egrants.gov.texas.gov/FileDirectory/eGrants_Users_Guide_Appsv3.pdf" TargetMode="External"/><Relationship Id="rId5" Type="http://schemas.openxmlformats.org/officeDocument/2006/relationships/hyperlink" Target="https://egrants.gov.texas.gov/updates.aspx" TargetMode="External"/><Relationship Id="rId10" Type="http://schemas.openxmlformats.org/officeDocument/2006/relationships/hyperlink" Target="https://gov.texas.gov/uploads/files/organization/criminal-justice/CJD-Activities-Measures.pdf" TargetMode="External"/><Relationship Id="rId4" Type="http://schemas.openxmlformats.org/officeDocument/2006/relationships/hyperlink" Target="https://egrants.gov.texas.gov/FileDirectory/Guide_to_Grants_v8.pdf" TargetMode="External"/><Relationship Id="rId9" Type="http://schemas.openxmlformats.org/officeDocument/2006/relationships/hyperlink" Target="https://gov.texas.gov/uploads/files/organization/criminal-justice/CJD-Standard-Certifications-Requirements.pdf"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s://www.tsl.texas.gov/ld/funding/OnlineGrantHandbook/index.html" TargetMode="External"/><Relationship Id="rId3" Type="http://schemas.openxmlformats.org/officeDocument/2006/relationships/hyperlink" Target="http://www.sos.texas.gov/tac/" TargetMode="External"/><Relationship Id="rId7" Type="http://schemas.openxmlformats.org/officeDocument/2006/relationships/hyperlink" Target="http://ojp.gov/financialguide/DOJ/index.htm"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https://egrants.gov.texas.gov/FileDirectory/eGrants_Financial_Management_Guidev2-1.pdf" TargetMode="External"/><Relationship Id="rId5" Type="http://schemas.openxmlformats.org/officeDocument/2006/relationships/hyperlink" Target="http://www.gpo.gov/fdsys/pkg/FR-2013-12-26/pdf/2013-30465.pdf" TargetMode="External"/><Relationship Id="rId4" Type="http://schemas.openxmlformats.org/officeDocument/2006/relationships/hyperlink" Target="http://www.window.state.tx.us/procurement/catrad/ugms.pdf" TargetMode="External"/><Relationship Id="rId9" Type="http://schemas.openxmlformats.org/officeDocument/2006/relationships/hyperlink" Target="https://gov.texas.gov/organization/cjd/dhs_detainerrequest"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www.ojjdp.gov/mpg" TargetMode="External"/><Relationship Id="rId3" Type="http://schemas.openxmlformats.org/officeDocument/2006/relationships/hyperlink" Target="http://www.bjs.gov/index.cfm?ty=daa" TargetMode="External"/><Relationship Id="rId7" Type="http://schemas.openxmlformats.org/officeDocument/2006/relationships/hyperlink" Target="https://www.ncjrs.gov/"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www.nadcp.org/" TargetMode="External"/><Relationship Id="rId5" Type="http://schemas.openxmlformats.org/officeDocument/2006/relationships/hyperlink" Target="http://crimesolutions.gov/" TargetMode="External"/><Relationship Id="rId4" Type="http://schemas.openxmlformats.org/officeDocument/2006/relationships/hyperlink" Target="https://cops.usdoj.gov/resources" TargetMode="External"/><Relationship Id="rId9" Type="http://schemas.openxmlformats.org/officeDocument/2006/relationships/hyperlink" Target="http://youth.gov/"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ctcog.org/emergency-services/homeland-security/" TargetMode="External"/><Relationship Id="rId2" Type="http://schemas.openxmlformats.org/officeDocument/2006/relationships/hyperlink" Target="mailto:jesse.hennage@ctcog.org" TargetMode="External"/><Relationship Id="rId1" Type="http://schemas.openxmlformats.org/officeDocument/2006/relationships/slideLayout" Target="../slideLayouts/slideLayout2.xml"/><Relationship Id="rId4" Type="http://schemas.openxmlformats.org/officeDocument/2006/relationships/hyperlink" Target="https://ctcog.org/emergency-services/criminal-just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19324"/>
            <a:ext cx="10972800" cy="1071563"/>
          </a:xfrm>
        </p:spPr>
        <p:txBody>
          <a:bodyPr>
            <a:noAutofit/>
          </a:bodyPr>
          <a:lstStyle/>
          <a:p>
            <a:r>
              <a:rPr lang="en-US" sz="4800" dirty="0"/>
              <a:t>2018 Application Development Workshop</a:t>
            </a:r>
            <a:br>
              <a:rPr lang="en-US" sz="4800" dirty="0"/>
            </a:br>
            <a:r>
              <a:rPr lang="en-US" sz="2400" dirty="0"/>
              <a:t>State Homeland Security Program (SHSP)</a:t>
            </a:r>
            <a:br>
              <a:rPr lang="en-US" sz="2400" dirty="0"/>
            </a:br>
            <a:r>
              <a:rPr lang="en-US" sz="2400" dirty="0"/>
              <a:t>Criminal Justice Division (CJD)</a:t>
            </a:r>
          </a:p>
        </p:txBody>
      </p:sp>
      <p:sp>
        <p:nvSpPr>
          <p:cNvPr id="3" name="Subtitle 2"/>
          <p:cNvSpPr>
            <a:spLocks noGrp="1"/>
          </p:cNvSpPr>
          <p:nvPr>
            <p:ph type="subTitle" idx="1"/>
          </p:nvPr>
        </p:nvSpPr>
        <p:spPr>
          <a:xfrm>
            <a:off x="1524000" y="3372772"/>
            <a:ext cx="9144000" cy="1655762"/>
          </a:xfrm>
        </p:spPr>
        <p:txBody>
          <a:bodyPr>
            <a:normAutofit fontScale="77500" lnSpcReduction="20000"/>
          </a:bodyPr>
          <a:lstStyle/>
          <a:p>
            <a:r>
              <a:rPr lang="en-US" dirty="0"/>
              <a:t>Office of the Governor – Homeland Security Grants Division</a:t>
            </a:r>
          </a:p>
          <a:p>
            <a:r>
              <a:rPr lang="en-US" dirty="0"/>
              <a:t>Preparedness Programs</a:t>
            </a:r>
          </a:p>
          <a:p>
            <a:endParaRPr lang="en-US" dirty="0"/>
          </a:p>
          <a:p>
            <a:endParaRPr lang="en-US" dirty="0"/>
          </a:p>
          <a:p>
            <a:r>
              <a:rPr lang="en-US" dirty="0"/>
              <a:t>Presented by: Jesse </a:t>
            </a:r>
            <a:r>
              <a:rPr lang="en-US" dirty="0" err="1"/>
              <a:t>Hennage</a:t>
            </a:r>
            <a:endParaRPr lang="en-US" dirty="0"/>
          </a:p>
        </p:txBody>
      </p:sp>
      <p:pic>
        <p:nvPicPr>
          <p:cNvPr id="5" name="Picture 4">
            <a:extLst>
              <a:ext uri="{FF2B5EF4-FFF2-40B4-BE49-F238E27FC236}">
                <a16:creationId xmlns:a16="http://schemas.microsoft.com/office/drawing/2014/main" id="{2D6FA9BF-C06A-4406-8644-C58D70FD1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130" y="347241"/>
            <a:ext cx="4531010" cy="1428397"/>
          </a:xfrm>
          <a:prstGeom prst="rect">
            <a:avLst/>
          </a:prstGeom>
        </p:spPr>
      </p:pic>
      <p:sp>
        <p:nvSpPr>
          <p:cNvPr id="6" name="Rectangle 5">
            <a:extLst>
              <a:ext uri="{FF2B5EF4-FFF2-40B4-BE49-F238E27FC236}">
                <a16:creationId xmlns:a16="http://schemas.microsoft.com/office/drawing/2014/main" id="{CC603F69-0D22-44BE-8AFC-94109165A1BA}"/>
              </a:ext>
            </a:extLst>
          </p:cNvPr>
          <p:cNvSpPr/>
          <p:nvPr/>
        </p:nvSpPr>
        <p:spPr>
          <a:xfrm>
            <a:off x="3279075" y="6527568"/>
            <a:ext cx="5633850" cy="246221"/>
          </a:xfrm>
          <a:prstGeom prst="rect">
            <a:avLst/>
          </a:prstGeom>
        </p:spPr>
        <p:txBody>
          <a:bodyPr wrap="none">
            <a:spAutoFit/>
          </a:bodyPr>
          <a:lstStyle/>
          <a:p>
            <a:r>
              <a:rPr lang="en-US" sz="800" kern="800" spc="130" dirty="0">
                <a:solidFill>
                  <a:srgbClr val="000000"/>
                </a:solidFill>
                <a:latin typeface="Times New Roman" panose="02020603050405020304" pitchFamily="18" charset="0"/>
                <a:ea typeface="Times New Roman" panose="02020603050405020304" pitchFamily="18" charset="0"/>
              </a:rPr>
              <a:t>P.O. BOX 729  •  BELTON, TX 76513  •  254-770-2200  •  FAX 254-770-2360  •  </a:t>
            </a:r>
            <a:r>
              <a:rPr lang="en-US" sz="1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a:rPr>
              <a:t>www.ctcog.</a:t>
            </a:r>
            <a:r>
              <a:rPr lang="en-US" sz="1000" dirty="0">
                <a:solidFill>
                  <a:srgbClr val="000000"/>
                </a:solidFill>
                <a:latin typeface="Times New Roman" panose="02020603050405020304" pitchFamily="18" charset="0"/>
                <a:ea typeface="Times New Roman" panose="02020603050405020304" pitchFamily="18" charset="0"/>
              </a:rPr>
              <a:t>org</a:t>
            </a:r>
            <a:endParaRPr lang="en-US" dirty="0"/>
          </a:p>
        </p:txBody>
      </p:sp>
    </p:spTree>
    <p:extLst>
      <p:ext uri="{BB962C8B-B14F-4D97-AF65-F5344CB8AC3E}">
        <p14:creationId xmlns:p14="http://schemas.microsoft.com/office/powerpoint/2010/main" val="395852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 Request for Homeland Security Applications (RFA)</a:t>
            </a:r>
          </a:p>
        </p:txBody>
      </p:sp>
      <p:sp>
        <p:nvSpPr>
          <p:cNvPr id="3" name="Content Placeholder 2"/>
          <p:cNvSpPr>
            <a:spLocks noGrp="1"/>
          </p:cNvSpPr>
          <p:nvPr>
            <p:ph idx="1"/>
          </p:nvPr>
        </p:nvSpPr>
        <p:spPr>
          <a:xfrm>
            <a:off x="617837" y="1825625"/>
            <a:ext cx="10985157" cy="4587532"/>
          </a:xfrm>
        </p:spPr>
        <p:txBody>
          <a:bodyPr>
            <a:normAutofit lnSpcReduction="10000"/>
          </a:bodyPr>
          <a:lstStyle/>
          <a:p>
            <a:pPr marL="0" indent="0">
              <a:buNone/>
            </a:pPr>
            <a:r>
              <a:rPr lang="en-US" sz="2800" dirty="0"/>
              <a:t>Application Process</a:t>
            </a:r>
          </a:p>
          <a:p>
            <a:pPr lvl="0">
              <a:buFont typeface="+mj-lt"/>
              <a:buAutoNum type="arabicParenR"/>
            </a:pPr>
            <a:r>
              <a:rPr lang="en-US" sz="2400" dirty="0"/>
              <a:t>For eligible local and regional projects:</a:t>
            </a:r>
          </a:p>
          <a:p>
            <a:pPr lvl="1">
              <a:buFont typeface="+mj-lt"/>
              <a:buAutoNum type="alphaLcParenR"/>
            </a:pPr>
            <a:r>
              <a:rPr lang="en-US" sz="2400" dirty="0"/>
              <a:t>Applicants must contact their applicable regional council of governments (COG) regarding their application. </a:t>
            </a:r>
          </a:p>
          <a:p>
            <a:pPr lvl="1">
              <a:buFont typeface="+mj-lt"/>
              <a:buAutoNum type="alphaLcParenR"/>
            </a:pPr>
            <a:r>
              <a:rPr lang="en-US" sz="2400" dirty="0"/>
              <a:t>Each of Texas’ 24 COGs holds its own application planning workshops, workgroups, and/or subcommittees and facilitates application prioritization for certain programs within its region.  Failure to comply with regional requirements imposed by the COG may render an application ineligible.</a:t>
            </a:r>
          </a:p>
          <a:p>
            <a:pPr lvl="0">
              <a:buFont typeface="+mj-lt"/>
              <a:buAutoNum type="arabicParenR"/>
            </a:pPr>
            <a:r>
              <a:rPr lang="en-US" sz="2400" dirty="0"/>
              <a:t>UASI jurisdictions that do not receive a direct allocation from the Federal Emergency Management Agency may submit an application directly to HSGD for a Fusion Center project. </a:t>
            </a:r>
          </a:p>
          <a:p>
            <a:pPr lvl="0">
              <a:buFont typeface="+mj-lt"/>
              <a:buAutoNum type="arabicParenR"/>
            </a:pPr>
            <a:r>
              <a:rPr lang="en-US" sz="2400" dirty="0"/>
              <a:t>All applicants must access HSGD’s grant management website at </a:t>
            </a:r>
            <a:r>
              <a:rPr lang="en-US" sz="2400" u="sng" dirty="0">
                <a:hlinkClick r:id="rId3"/>
              </a:rPr>
              <a:t>https://eGrants.gov.texas.gov</a:t>
            </a:r>
            <a:r>
              <a:rPr lang="en-US" sz="2400" dirty="0"/>
              <a:t> to register and apply for funding.</a:t>
            </a:r>
          </a:p>
        </p:txBody>
      </p:sp>
    </p:spTree>
    <p:extLst>
      <p:ext uri="{BB962C8B-B14F-4D97-AF65-F5344CB8AC3E}">
        <p14:creationId xmlns:p14="http://schemas.microsoft.com/office/powerpoint/2010/main" val="257317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 Request for Homeland Security Applications (RFA)</a:t>
            </a:r>
          </a:p>
        </p:txBody>
      </p:sp>
      <p:sp>
        <p:nvSpPr>
          <p:cNvPr id="3" name="Content Placeholder 2"/>
          <p:cNvSpPr>
            <a:spLocks noGrp="1"/>
          </p:cNvSpPr>
          <p:nvPr>
            <p:ph idx="1"/>
          </p:nvPr>
        </p:nvSpPr>
        <p:spPr/>
        <p:txBody>
          <a:bodyPr>
            <a:normAutofit/>
          </a:bodyPr>
          <a:lstStyle/>
          <a:p>
            <a:pPr marL="0" indent="0">
              <a:buNone/>
            </a:pPr>
            <a:r>
              <a:rPr lang="en-US" dirty="0"/>
              <a:t>Application Process</a:t>
            </a:r>
          </a:p>
          <a:p>
            <a:pPr marL="0" indent="0">
              <a:buNone/>
            </a:pPr>
            <a:endParaRPr lang="en-US" sz="4000" dirty="0"/>
          </a:p>
          <a:p>
            <a:pPr lvl="0"/>
            <a:endParaRPr lang="en-US" sz="4000" dirty="0"/>
          </a:p>
          <a:p>
            <a:pPr marL="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986443958"/>
              </p:ext>
            </p:extLst>
          </p:nvPr>
        </p:nvGraphicFramePr>
        <p:xfrm>
          <a:off x="2395830" y="2446814"/>
          <a:ext cx="7124114" cy="1554480"/>
        </p:xfrm>
        <a:graphic>
          <a:graphicData uri="http://schemas.openxmlformats.org/drawingml/2006/table">
            <a:tbl>
              <a:tblPr firstRow="1" bandRow="1">
                <a:tableStyleId>{5C22544A-7EE6-4342-B048-85BDC9FD1C3A}</a:tableStyleId>
              </a:tblPr>
              <a:tblGrid>
                <a:gridCol w="4282440">
                  <a:extLst>
                    <a:ext uri="{9D8B030D-6E8A-4147-A177-3AD203B41FA5}">
                      <a16:colId xmlns:a16="http://schemas.microsoft.com/office/drawing/2014/main" val="20000"/>
                    </a:ext>
                  </a:extLst>
                </a:gridCol>
                <a:gridCol w="2841674">
                  <a:extLst>
                    <a:ext uri="{9D8B030D-6E8A-4147-A177-3AD203B41FA5}">
                      <a16:colId xmlns:a16="http://schemas.microsoft.com/office/drawing/2014/main" val="20001"/>
                    </a:ext>
                  </a:extLst>
                </a:gridCol>
              </a:tblGrid>
              <a:tr h="370840">
                <a:tc>
                  <a:txBody>
                    <a:bodyPr/>
                    <a:lstStyle/>
                    <a:p>
                      <a:pPr algn="l"/>
                      <a:r>
                        <a:rPr lang="en-US" sz="2800" dirty="0"/>
                        <a:t>Task</a:t>
                      </a:r>
                    </a:p>
                  </a:txBody>
                  <a:tcPr/>
                </a:tc>
                <a:tc>
                  <a:txBody>
                    <a:bodyPr/>
                    <a:lstStyle/>
                    <a:p>
                      <a:pPr algn="l"/>
                      <a:r>
                        <a:rPr lang="en-US" sz="2800" dirty="0"/>
                        <a:t>SHSP</a:t>
                      </a:r>
                    </a:p>
                  </a:txBody>
                  <a:tcPr/>
                </a:tc>
                <a:extLst>
                  <a:ext uri="{0D108BD9-81ED-4DB2-BD59-A6C34878D82A}">
                    <a16:rowId xmlns:a16="http://schemas.microsoft.com/office/drawing/2014/main" val="10000"/>
                  </a:ext>
                </a:extLst>
              </a:tr>
              <a:tr h="370840">
                <a:tc>
                  <a:txBody>
                    <a:bodyPr/>
                    <a:lstStyle/>
                    <a:p>
                      <a:pPr algn="l"/>
                      <a:r>
                        <a:rPr lang="en-US" sz="2800" dirty="0"/>
                        <a:t>Apps Available in eGrants</a:t>
                      </a:r>
                    </a:p>
                  </a:txBody>
                  <a:tcPr/>
                </a:tc>
                <a:tc>
                  <a:txBody>
                    <a:bodyPr/>
                    <a:lstStyle/>
                    <a:p>
                      <a:pPr algn="l"/>
                      <a:r>
                        <a:rPr lang="en-US" sz="2800" dirty="0"/>
                        <a:t>12/15/2017</a:t>
                      </a:r>
                    </a:p>
                  </a:txBody>
                  <a:tcPr/>
                </a:tc>
                <a:extLst>
                  <a:ext uri="{0D108BD9-81ED-4DB2-BD59-A6C34878D82A}">
                    <a16:rowId xmlns:a16="http://schemas.microsoft.com/office/drawing/2014/main" val="10001"/>
                  </a:ext>
                </a:extLst>
              </a:tr>
              <a:tr h="370840">
                <a:tc>
                  <a:txBody>
                    <a:bodyPr/>
                    <a:lstStyle/>
                    <a:p>
                      <a:pPr algn="l"/>
                      <a:r>
                        <a:rPr lang="en-US" sz="2800" dirty="0"/>
                        <a:t>Application due to HSGD</a:t>
                      </a:r>
                    </a:p>
                  </a:txBody>
                  <a:tcPr/>
                </a:tc>
                <a:tc>
                  <a:txBody>
                    <a:bodyPr/>
                    <a:lstStyle/>
                    <a:p>
                      <a:pPr algn="l"/>
                      <a:r>
                        <a:rPr lang="en-US" sz="2800" dirty="0"/>
                        <a:t>2/28/2018</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4253151"/>
            <a:ext cx="10515600" cy="1815882"/>
          </a:xfrm>
          <a:prstGeom prst="rect">
            <a:avLst/>
          </a:prstGeom>
          <a:noFill/>
        </p:spPr>
        <p:txBody>
          <a:bodyPr wrap="square" rtlCol="0">
            <a:spAutoFit/>
          </a:bodyPr>
          <a:lstStyle/>
          <a:p>
            <a:r>
              <a:rPr lang="en-US" sz="2800" b="1" dirty="0"/>
              <a:t>NOTE:</a:t>
            </a:r>
            <a:r>
              <a:rPr lang="en-US" sz="2800" dirty="0"/>
              <a:t> Applicants must upload the required </a:t>
            </a:r>
            <a:r>
              <a:rPr lang="en-US" sz="2800" u="sng" dirty="0">
                <a:hlinkClick r:id="rId3"/>
              </a:rPr>
              <a:t>Direct Deposit forms</a:t>
            </a:r>
            <a:r>
              <a:rPr lang="en-US" sz="2800" dirty="0"/>
              <a:t>, </a:t>
            </a:r>
            <a:r>
              <a:rPr lang="en-US" sz="2800" u="sng" dirty="0">
                <a:hlinkClick r:id="rId4"/>
              </a:rPr>
              <a:t>New Payee Identification Form</a:t>
            </a:r>
            <a:r>
              <a:rPr lang="en-US" sz="2800" dirty="0"/>
              <a:t>, and </a:t>
            </a:r>
            <a:r>
              <a:rPr lang="en-US" sz="2800" u="sng" dirty="0">
                <a:hlinkClick r:id="rId5"/>
              </a:rPr>
              <a:t>W9 Form</a:t>
            </a:r>
            <a:r>
              <a:rPr lang="en-US" sz="2800" dirty="0"/>
              <a:t> for each application prior to submission. The eGrants system will not allow an application submission until these forms are attached to the application. </a:t>
            </a:r>
          </a:p>
        </p:txBody>
      </p:sp>
    </p:spTree>
    <p:extLst>
      <p:ext uri="{BB962C8B-B14F-4D97-AF65-F5344CB8AC3E}">
        <p14:creationId xmlns:p14="http://schemas.microsoft.com/office/powerpoint/2010/main" val="370858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F8DF-3F60-4EA2-9108-6F87670188BA}"/>
              </a:ext>
            </a:extLst>
          </p:cNvPr>
          <p:cNvSpPr>
            <a:spLocks noGrp="1"/>
          </p:cNvSpPr>
          <p:nvPr>
            <p:ph type="title"/>
          </p:nvPr>
        </p:nvSpPr>
        <p:spPr/>
        <p:txBody>
          <a:bodyPr/>
          <a:lstStyle/>
          <a:p>
            <a:pPr algn="ctr"/>
            <a:r>
              <a:rPr lang="en-US" b="1" dirty="0"/>
              <a:t>Criminal Justice Division (CJD)</a:t>
            </a:r>
            <a:br>
              <a:rPr lang="en-US" b="1" dirty="0"/>
            </a:br>
            <a:endParaRPr lang="en-US" dirty="0"/>
          </a:p>
        </p:txBody>
      </p:sp>
      <p:sp>
        <p:nvSpPr>
          <p:cNvPr id="3" name="Content Placeholder 2">
            <a:extLst>
              <a:ext uri="{FF2B5EF4-FFF2-40B4-BE49-F238E27FC236}">
                <a16:creationId xmlns:a16="http://schemas.microsoft.com/office/drawing/2014/main" id="{487C2D63-6828-46F0-AEEC-9F4C635B72E7}"/>
              </a:ext>
            </a:extLst>
          </p:cNvPr>
          <p:cNvSpPr>
            <a:spLocks noGrp="1"/>
          </p:cNvSpPr>
          <p:nvPr>
            <p:ph idx="1"/>
          </p:nvPr>
        </p:nvSpPr>
        <p:spPr/>
        <p:txBody>
          <a:bodyPr/>
          <a:lstStyle/>
          <a:p>
            <a:pPr marL="0" indent="0" algn="ctr">
              <a:buNone/>
            </a:pPr>
            <a:r>
              <a:rPr lang="en-US" b="1" dirty="0"/>
              <a:t>Justice Programs</a:t>
            </a:r>
          </a:p>
        </p:txBody>
      </p:sp>
    </p:spTree>
    <p:extLst>
      <p:ext uri="{BB962C8B-B14F-4D97-AF65-F5344CB8AC3E}">
        <p14:creationId xmlns:p14="http://schemas.microsoft.com/office/powerpoint/2010/main" val="419165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09800" y="914400"/>
            <a:ext cx="8073000" cy="5334000"/>
          </a:xfrm>
        </p:spPr>
        <p:txBody>
          <a:bodyPr>
            <a:normAutofit fontScale="70000" lnSpcReduction="20000"/>
          </a:bodyPr>
          <a:lstStyle/>
          <a:p>
            <a:r>
              <a:rPr lang="en-US" b="1" dirty="0">
                <a:solidFill>
                  <a:schemeClr val="tx1"/>
                </a:solidFill>
                <a:latin typeface="Arial" panose="020B0604020202020204" pitchFamily="34" charset="0"/>
              </a:rPr>
              <a:t>Purpose</a:t>
            </a:r>
          </a:p>
          <a:p>
            <a:r>
              <a:rPr lang="en-US" dirty="0">
                <a:solidFill>
                  <a:schemeClr val="tx1"/>
                </a:solidFill>
                <a:latin typeface="Calibri" panose="020F0502020204030204" pitchFamily="34" charset="0"/>
              </a:rPr>
              <a:t>The purpose of this announcement is to solicit applications for projects that promote public safety, reduce crime, and improve the criminal justice system.</a:t>
            </a:r>
          </a:p>
          <a:p>
            <a:r>
              <a:rPr lang="en-US" b="1" dirty="0">
                <a:solidFill>
                  <a:schemeClr val="tx1"/>
                </a:solidFill>
                <a:latin typeface="Arial" panose="020B0604020202020204" pitchFamily="34" charset="0"/>
              </a:rPr>
              <a:t>Eligible Funding Areas</a:t>
            </a:r>
          </a:p>
          <a:p>
            <a:pPr marR="850"/>
            <a:r>
              <a:rPr lang="en-US" dirty="0">
                <a:solidFill>
                  <a:schemeClr val="tx1"/>
                </a:solidFill>
                <a:latin typeface="Calibri" panose="020F0502020204030204" pitchFamily="34" charset="0"/>
              </a:rPr>
              <a:t>Projects must fall under one of four categories: Prevention or Intervention, General Criminal Justice System Support, Targeted Criminal Justice Response, and Recidivism Reduction.</a:t>
            </a:r>
          </a:p>
          <a:p>
            <a:pPr marR="850"/>
            <a:r>
              <a:rPr lang="en-US" b="1" dirty="0">
                <a:solidFill>
                  <a:schemeClr val="tx1"/>
                </a:solidFill>
                <a:latin typeface="Arial" panose="020B0604020202020204" pitchFamily="34" charset="0"/>
              </a:rPr>
              <a:t>Funds Available</a:t>
            </a:r>
          </a:p>
          <a:p>
            <a:r>
              <a:rPr lang="en-US" dirty="0">
                <a:solidFill>
                  <a:schemeClr val="tx1"/>
                </a:solidFill>
                <a:latin typeface="Calibri" panose="020F0502020204030204" pitchFamily="34" charset="0"/>
              </a:rPr>
              <a:t>It is anticipated that up to $12M may be funded under this announcement.</a:t>
            </a:r>
          </a:p>
          <a:p>
            <a:r>
              <a:rPr lang="en-US" b="1" dirty="0">
                <a:solidFill>
                  <a:schemeClr val="tx1"/>
                </a:solidFill>
                <a:latin typeface="Arial" panose="020B0604020202020204" pitchFamily="34" charset="0"/>
              </a:rPr>
              <a:t>Budget</a:t>
            </a:r>
          </a:p>
          <a:p>
            <a:r>
              <a:rPr lang="en-US" dirty="0">
                <a:solidFill>
                  <a:schemeClr val="tx1"/>
                </a:solidFill>
                <a:latin typeface="Calibri" panose="020F0502020204030204" pitchFamily="34" charset="0"/>
              </a:rPr>
              <a:t>The minimum allowed under this program is $10,000 and there is no limit on the amount of funding an applicant can request.</a:t>
            </a:r>
          </a:p>
          <a:p>
            <a:r>
              <a:rPr lang="en-US" b="1" dirty="0">
                <a:solidFill>
                  <a:schemeClr val="tx1"/>
                </a:solidFill>
                <a:latin typeface="Arial" panose="020B0604020202020204" pitchFamily="34" charset="0"/>
              </a:rPr>
              <a:t>Match</a:t>
            </a:r>
          </a:p>
          <a:p>
            <a:r>
              <a:rPr lang="en-US" dirty="0">
                <a:solidFill>
                  <a:schemeClr val="tx1"/>
                </a:solidFill>
                <a:latin typeface="Calibri" panose="020F0502020204030204" pitchFamily="34" charset="0"/>
              </a:rPr>
              <a:t>There is no match requirement under this program.</a:t>
            </a:r>
          </a:p>
          <a:p>
            <a:r>
              <a:rPr lang="en-US" b="1" dirty="0">
                <a:solidFill>
                  <a:schemeClr val="tx1"/>
                </a:solidFill>
                <a:latin typeface="Arial" panose="020B0604020202020204" pitchFamily="34" charset="0"/>
              </a:rPr>
              <a:t>Project Periods</a:t>
            </a:r>
          </a:p>
          <a:p>
            <a:r>
              <a:rPr lang="en-US" dirty="0">
                <a:solidFill>
                  <a:schemeClr val="tx1"/>
                </a:solidFill>
                <a:latin typeface="Calibri" panose="020F0502020204030204" pitchFamily="34" charset="0"/>
              </a:rPr>
              <a:t>Continuation projects may not exceed a 12-month period.</a:t>
            </a:r>
          </a:p>
          <a:p>
            <a:r>
              <a:rPr lang="en-US" b="1" dirty="0">
                <a:solidFill>
                  <a:schemeClr val="tx1"/>
                </a:solidFill>
                <a:latin typeface="Arial" panose="020B0604020202020204" pitchFamily="34" charset="0"/>
              </a:rPr>
              <a:t>Organizational Eligibility</a:t>
            </a:r>
          </a:p>
          <a:p>
            <a:pPr marR="850"/>
            <a:r>
              <a:rPr lang="en-US" dirty="0">
                <a:solidFill>
                  <a:schemeClr val="tx1"/>
                </a:solidFill>
                <a:latin typeface="Calibri" panose="020F0502020204030204" pitchFamily="34" charset="0"/>
              </a:rPr>
              <a:t>Applications may be submitted by state agencies, public and private institutions of higher education, independent school districts, Native American tribes, councils of government, non-profit corporations (including hospitals and faith-based organizations), and units of local government, which are defined as a non-statewide governmental body with the authority to establish a budget and impose taxes.</a:t>
            </a:r>
          </a:p>
          <a:p>
            <a:pPr marR="850"/>
            <a:r>
              <a:rPr lang="en-US" b="1" dirty="0">
                <a:solidFill>
                  <a:schemeClr val="tx1"/>
                </a:solidFill>
                <a:latin typeface="Arial" panose="020B0604020202020204" pitchFamily="34" charset="0"/>
              </a:rPr>
              <a:t>Source of Funding</a:t>
            </a:r>
          </a:p>
          <a:p>
            <a:r>
              <a:rPr lang="en-US" dirty="0">
                <a:solidFill>
                  <a:schemeClr val="tx1"/>
                </a:solidFill>
                <a:latin typeface="Calibri" panose="020F0502020204030204" pitchFamily="34" charset="0"/>
              </a:rPr>
              <a:t>Federal funding is authorized under the Omnibus Crime Control and Safe Streets Act of 1968.</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Arial" panose="020B0604020202020204" pitchFamily="34" charset="0"/>
              </a:rPr>
              <a:t>Justice Assistance Grant (JAG) Opportunity Snapshot</a:t>
            </a:r>
            <a:br>
              <a:rPr lang="en-US" b="1" dirty="0">
                <a:solidFill>
                  <a:srgbClr val="083A81"/>
                </a:solidFill>
                <a:latin typeface="Arial" panose="020B0604020202020204" pitchFamily="34" charset="0"/>
              </a:rPr>
            </a:br>
            <a:endParaRPr lang="en-US"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13</a:t>
            </a:fld>
            <a:endParaRPr lang="en-GB" dirty="0"/>
          </a:p>
        </p:txBody>
      </p:sp>
    </p:spTree>
    <p:extLst>
      <p:ext uri="{BB962C8B-B14F-4D97-AF65-F5344CB8AC3E}">
        <p14:creationId xmlns:p14="http://schemas.microsoft.com/office/powerpoint/2010/main" val="1553950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09800" y="879091"/>
            <a:ext cx="8073000" cy="5669234"/>
          </a:xfrm>
        </p:spPr>
        <p:txBody>
          <a:bodyPr>
            <a:normAutofit fontScale="85000" lnSpcReduction="20000"/>
          </a:bodyPr>
          <a:lstStyle/>
          <a:p>
            <a:r>
              <a:rPr lang="en-US" b="1" dirty="0">
                <a:solidFill>
                  <a:schemeClr val="tx1"/>
                </a:solidFill>
              </a:rPr>
              <a:t>Purpose</a:t>
            </a:r>
          </a:p>
          <a:p>
            <a:r>
              <a:rPr lang="en-US" sz="1800" dirty="0">
                <a:solidFill>
                  <a:schemeClr val="tx1"/>
                </a:solidFill>
              </a:rPr>
              <a:t>The purpose of this announcement is to support projects that prevent violence in and around schools; and to improve the juvenile justice system and develop effective education, training, prevention, diversion, treatment, and rehabilitation programs in the arena of juvenile delinquency.</a:t>
            </a:r>
          </a:p>
          <a:p>
            <a:r>
              <a:rPr lang="en-US" sz="1800" b="1" dirty="0">
                <a:solidFill>
                  <a:schemeClr val="tx1"/>
                </a:solidFill>
              </a:rPr>
              <a:t>Eligible Purpose Areas </a:t>
            </a:r>
          </a:p>
          <a:p>
            <a:r>
              <a:rPr lang="en-US" sz="1800" dirty="0">
                <a:solidFill>
                  <a:schemeClr val="tx1"/>
                </a:solidFill>
              </a:rPr>
              <a:t>Projects must fall under one of two categories: Prevention or Intervention, or Recidivism Reduction.</a:t>
            </a:r>
          </a:p>
          <a:p>
            <a:r>
              <a:rPr lang="en-US" b="1" dirty="0">
                <a:solidFill>
                  <a:schemeClr val="tx1"/>
                </a:solidFill>
              </a:rPr>
              <a:t>Funds Available</a:t>
            </a:r>
          </a:p>
          <a:p>
            <a:pPr marR="630"/>
            <a:r>
              <a:rPr lang="en-US" sz="1600" dirty="0">
                <a:solidFill>
                  <a:schemeClr val="tx1"/>
                </a:solidFill>
              </a:rPr>
              <a:t>It is anticipated that up to $6.5 million for local juvenile justice programs and up to $1 million for statewide juvenile justice programs may be funded under this announcement.</a:t>
            </a:r>
          </a:p>
          <a:p>
            <a:r>
              <a:rPr lang="en-US" b="1" dirty="0">
                <a:solidFill>
                  <a:schemeClr val="tx1"/>
                </a:solidFill>
              </a:rPr>
              <a:t>Budget</a:t>
            </a:r>
          </a:p>
          <a:p>
            <a:r>
              <a:rPr lang="en-US" sz="1600" dirty="0">
                <a:solidFill>
                  <a:schemeClr val="tx1"/>
                </a:solidFill>
              </a:rPr>
              <a:t>The minimum allowed under this program is $10,000 and there is no limit on the amount of funding an applicant can request</a:t>
            </a:r>
            <a:r>
              <a:rPr lang="en-US" dirty="0">
                <a:solidFill>
                  <a:schemeClr val="tx1"/>
                </a:solidFill>
              </a:rPr>
              <a:t>.</a:t>
            </a:r>
          </a:p>
          <a:p>
            <a:r>
              <a:rPr lang="en-US" b="1" dirty="0">
                <a:solidFill>
                  <a:schemeClr val="tx1"/>
                </a:solidFill>
              </a:rPr>
              <a:t>Match</a:t>
            </a:r>
          </a:p>
          <a:p>
            <a:r>
              <a:rPr lang="en-US" sz="1600" dirty="0">
                <a:solidFill>
                  <a:schemeClr val="tx1"/>
                </a:solidFill>
              </a:rPr>
              <a:t>There is no match requirement under this program.</a:t>
            </a:r>
          </a:p>
          <a:p>
            <a:r>
              <a:rPr lang="en-US" b="1" i="0" dirty="0">
                <a:solidFill>
                  <a:schemeClr val="tx1"/>
                </a:solidFill>
              </a:rPr>
              <a:t>Project Periods</a:t>
            </a:r>
          </a:p>
          <a:p>
            <a:pPr marR="630"/>
            <a:r>
              <a:rPr lang="en-US" sz="1600" dirty="0">
                <a:solidFill>
                  <a:schemeClr val="tx1"/>
                </a:solidFill>
              </a:rPr>
              <a:t>Continuation projects may not exceed a 12-month period.</a:t>
            </a:r>
          </a:p>
          <a:p>
            <a:r>
              <a:rPr lang="en-US" b="1" dirty="0">
                <a:solidFill>
                  <a:schemeClr val="tx1"/>
                </a:solidFill>
              </a:rPr>
              <a:t>Organizational Eligibility</a:t>
            </a:r>
          </a:p>
          <a:p>
            <a:pPr marR="630"/>
            <a:r>
              <a:rPr lang="en-US" sz="1600" dirty="0">
                <a:solidFill>
                  <a:schemeClr val="tx1"/>
                </a:solidFill>
              </a:rPr>
              <a:t>Applications may be submitted by state agencies, public and private institutions of higher education, independent school districts, Native American tribal governments, councils of government, non-profit corporations (including hospitals and faith-based organizations) and units of local government, which are defined as a non-statewide governmental body with the authority to establish a budget and impose taxes. Juvenile specialty courts authorized under Ch. 121 of the Texas Government Code are not eligible to apply under this announcement.</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Arial" panose="020B0604020202020204" pitchFamily="34" charset="0"/>
              </a:rPr>
              <a:t>Juvenile Justice Opportunity Snapshot</a:t>
            </a:r>
            <a:br>
              <a:rPr lang="en-US" b="1" dirty="0">
                <a:solidFill>
                  <a:srgbClr val="083A81"/>
                </a:solidFill>
                <a:latin typeface="Arial" panose="020B0604020202020204" pitchFamily="34" charset="0"/>
              </a:rPr>
            </a:br>
            <a:endParaRPr lang="en-US"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14</a:t>
            </a:fld>
            <a:endParaRPr lang="en-GB" dirty="0"/>
          </a:p>
        </p:txBody>
      </p:sp>
    </p:spTree>
    <p:extLst>
      <p:ext uri="{BB962C8B-B14F-4D97-AF65-F5344CB8AC3E}">
        <p14:creationId xmlns:p14="http://schemas.microsoft.com/office/powerpoint/2010/main" val="335483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GB" dirty="0"/>
              <a:t>	</a:t>
            </a:r>
            <a:r>
              <a:rPr lang="en-GB" dirty="0">
                <a:solidFill>
                  <a:schemeClr val="tx1"/>
                </a:solidFill>
              </a:rPr>
              <a:t>Eligibility Changes</a:t>
            </a:r>
            <a:endParaRPr lang="en-US" dirty="0">
              <a:solidFill>
                <a:schemeClr val="tx1"/>
              </a:solidFill>
            </a:endParaRPr>
          </a:p>
        </p:txBody>
      </p:sp>
      <p:sp>
        <p:nvSpPr>
          <p:cNvPr id="3" name="Title 2"/>
          <p:cNvSpPr>
            <a:spLocks noGrp="1"/>
          </p:cNvSpPr>
          <p:nvPr>
            <p:ph type="title"/>
          </p:nvPr>
        </p:nvSpPr>
        <p:spPr>
          <a:xfrm>
            <a:off x="2286000" y="295683"/>
            <a:ext cx="7996112" cy="469492"/>
          </a:xfrm>
        </p:spPr>
        <p:txBody>
          <a:bodyPr/>
          <a:lstStyle/>
          <a:p>
            <a:pPr algn="ctr"/>
            <a:r>
              <a:rPr lang="en-US" sz="2800" dirty="0">
                <a:solidFill>
                  <a:schemeClr val="tx1"/>
                </a:solidFill>
              </a:rPr>
              <a:t>Juvenile Justice and Delinquency Prevention (JJDP)</a:t>
            </a:r>
          </a:p>
        </p:txBody>
      </p:sp>
      <p:sp>
        <p:nvSpPr>
          <p:cNvPr id="4" name="Text Placeholder 3"/>
          <p:cNvSpPr>
            <a:spLocks noGrp="1"/>
          </p:cNvSpPr>
          <p:nvPr>
            <p:ph type="body" sz="quarter" idx="14"/>
          </p:nvPr>
        </p:nvSpPr>
        <p:spPr>
          <a:xfrm>
            <a:off x="2133600" y="1524001"/>
            <a:ext cx="4380054" cy="3828143"/>
          </a:xfrm>
        </p:spPr>
        <p:txBody>
          <a:bodyPr>
            <a:normAutofit fontScale="92500" lnSpcReduction="20000"/>
          </a:bodyPr>
          <a:lstStyle/>
          <a:p>
            <a:pPr marL="0" indent="0">
              <a:buNone/>
            </a:pPr>
            <a:r>
              <a:rPr lang="en-GB" b="1" dirty="0"/>
              <a:t>Purpose. </a:t>
            </a:r>
            <a:r>
              <a:rPr lang="en-GB" dirty="0"/>
              <a:t>Supports programs that prevent violence in school areas and improve the juvenile justice system through developing effective education, training, prevention, diversion, treatment, and rehabilitation programs in the area of juvenile delinquency. </a:t>
            </a:r>
          </a:p>
          <a:p>
            <a:pPr marL="0" indent="0">
              <a:buNone/>
            </a:pPr>
            <a:r>
              <a:rPr lang="en-GB" b="1" u="sng" dirty="0"/>
              <a:t>Note:</a:t>
            </a:r>
            <a:r>
              <a:rPr lang="en-GB" dirty="0"/>
              <a:t> Juvenile Case Managers and Juvenile drug court programs are</a:t>
            </a:r>
            <a:r>
              <a:rPr lang="en-GB" b="1" dirty="0"/>
              <a:t> </a:t>
            </a:r>
            <a:r>
              <a:rPr lang="en-GB" u="sng" dirty="0"/>
              <a:t>not</a:t>
            </a:r>
            <a:r>
              <a:rPr lang="en-GB" b="1" dirty="0"/>
              <a:t> </a:t>
            </a:r>
            <a:r>
              <a:rPr lang="en-GB" dirty="0"/>
              <a:t>eligible under this funding opportunity.</a:t>
            </a:r>
          </a:p>
          <a:p>
            <a:pPr marL="0" indent="0">
              <a:buNone/>
            </a:pPr>
            <a:r>
              <a:rPr lang="en-GB" b="1" u="sng" dirty="0"/>
              <a:t>Note:</a:t>
            </a:r>
            <a:r>
              <a:rPr lang="en-GB" dirty="0"/>
              <a:t> Non-profits are eligible to apply under local solicitation now. </a:t>
            </a:r>
          </a:p>
          <a:p>
            <a:endParaRPr lang="en-US"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15</a:t>
            </a:fld>
            <a:endParaRPr lang="en-GB" dirty="0"/>
          </a:p>
        </p:txBody>
      </p:sp>
      <p:sp>
        <p:nvSpPr>
          <p:cNvPr id="6" name="TextBox 5"/>
          <p:cNvSpPr txBox="1"/>
          <p:nvPr/>
        </p:nvSpPr>
        <p:spPr>
          <a:xfrm>
            <a:off x="6934201" y="1438705"/>
            <a:ext cx="3281487" cy="4247317"/>
          </a:xfrm>
          <a:prstGeom prst="rect">
            <a:avLst/>
          </a:prstGeom>
          <a:noFill/>
        </p:spPr>
        <p:txBody>
          <a:bodyPr wrap="square" rtlCol="0">
            <a:spAutoFit/>
          </a:bodyPr>
          <a:lstStyle/>
          <a:p>
            <a:r>
              <a:rPr lang="en-US" dirty="0"/>
              <a:t>Eligible Funding Areas:</a:t>
            </a:r>
          </a:p>
          <a:p>
            <a:pPr marL="285750" indent="-285750">
              <a:buFont typeface="Arial" panose="020B0604020202020204" pitchFamily="34" charset="0"/>
              <a:buChar char="•"/>
            </a:pPr>
            <a:r>
              <a:rPr lang="en-US" sz="1400" dirty="0"/>
              <a:t>Aptitude Testing</a:t>
            </a:r>
          </a:p>
          <a:p>
            <a:pPr marL="285750" indent="-285750">
              <a:buFont typeface="Arial" panose="020B0604020202020204" pitchFamily="34" charset="0"/>
              <a:buChar char="•"/>
            </a:pPr>
            <a:r>
              <a:rPr lang="en-US" sz="1400" dirty="0"/>
              <a:t>Diversion in a Rural Setting</a:t>
            </a:r>
          </a:p>
          <a:p>
            <a:pPr marL="285750" indent="-285750">
              <a:buFont typeface="Arial" panose="020B0604020202020204" pitchFamily="34" charset="0"/>
              <a:buChar char="•"/>
            </a:pPr>
            <a:r>
              <a:rPr lang="en-US" sz="1400" dirty="0"/>
              <a:t>Evaluation Projects</a:t>
            </a:r>
          </a:p>
          <a:p>
            <a:pPr marL="285750" indent="-285750">
              <a:buFont typeface="Arial" panose="020B0604020202020204" pitchFamily="34" charset="0"/>
              <a:buChar char="•"/>
            </a:pPr>
            <a:r>
              <a:rPr lang="en-US" sz="1400" dirty="0"/>
              <a:t>Diversion </a:t>
            </a:r>
          </a:p>
          <a:p>
            <a:pPr marL="285750" indent="-285750">
              <a:buFont typeface="Arial" panose="020B0604020202020204" pitchFamily="34" charset="0"/>
              <a:buChar char="•"/>
            </a:pPr>
            <a:r>
              <a:rPr lang="en-US" sz="1400" dirty="0"/>
              <a:t>Mental Health Services </a:t>
            </a:r>
          </a:p>
          <a:p>
            <a:pPr marL="285750" indent="-285750">
              <a:buFont typeface="Arial" panose="020B0604020202020204" pitchFamily="34" charset="0"/>
              <a:buChar char="•"/>
            </a:pPr>
            <a:r>
              <a:rPr lang="en-US" sz="1400" dirty="0"/>
              <a:t>Aftercare/Reentry </a:t>
            </a:r>
          </a:p>
          <a:p>
            <a:pPr marL="285750" indent="-285750">
              <a:buFont typeface="Arial" panose="020B0604020202020204" pitchFamily="34" charset="0"/>
              <a:buChar char="•"/>
            </a:pPr>
            <a:r>
              <a:rPr lang="en-US" sz="1400" dirty="0"/>
              <a:t>After-School Programs </a:t>
            </a:r>
          </a:p>
          <a:p>
            <a:pPr marL="285750" indent="-285750">
              <a:buFont typeface="Arial" panose="020B0604020202020204" pitchFamily="34" charset="0"/>
              <a:buChar char="•"/>
            </a:pPr>
            <a:r>
              <a:rPr lang="en-US" sz="1400" dirty="0"/>
              <a:t>Alternatives to Detention </a:t>
            </a:r>
          </a:p>
          <a:p>
            <a:pPr marL="285750" indent="-285750">
              <a:buFont typeface="Arial" panose="020B0604020202020204" pitchFamily="34" charset="0"/>
              <a:buChar char="•"/>
            </a:pPr>
            <a:r>
              <a:rPr lang="en-US" sz="1400" dirty="0"/>
              <a:t>Community-Based Programs and Services </a:t>
            </a:r>
          </a:p>
          <a:p>
            <a:pPr marL="285750" indent="-285750">
              <a:buFont typeface="Arial" panose="020B0604020202020204" pitchFamily="34" charset="0"/>
              <a:buChar char="•"/>
            </a:pPr>
            <a:r>
              <a:rPr lang="en-US" sz="1400" dirty="0"/>
              <a:t>Delinquency Prevention </a:t>
            </a:r>
          </a:p>
          <a:p>
            <a:pPr marL="285750" indent="-285750">
              <a:buFont typeface="Arial" panose="020B0604020202020204" pitchFamily="34" charset="0"/>
              <a:buChar char="•"/>
            </a:pPr>
            <a:r>
              <a:rPr lang="en-US" sz="1400" dirty="0"/>
              <a:t>Girl-Focused Services</a:t>
            </a:r>
          </a:p>
          <a:p>
            <a:pPr marL="285750" indent="-285750">
              <a:buFont typeface="Arial" panose="020B0604020202020204" pitchFamily="34" charset="0"/>
              <a:buChar char="•"/>
            </a:pPr>
            <a:r>
              <a:rPr lang="en-US" sz="1400" dirty="0"/>
              <a:t>School Programs</a:t>
            </a:r>
          </a:p>
          <a:p>
            <a:pPr marL="285750" indent="-285750">
              <a:buFont typeface="Arial" panose="020B0604020202020204" pitchFamily="34" charset="0"/>
              <a:buChar char="•"/>
            </a:pPr>
            <a:r>
              <a:rPr lang="en-US" sz="1400" dirty="0"/>
              <a:t>Substance and Alcohol Abuse </a:t>
            </a:r>
          </a:p>
          <a:p>
            <a:pPr marL="285750" indent="-285750">
              <a:buFont typeface="Arial" panose="020B0604020202020204" pitchFamily="34" charset="0"/>
              <a:buChar char="•"/>
            </a:pPr>
            <a:r>
              <a:rPr lang="en-US" sz="1400" dirty="0"/>
              <a:t>Disproportionate Minority Contact </a:t>
            </a:r>
          </a:p>
          <a:p>
            <a:pPr marL="285750" indent="-285750">
              <a:buFont typeface="Arial" panose="020B0604020202020204" pitchFamily="34" charset="0"/>
              <a:buChar char="•"/>
            </a:pPr>
            <a:r>
              <a:rPr lang="en-US" sz="1400" dirty="0"/>
              <a:t>Mentoring, Counseling and Training Programs </a:t>
            </a:r>
          </a:p>
          <a:p>
            <a:pPr marL="285750" indent="-285750">
              <a:buFont typeface="Arial" panose="020B0604020202020204" pitchFamily="34" charset="0"/>
              <a:buChar char="•"/>
            </a:pPr>
            <a:r>
              <a:rPr lang="en-US" sz="1400" dirty="0"/>
              <a:t>Job Training</a:t>
            </a:r>
          </a:p>
        </p:txBody>
      </p:sp>
      <p:sp>
        <p:nvSpPr>
          <p:cNvPr id="7" name="TextBox 6"/>
          <p:cNvSpPr txBox="1"/>
          <p:nvPr/>
        </p:nvSpPr>
        <p:spPr>
          <a:xfrm>
            <a:off x="2057401" y="5737443"/>
            <a:ext cx="7601883" cy="369332"/>
          </a:xfrm>
          <a:prstGeom prst="rect">
            <a:avLst/>
          </a:prstGeom>
          <a:noFill/>
        </p:spPr>
        <p:txBody>
          <a:bodyPr wrap="square" rtlCol="0">
            <a:spAutoFit/>
          </a:bodyPr>
          <a:lstStyle/>
          <a:p>
            <a:pPr algn="ctr"/>
            <a:r>
              <a:rPr lang="en-GB" i="1" dirty="0"/>
              <a:t>Local and state wide organizations no longer have separate RFAs</a:t>
            </a:r>
            <a:r>
              <a:rPr lang="en-GB" dirty="0"/>
              <a:t>.</a:t>
            </a:r>
          </a:p>
        </p:txBody>
      </p:sp>
    </p:spTree>
    <p:extLst>
      <p:ext uri="{BB962C8B-B14F-4D97-AF65-F5344CB8AC3E}">
        <p14:creationId xmlns:p14="http://schemas.microsoft.com/office/powerpoint/2010/main" val="114156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87055" y="1459345"/>
            <a:ext cx="8795745" cy="5088980"/>
          </a:xfrm>
        </p:spPr>
        <p:txBody>
          <a:bodyPr>
            <a:normAutofit fontScale="85000" lnSpcReduction="20000"/>
          </a:bodyPr>
          <a:lstStyle/>
          <a:p>
            <a:r>
              <a:rPr lang="en-US" b="1" dirty="0">
                <a:solidFill>
                  <a:schemeClr val="tx1"/>
                </a:solidFill>
              </a:rPr>
              <a:t>Purpose</a:t>
            </a:r>
          </a:p>
          <a:p>
            <a:r>
              <a:rPr lang="en-US" sz="1800" dirty="0">
                <a:solidFill>
                  <a:schemeClr val="tx1"/>
                </a:solidFill>
              </a:rPr>
              <a:t>The purpose of this announcement is to provide financial assistance to counties for essential public services including law enforcement services, jail services, court services, or reimbursement of extraordinary costs incurred for the investigation or prosecution of a capital murder or crimes committed because of bias or prejudice. </a:t>
            </a:r>
          </a:p>
          <a:p>
            <a:pPr marR="630"/>
            <a:r>
              <a:rPr lang="en-US" sz="1800" b="1" dirty="0">
                <a:solidFill>
                  <a:schemeClr val="tx1"/>
                </a:solidFill>
              </a:rPr>
              <a:t>Organizational Eligibility</a:t>
            </a:r>
          </a:p>
          <a:p>
            <a:pPr marR="630"/>
            <a:r>
              <a:rPr lang="en-US" sz="1800" dirty="0">
                <a:solidFill>
                  <a:schemeClr val="tx1"/>
                </a:solidFill>
              </a:rPr>
              <a:t>Applications may be submitted by municipal governments or counties who operate municipal police departments or county sheriff’s departments that employ officers who are engaged in traffic or highway patrol, otherwise regularly detain or stop motor vehicles, or are primary responders to calls for assistance from the public. Governments that received prior CJD body-worn camera grants are eligible to apply under this funding announcement, but will be given lower priority than first-time applicants.</a:t>
            </a:r>
          </a:p>
          <a:p>
            <a:r>
              <a:rPr lang="en-US" sz="1800" b="1" dirty="0">
                <a:solidFill>
                  <a:schemeClr val="tx1"/>
                </a:solidFill>
              </a:rPr>
              <a:t>Project Periods</a:t>
            </a:r>
          </a:p>
          <a:p>
            <a:pPr marR="630"/>
            <a:r>
              <a:rPr lang="en-US" sz="1800" dirty="0">
                <a:solidFill>
                  <a:schemeClr val="tx1"/>
                </a:solidFill>
              </a:rPr>
              <a:t>Projects may not exceed a 12-month period.</a:t>
            </a:r>
          </a:p>
          <a:p>
            <a:pPr marR="630"/>
            <a:r>
              <a:rPr lang="en-US" b="1" dirty="0">
                <a:solidFill>
                  <a:schemeClr val="tx1"/>
                </a:solidFill>
              </a:rPr>
              <a:t>Budget</a:t>
            </a:r>
          </a:p>
          <a:p>
            <a:r>
              <a:rPr lang="en-US" sz="1600" dirty="0">
                <a:solidFill>
                  <a:schemeClr val="tx1"/>
                </a:solidFill>
              </a:rPr>
              <a:t>There is no minimum or maximum budget under this program.</a:t>
            </a:r>
          </a:p>
          <a:p>
            <a:r>
              <a:rPr lang="en-US" b="1" dirty="0">
                <a:solidFill>
                  <a:schemeClr val="tx1"/>
                </a:solidFill>
              </a:rPr>
              <a:t>Match</a:t>
            </a:r>
          </a:p>
          <a:p>
            <a:r>
              <a:rPr lang="en-US" sz="1600" dirty="0">
                <a:solidFill>
                  <a:schemeClr val="tx1"/>
                </a:solidFill>
              </a:rPr>
              <a:t>Grantees must provide matching funds equal to 20% of the total project cost. The match requirement can be met through cash or in-kind contributions. Match funds may not be in the form of discounts or contributions from camera or storage vendors. </a:t>
            </a:r>
          </a:p>
          <a:p>
            <a:r>
              <a:rPr lang="en-US" sz="1600" b="1" dirty="0">
                <a:solidFill>
                  <a:schemeClr val="tx1"/>
                </a:solidFill>
              </a:rPr>
              <a:t>Funds Available</a:t>
            </a:r>
          </a:p>
          <a:p>
            <a:pPr marR="630"/>
            <a:r>
              <a:rPr lang="en-US" sz="1600" dirty="0">
                <a:solidFill>
                  <a:schemeClr val="tx1"/>
                </a:solidFill>
              </a:rPr>
              <a:t>It is anticipated that up to $2 million.</a:t>
            </a:r>
          </a:p>
          <a:p>
            <a:endParaRPr lang="en-US" sz="1600" dirty="0">
              <a:solidFill>
                <a:schemeClr val="tx1"/>
              </a:solidFill>
            </a:endParaRP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Body Worn Camera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16</a:t>
            </a:fld>
            <a:endParaRPr lang="en-GB" dirty="0"/>
          </a:p>
        </p:txBody>
      </p:sp>
    </p:spTree>
    <p:extLst>
      <p:ext uri="{BB962C8B-B14F-4D97-AF65-F5344CB8AC3E}">
        <p14:creationId xmlns:p14="http://schemas.microsoft.com/office/powerpoint/2010/main" val="1078167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87055" y="1459345"/>
            <a:ext cx="8795745" cy="5088980"/>
          </a:xfrm>
        </p:spPr>
        <p:txBody>
          <a:bodyPr>
            <a:normAutofit lnSpcReduction="10000"/>
          </a:bodyPr>
          <a:lstStyle/>
          <a:p>
            <a:r>
              <a:rPr lang="en-US" b="1" dirty="0">
                <a:solidFill>
                  <a:schemeClr val="tx1"/>
                </a:solidFill>
              </a:rPr>
              <a:t>Purpose</a:t>
            </a:r>
          </a:p>
          <a:p>
            <a:r>
              <a:rPr lang="en-US" sz="1800" dirty="0">
                <a:solidFill>
                  <a:schemeClr val="tx1"/>
                </a:solidFill>
              </a:rPr>
              <a:t>The purpose of this announcement is to provide financial assistance to counties for essential public services including law enforcement services, jail services, court services, or reimbursement of extraordinary costs incurred for the investigation or prosecution of a capital murder or crimes committed because of bias or prejudice. </a:t>
            </a:r>
          </a:p>
          <a:p>
            <a:pPr marR="630"/>
            <a:r>
              <a:rPr lang="en-US" sz="1800" b="1" dirty="0">
                <a:solidFill>
                  <a:schemeClr val="tx1"/>
                </a:solidFill>
              </a:rPr>
              <a:t>Organizational Eligibility</a:t>
            </a:r>
          </a:p>
          <a:p>
            <a:pPr marR="630"/>
            <a:r>
              <a:rPr lang="en-US" sz="1800" dirty="0">
                <a:solidFill>
                  <a:schemeClr val="tx1"/>
                </a:solidFill>
              </a:rPr>
              <a:t>Applications may be submitted by Texas counties.</a:t>
            </a:r>
          </a:p>
          <a:p>
            <a:pPr marR="630"/>
            <a:r>
              <a:rPr lang="en-US" sz="1800" b="1" dirty="0">
                <a:solidFill>
                  <a:schemeClr val="tx1"/>
                </a:solidFill>
              </a:rPr>
              <a:t>Project Periods</a:t>
            </a:r>
          </a:p>
          <a:p>
            <a:pPr marR="630"/>
            <a:r>
              <a:rPr lang="en-US" sz="1800" dirty="0">
                <a:solidFill>
                  <a:schemeClr val="tx1"/>
                </a:solidFill>
              </a:rPr>
              <a:t>Projects may not exceed a 12-month period.</a:t>
            </a:r>
          </a:p>
          <a:p>
            <a:pPr marR="630"/>
            <a:r>
              <a:rPr lang="en-US" b="1" dirty="0">
                <a:solidFill>
                  <a:schemeClr val="tx1"/>
                </a:solidFill>
              </a:rPr>
              <a:t>Budget</a:t>
            </a:r>
          </a:p>
          <a:p>
            <a:r>
              <a:rPr lang="en-US" sz="1600" dirty="0">
                <a:solidFill>
                  <a:schemeClr val="tx1"/>
                </a:solidFill>
              </a:rPr>
              <a:t>There is no minimum or maximum budget under this program.</a:t>
            </a:r>
          </a:p>
          <a:p>
            <a:r>
              <a:rPr lang="en-US" b="1" dirty="0">
                <a:solidFill>
                  <a:schemeClr val="tx1"/>
                </a:solidFill>
              </a:rPr>
              <a:t>Match</a:t>
            </a:r>
          </a:p>
          <a:p>
            <a:r>
              <a:rPr lang="en-US" sz="1600" dirty="0">
                <a:solidFill>
                  <a:schemeClr val="tx1"/>
                </a:solidFill>
              </a:rPr>
              <a:t>There is no match requirement under this program.</a:t>
            </a:r>
          </a:p>
          <a:p>
            <a:r>
              <a:rPr lang="en-US" sz="1600" b="1" dirty="0">
                <a:solidFill>
                  <a:schemeClr val="tx1"/>
                </a:solidFill>
              </a:rPr>
              <a:t>Contact Information </a:t>
            </a:r>
          </a:p>
          <a:p>
            <a:r>
              <a:rPr lang="en-US" sz="1600" dirty="0">
                <a:solidFill>
                  <a:schemeClr val="tx1"/>
                </a:solidFill>
              </a:rPr>
              <a:t>If additional information is needed, contact Margie Fernandez-</a:t>
            </a:r>
            <a:r>
              <a:rPr lang="en-US" sz="1600" dirty="0" err="1">
                <a:solidFill>
                  <a:schemeClr val="tx1"/>
                </a:solidFill>
              </a:rPr>
              <a:t>Prew</a:t>
            </a:r>
            <a:r>
              <a:rPr lang="en-US" sz="1600" dirty="0">
                <a:solidFill>
                  <a:schemeClr val="tx1"/>
                </a:solidFill>
              </a:rPr>
              <a:t> at Margie.Fernandez-Prew@gov.texas.gov  or ask to speak with a Justice Programs staff member at (512) 463-1919.</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County Essential Services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17</a:t>
            </a:fld>
            <a:endParaRPr lang="en-GB" dirty="0"/>
          </a:p>
        </p:txBody>
      </p:sp>
    </p:spTree>
    <p:extLst>
      <p:ext uri="{BB962C8B-B14F-4D97-AF65-F5344CB8AC3E}">
        <p14:creationId xmlns:p14="http://schemas.microsoft.com/office/powerpoint/2010/main" val="351371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87055" y="1856509"/>
            <a:ext cx="8795745" cy="4691816"/>
          </a:xfrm>
        </p:spPr>
        <p:txBody>
          <a:bodyPr>
            <a:normAutofit fontScale="92500" lnSpcReduction="20000"/>
          </a:bodyPr>
          <a:lstStyle/>
          <a:p>
            <a:r>
              <a:rPr lang="en-US" b="1" dirty="0">
                <a:solidFill>
                  <a:schemeClr val="tx1"/>
                </a:solidFill>
              </a:rPr>
              <a:t>Purpose</a:t>
            </a:r>
          </a:p>
          <a:p>
            <a:r>
              <a:rPr lang="en-US" sz="1800" dirty="0">
                <a:solidFill>
                  <a:schemeClr val="tx1"/>
                </a:solidFill>
              </a:rPr>
              <a:t>The purpose of this program is to provide residential substance abuse treatment within state and local correctional facilities and jails during the federal fiscal year 2018 grant cycle. </a:t>
            </a:r>
          </a:p>
          <a:p>
            <a:r>
              <a:rPr lang="en-US" sz="1800" b="1" dirty="0">
                <a:solidFill>
                  <a:schemeClr val="tx1"/>
                </a:solidFill>
              </a:rPr>
              <a:t>Organizational Eligibility</a:t>
            </a:r>
          </a:p>
          <a:p>
            <a:pPr marR="630"/>
            <a:r>
              <a:rPr lang="en-US" sz="1800" dirty="0">
                <a:solidFill>
                  <a:schemeClr val="tx1"/>
                </a:solidFill>
              </a:rPr>
              <a:t>Applications may be submitted by state agencies or counties operating secure correctional facilities. Community supervision and corrections departments should apply under an affiliated county government, but the authorizing resolution may name CSCD officials as the project officials. </a:t>
            </a:r>
          </a:p>
          <a:p>
            <a:pPr marR="630"/>
            <a:r>
              <a:rPr lang="en-US" sz="1800" b="1" dirty="0">
                <a:solidFill>
                  <a:schemeClr val="tx1"/>
                </a:solidFill>
              </a:rPr>
              <a:t>Project Periods</a:t>
            </a:r>
          </a:p>
          <a:p>
            <a:pPr marR="630"/>
            <a:r>
              <a:rPr lang="en-US" sz="1800" dirty="0">
                <a:solidFill>
                  <a:schemeClr val="tx1"/>
                </a:solidFill>
              </a:rPr>
              <a:t>Projects may not exceed a 12-month period.</a:t>
            </a:r>
          </a:p>
          <a:p>
            <a:pPr marR="630"/>
            <a:r>
              <a:rPr lang="en-US" b="1" dirty="0">
                <a:solidFill>
                  <a:schemeClr val="tx1"/>
                </a:solidFill>
              </a:rPr>
              <a:t>Budget</a:t>
            </a:r>
          </a:p>
          <a:p>
            <a:r>
              <a:rPr lang="en-US" sz="1600" dirty="0">
                <a:solidFill>
                  <a:schemeClr val="tx1"/>
                </a:solidFill>
              </a:rPr>
              <a:t>The minimum allowed under this program is $10,000 and there is no maximum funding request.</a:t>
            </a:r>
          </a:p>
          <a:p>
            <a:r>
              <a:rPr lang="en-US" b="1" dirty="0">
                <a:solidFill>
                  <a:schemeClr val="tx1"/>
                </a:solidFill>
              </a:rPr>
              <a:t>Match</a:t>
            </a:r>
          </a:p>
          <a:p>
            <a:r>
              <a:rPr lang="en-US" sz="1600" dirty="0">
                <a:solidFill>
                  <a:schemeClr val="tx1"/>
                </a:solidFill>
              </a:rPr>
              <a:t>Grantees must provide matching funds equal to 25% of the total project cost. The match requirement can be met through cash or in-kind contributions. </a:t>
            </a:r>
          </a:p>
          <a:p>
            <a:r>
              <a:rPr lang="en-US" sz="1600" b="1" dirty="0">
                <a:solidFill>
                  <a:schemeClr val="tx1"/>
                </a:solidFill>
              </a:rPr>
              <a:t>Funds Available</a:t>
            </a:r>
          </a:p>
          <a:p>
            <a:pPr marR="630"/>
            <a:r>
              <a:rPr lang="en-US" sz="1600" dirty="0">
                <a:solidFill>
                  <a:schemeClr val="tx1"/>
                </a:solidFill>
              </a:rPr>
              <a:t>It is anticipated that up to $2 million.</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Residential Substance Abuse Treatment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18</a:t>
            </a:fld>
            <a:endParaRPr lang="en-GB" dirty="0"/>
          </a:p>
        </p:txBody>
      </p:sp>
    </p:spTree>
    <p:extLst>
      <p:ext uri="{BB962C8B-B14F-4D97-AF65-F5344CB8AC3E}">
        <p14:creationId xmlns:p14="http://schemas.microsoft.com/office/powerpoint/2010/main" val="389327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87055" y="1856509"/>
            <a:ext cx="8795745" cy="4691816"/>
          </a:xfrm>
        </p:spPr>
        <p:txBody>
          <a:bodyPr>
            <a:normAutofit fontScale="77500" lnSpcReduction="20000"/>
          </a:bodyPr>
          <a:lstStyle/>
          <a:p>
            <a:r>
              <a:rPr lang="en-US" b="1" dirty="0">
                <a:solidFill>
                  <a:schemeClr val="tx1"/>
                </a:solidFill>
              </a:rPr>
              <a:t>Purpose</a:t>
            </a:r>
          </a:p>
          <a:p>
            <a:r>
              <a:rPr lang="en-US" sz="1800" dirty="0">
                <a:solidFill>
                  <a:schemeClr val="tx1"/>
                </a:solidFill>
              </a:rPr>
              <a:t>The purpose of this program is to support specialty problem-solving courts as defined in Chapter 121 of the Texas Government Code. Courts allowed under this announcement include family drug court programs, adult drug court programs, juvenile drug court programs, veterans court programs, mental health court programs, commercially sexually exploited persons court programs, and problem-solving court programs that combine two or more types of court programs above into a multi-purpose program designed to bring multiple types of treatment for co-occurring disorders or issues. </a:t>
            </a:r>
          </a:p>
          <a:p>
            <a:r>
              <a:rPr lang="en-US" sz="1800" b="1" dirty="0">
                <a:solidFill>
                  <a:schemeClr val="tx1"/>
                </a:solidFill>
              </a:rPr>
              <a:t>Organizational Eligibility</a:t>
            </a:r>
          </a:p>
          <a:p>
            <a:pPr marR="630"/>
            <a:r>
              <a:rPr lang="en-US" sz="1800" dirty="0">
                <a:solidFill>
                  <a:schemeClr val="tx1"/>
                </a:solidFill>
              </a:rPr>
              <a:t>Applications may be submitted by county governments affiliated with a specialty court authorized under Ch. 121, Texas Government Code. Only projects that received an award under this program in either FY 2017 or FY 2018 – or new Public Safety Employees Treatment Court Program courts operating under Ch. 129, Texas Government Code – are eligible to apply. (See Eligibility section for more details.) </a:t>
            </a:r>
          </a:p>
          <a:p>
            <a:pPr marR="630"/>
            <a:r>
              <a:rPr lang="en-US" sz="1800" b="1" dirty="0">
                <a:solidFill>
                  <a:schemeClr val="tx1"/>
                </a:solidFill>
              </a:rPr>
              <a:t>Project Periods</a:t>
            </a:r>
          </a:p>
          <a:p>
            <a:pPr marR="630"/>
            <a:r>
              <a:rPr lang="en-US" sz="1800" dirty="0">
                <a:solidFill>
                  <a:schemeClr val="tx1"/>
                </a:solidFill>
              </a:rPr>
              <a:t>Continuation projects may not exceed a 12-month period.</a:t>
            </a:r>
          </a:p>
          <a:p>
            <a:pPr marR="630"/>
            <a:r>
              <a:rPr lang="en-US" b="1" dirty="0">
                <a:solidFill>
                  <a:schemeClr val="tx1"/>
                </a:solidFill>
              </a:rPr>
              <a:t>Budget</a:t>
            </a:r>
          </a:p>
          <a:p>
            <a:r>
              <a:rPr lang="en-US" sz="1600" dirty="0">
                <a:solidFill>
                  <a:schemeClr val="tx1"/>
                </a:solidFill>
              </a:rPr>
              <a:t>The minimum allowed under this program is $10,000 and the maximum can be no more than the most recent year’s award under this program. </a:t>
            </a:r>
          </a:p>
          <a:p>
            <a:r>
              <a:rPr lang="en-US" b="1" dirty="0">
                <a:solidFill>
                  <a:schemeClr val="tx1"/>
                </a:solidFill>
              </a:rPr>
              <a:t>Match</a:t>
            </a:r>
          </a:p>
          <a:p>
            <a:r>
              <a:rPr lang="en-US" sz="1600" dirty="0">
                <a:solidFill>
                  <a:schemeClr val="tx1"/>
                </a:solidFill>
              </a:rPr>
              <a:t>There is no match requirement under this program.</a:t>
            </a:r>
          </a:p>
          <a:p>
            <a:r>
              <a:rPr lang="en-US" sz="1600" b="1" dirty="0">
                <a:solidFill>
                  <a:schemeClr val="tx1"/>
                </a:solidFill>
              </a:rPr>
              <a:t>Funds Available</a:t>
            </a:r>
          </a:p>
          <a:p>
            <a:pPr marR="630"/>
            <a:r>
              <a:rPr lang="en-US" sz="1600" dirty="0">
                <a:solidFill>
                  <a:schemeClr val="tx1"/>
                </a:solidFill>
              </a:rPr>
              <a:t>It is anticipated that up to $8.5 million.</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Specialty Courts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19</a:t>
            </a:fld>
            <a:endParaRPr lang="en-GB" dirty="0"/>
          </a:p>
        </p:txBody>
      </p:sp>
    </p:spTree>
    <p:extLst>
      <p:ext uri="{BB962C8B-B14F-4D97-AF65-F5344CB8AC3E}">
        <p14:creationId xmlns:p14="http://schemas.microsoft.com/office/powerpoint/2010/main" val="414424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Housekeeping Items</a:t>
            </a:r>
          </a:p>
        </p:txBody>
      </p:sp>
      <p:sp>
        <p:nvSpPr>
          <p:cNvPr id="3" name="Content Placeholder 2"/>
          <p:cNvSpPr>
            <a:spLocks noGrp="1"/>
          </p:cNvSpPr>
          <p:nvPr>
            <p:ph idx="1"/>
          </p:nvPr>
        </p:nvSpPr>
        <p:spPr/>
        <p:txBody>
          <a:bodyPr/>
          <a:lstStyle/>
          <a:p>
            <a:r>
              <a:rPr lang="en-US" dirty="0"/>
              <a:t>Restrooms</a:t>
            </a:r>
          </a:p>
          <a:p>
            <a:r>
              <a:rPr lang="en-US" dirty="0"/>
              <a:t>Breaks</a:t>
            </a:r>
          </a:p>
          <a:p>
            <a:r>
              <a:rPr lang="en-US" dirty="0"/>
              <a:t>Schedule</a:t>
            </a:r>
          </a:p>
          <a:p>
            <a:r>
              <a:rPr lang="en-US" dirty="0"/>
              <a:t>Food &amp; Beverage</a:t>
            </a:r>
          </a:p>
          <a:p>
            <a:r>
              <a:rPr lang="en-US" dirty="0"/>
              <a:t>Emergency Information</a:t>
            </a:r>
          </a:p>
          <a:p>
            <a:r>
              <a:rPr lang="en-US" dirty="0"/>
              <a:t>After Action Review</a:t>
            </a:r>
          </a:p>
          <a:p>
            <a:pPr marL="0" indent="0">
              <a:buNone/>
            </a:pPr>
            <a:endParaRPr lang="en-US" dirty="0"/>
          </a:p>
        </p:txBody>
      </p:sp>
    </p:spTree>
    <p:extLst>
      <p:ext uri="{BB962C8B-B14F-4D97-AF65-F5344CB8AC3E}">
        <p14:creationId xmlns:p14="http://schemas.microsoft.com/office/powerpoint/2010/main" val="208830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87055" y="1856509"/>
            <a:ext cx="8795745" cy="4691816"/>
          </a:xfrm>
        </p:spPr>
        <p:txBody>
          <a:bodyPr>
            <a:normAutofit fontScale="77500" lnSpcReduction="20000"/>
          </a:bodyPr>
          <a:lstStyle/>
          <a:p>
            <a:r>
              <a:rPr lang="en-US" b="1" dirty="0">
                <a:solidFill>
                  <a:schemeClr val="tx1"/>
                </a:solidFill>
              </a:rPr>
              <a:t>Purpose</a:t>
            </a:r>
          </a:p>
          <a:p>
            <a:r>
              <a:rPr lang="en-US" sz="1800" dirty="0">
                <a:solidFill>
                  <a:schemeClr val="tx1"/>
                </a:solidFill>
              </a:rPr>
              <a:t>The purpose of this program is to improve truancy prevention and intervention services by local governmental entities. </a:t>
            </a:r>
          </a:p>
          <a:p>
            <a:r>
              <a:rPr lang="en-US" sz="1800" b="1" dirty="0">
                <a:solidFill>
                  <a:schemeClr val="tx1"/>
                </a:solidFill>
              </a:rPr>
              <a:t>Organizational Eligibility</a:t>
            </a:r>
          </a:p>
          <a:p>
            <a:pPr marR="630"/>
            <a:r>
              <a:rPr lang="en-US" sz="1800" dirty="0">
                <a:solidFill>
                  <a:schemeClr val="tx1"/>
                </a:solidFill>
              </a:rPr>
              <a:t>Applications may be submitted by units of local government, independent school districts, justice courts, municipal courts, constitutional county courts, or other local governmental entities authorized to employ juvenile case managers for truancy prevention and intervention purposes under Texas statutes Art. 45.056, Code of Criminal Procedure and Sec. 65.004, Family Code, or Sec. 25.0915, Education Code. Priority for grant awards shall be given to justice, municipal, and constitutional county courts that are authorized under Sec. 65.004, Texas Family Code, to exercise jurisdiction over cases involving allegations of truant conduct, that are requesting funds to establish a new juvenile case manager in a jurisdiction that does not already have a juvenile case manager. </a:t>
            </a:r>
          </a:p>
          <a:p>
            <a:pPr marR="630"/>
            <a:r>
              <a:rPr lang="en-US" sz="1800" b="1" dirty="0">
                <a:solidFill>
                  <a:schemeClr val="tx1"/>
                </a:solidFill>
              </a:rPr>
              <a:t>Project Periods</a:t>
            </a:r>
          </a:p>
          <a:p>
            <a:pPr marR="630"/>
            <a:r>
              <a:rPr lang="en-US" sz="1800" dirty="0">
                <a:solidFill>
                  <a:schemeClr val="tx1"/>
                </a:solidFill>
              </a:rPr>
              <a:t>Projects may not exceed a 12-month period.</a:t>
            </a:r>
          </a:p>
          <a:p>
            <a:pPr marR="630"/>
            <a:r>
              <a:rPr lang="en-US" b="1" dirty="0">
                <a:solidFill>
                  <a:schemeClr val="tx1"/>
                </a:solidFill>
              </a:rPr>
              <a:t>Budget</a:t>
            </a:r>
          </a:p>
          <a:p>
            <a:r>
              <a:rPr lang="en-US" sz="1600" dirty="0">
                <a:solidFill>
                  <a:schemeClr val="tx1"/>
                </a:solidFill>
              </a:rPr>
              <a:t>The minimum allowed under this program is $10,000 and there is no maximum funding request.</a:t>
            </a:r>
          </a:p>
          <a:p>
            <a:r>
              <a:rPr lang="en-US" b="1" dirty="0">
                <a:solidFill>
                  <a:schemeClr val="tx1"/>
                </a:solidFill>
              </a:rPr>
              <a:t>Match</a:t>
            </a:r>
          </a:p>
          <a:p>
            <a:r>
              <a:rPr lang="en-US" sz="1600" dirty="0">
                <a:solidFill>
                  <a:schemeClr val="tx1"/>
                </a:solidFill>
              </a:rPr>
              <a:t>There is no match requirement under this program.</a:t>
            </a:r>
          </a:p>
          <a:p>
            <a:r>
              <a:rPr lang="en-US" sz="1600" b="1" dirty="0">
                <a:solidFill>
                  <a:schemeClr val="tx1"/>
                </a:solidFill>
              </a:rPr>
              <a:t>Funds Available</a:t>
            </a:r>
          </a:p>
          <a:p>
            <a:pPr marR="630"/>
            <a:r>
              <a:rPr lang="en-US" sz="1600" dirty="0">
                <a:solidFill>
                  <a:schemeClr val="tx1"/>
                </a:solidFill>
              </a:rPr>
              <a:t>It is anticipated that up to $8 million.</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Truancy Prevention and Intervention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20</a:t>
            </a:fld>
            <a:endParaRPr lang="en-GB" dirty="0"/>
          </a:p>
        </p:txBody>
      </p:sp>
    </p:spTree>
    <p:extLst>
      <p:ext uri="{BB962C8B-B14F-4D97-AF65-F5344CB8AC3E}">
        <p14:creationId xmlns:p14="http://schemas.microsoft.com/office/powerpoint/2010/main" val="3606314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672" y="1640794"/>
            <a:ext cx="7476928" cy="721407"/>
          </a:xfrm>
        </p:spPr>
        <p:txBody>
          <a:bodyPr>
            <a:normAutofit fontScale="90000"/>
          </a:bodyPr>
          <a:lstStyle/>
          <a:p>
            <a:r>
              <a:rPr lang="en-US" dirty="0"/>
              <a:t>Victim Services Section</a:t>
            </a:r>
          </a:p>
        </p:txBody>
      </p:sp>
      <p:sp>
        <p:nvSpPr>
          <p:cNvPr id="3" name="Subtitle 2"/>
          <p:cNvSpPr>
            <a:spLocks noGrp="1"/>
          </p:cNvSpPr>
          <p:nvPr>
            <p:ph type="subTitle" idx="1"/>
          </p:nvPr>
        </p:nvSpPr>
        <p:spPr>
          <a:xfrm>
            <a:off x="1905000" y="6096000"/>
            <a:ext cx="5342880" cy="609600"/>
          </a:xfrm>
        </p:spPr>
        <p:txBody>
          <a:bodyPr/>
          <a:lstStyle/>
          <a:p>
            <a:endParaRPr lang="en-US" dirty="0"/>
          </a:p>
        </p:txBody>
      </p:sp>
      <p:sp>
        <p:nvSpPr>
          <p:cNvPr id="4" name="Title 1"/>
          <p:cNvSpPr txBox="1">
            <a:spLocks/>
          </p:cNvSpPr>
          <p:nvPr/>
        </p:nvSpPr>
        <p:spPr>
          <a:xfrm>
            <a:off x="2919754" y="2362200"/>
            <a:ext cx="6333928" cy="914400"/>
          </a:xfrm>
          <a:prstGeom prst="rect">
            <a:avLst/>
          </a:prstGeom>
        </p:spPr>
        <p:txBody>
          <a:bodyPr vert="horz" lIns="0" tIns="0" rIns="0" bIns="0" rtlCol="0" anchor="t" anchorCtr="0">
            <a:noAutofit/>
          </a:bodyPr>
          <a:lstStyle>
            <a:lvl1pPr algn="l" defTabSz="914400" rtl="0" eaLnBrk="1" latinLnBrk="0" hangingPunct="1">
              <a:spcBef>
                <a:spcPct val="0"/>
              </a:spcBef>
              <a:buNone/>
              <a:defRPr sz="3800" kern="1200">
                <a:solidFill>
                  <a:schemeClr val="accent1"/>
                </a:solidFill>
                <a:latin typeface="+mj-lt"/>
                <a:ea typeface="+mj-ea"/>
                <a:cs typeface="+mj-cs"/>
              </a:defRPr>
            </a:lvl1pPr>
          </a:lstStyle>
          <a:p>
            <a:pPr algn="ctr"/>
            <a:endParaRPr lang="en-GB" sz="2800" i="1" dirty="0">
              <a:solidFill>
                <a:schemeClr val="tx1"/>
              </a:solidFill>
            </a:endParaRPr>
          </a:p>
        </p:txBody>
      </p:sp>
    </p:spTree>
    <p:extLst>
      <p:ext uri="{BB962C8B-B14F-4D97-AF65-F5344CB8AC3E}">
        <p14:creationId xmlns:p14="http://schemas.microsoft.com/office/powerpoint/2010/main" val="718886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09800" y="1099127"/>
            <a:ext cx="8073000" cy="5449198"/>
          </a:xfrm>
        </p:spPr>
        <p:txBody>
          <a:bodyPr>
            <a:normAutofit fontScale="77500" lnSpcReduction="20000"/>
          </a:bodyPr>
          <a:lstStyle/>
          <a:p>
            <a:r>
              <a:rPr lang="en-US" b="1" dirty="0">
                <a:solidFill>
                  <a:schemeClr val="tx1"/>
                </a:solidFill>
              </a:rPr>
              <a:t>Purpose</a:t>
            </a:r>
          </a:p>
          <a:p>
            <a:r>
              <a:rPr lang="en-US" sz="1800" dirty="0">
                <a:solidFill>
                  <a:schemeClr val="tx1"/>
                </a:solidFill>
              </a:rPr>
              <a:t>The purpose of this program is to provide services and assistance directly to victims of crime to speed their recovery and aid them through the criminal justice process. </a:t>
            </a:r>
          </a:p>
          <a:p>
            <a:r>
              <a:rPr lang="en-US" sz="1800" b="1" dirty="0">
                <a:solidFill>
                  <a:schemeClr val="tx1"/>
                </a:solidFill>
              </a:rPr>
              <a:t>Eligible Purpose Areas </a:t>
            </a:r>
          </a:p>
          <a:p>
            <a:r>
              <a:rPr lang="en-US" sz="1800" dirty="0">
                <a:solidFill>
                  <a:schemeClr val="tx1"/>
                </a:solidFill>
              </a:rPr>
              <a:t>Projects must fall under one of five purpose areas: General Victim Services, Transitional Housing and Support Services, College Campus Victim Assistance, Sexual Assault Forensic Services, or Victim Assistance System Improvement.</a:t>
            </a:r>
          </a:p>
          <a:p>
            <a:r>
              <a:rPr lang="en-US" b="1" dirty="0">
                <a:solidFill>
                  <a:schemeClr val="tx1"/>
                </a:solidFill>
              </a:rPr>
              <a:t>Funds Available</a:t>
            </a:r>
          </a:p>
          <a:p>
            <a:pPr marR="630"/>
            <a:r>
              <a:rPr lang="en-US" sz="1600" dirty="0">
                <a:solidFill>
                  <a:schemeClr val="tx1"/>
                </a:solidFill>
              </a:rPr>
              <a:t>It is anticipated that up to $130 million.</a:t>
            </a:r>
          </a:p>
          <a:p>
            <a:r>
              <a:rPr lang="en-US" b="1" dirty="0">
                <a:solidFill>
                  <a:schemeClr val="tx1"/>
                </a:solidFill>
              </a:rPr>
              <a:t>Budget</a:t>
            </a:r>
          </a:p>
          <a:p>
            <a:r>
              <a:rPr lang="en-US" sz="1600" dirty="0">
                <a:solidFill>
                  <a:schemeClr val="tx1"/>
                </a:solidFill>
              </a:rPr>
              <a:t>The minimum allowed under this program is $10,000 and there is no limit on the amount of funding an applicant can request</a:t>
            </a:r>
            <a:r>
              <a:rPr lang="en-US" dirty="0">
                <a:solidFill>
                  <a:schemeClr val="tx1"/>
                </a:solidFill>
              </a:rPr>
              <a:t>.</a:t>
            </a:r>
          </a:p>
          <a:p>
            <a:r>
              <a:rPr lang="en-US" b="1" dirty="0">
                <a:solidFill>
                  <a:schemeClr val="tx1"/>
                </a:solidFill>
              </a:rPr>
              <a:t>Match</a:t>
            </a:r>
          </a:p>
          <a:p>
            <a:r>
              <a:rPr lang="en-US" sz="1600" dirty="0">
                <a:solidFill>
                  <a:schemeClr val="tx1"/>
                </a:solidFill>
              </a:rPr>
              <a:t>Grantees must provide matching funds equal to 20% of the total project cost. The match requirement can be met through cash or in-kind contributions. </a:t>
            </a:r>
          </a:p>
          <a:p>
            <a:r>
              <a:rPr lang="en-US" b="1" i="0" dirty="0">
                <a:solidFill>
                  <a:schemeClr val="tx1"/>
                </a:solidFill>
              </a:rPr>
              <a:t>Project Periods</a:t>
            </a:r>
          </a:p>
          <a:p>
            <a:pPr marR="630"/>
            <a:r>
              <a:rPr lang="en-US" sz="1600" dirty="0">
                <a:solidFill>
                  <a:schemeClr val="tx1"/>
                </a:solidFill>
              </a:rPr>
              <a:t>First-year projects may not exceed a 12-month period, except Transitional Housing projects must have a 24-month project period. Continuation projects may not exceed a 24-month period. Projects receiving a 24-month award in 2017 may not apply for continuation funding. </a:t>
            </a:r>
          </a:p>
          <a:p>
            <a:pPr marR="630"/>
            <a:r>
              <a:rPr lang="en-US" b="1" dirty="0">
                <a:solidFill>
                  <a:schemeClr val="tx1"/>
                </a:solidFill>
              </a:rPr>
              <a:t>Organizational Eligibility</a:t>
            </a:r>
          </a:p>
          <a:p>
            <a:pPr marR="630"/>
            <a:r>
              <a:rPr lang="en-US" sz="1600" dirty="0">
                <a:solidFill>
                  <a:schemeClr val="tx1"/>
                </a:solidFill>
              </a:rPr>
              <a:t>Applications may be submitted by state agencies, public and private non-profit institutions of higher education, independent school districts, Native American tribes, councils of governments, non-profit corporations (including hospitals and faith-based organizations) and units of local government, which are defined as a non-statewide governmental body with the authority to establish a budget and impose taxes (includes hospital districts). Other local governmental agencies should apply through an associated unit of local government. See the Eligible Organizations section for more information.</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Victims of Crime Act (VOCA)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22</a:t>
            </a:fld>
            <a:endParaRPr lang="en-GB" dirty="0"/>
          </a:p>
        </p:txBody>
      </p:sp>
    </p:spTree>
    <p:extLst>
      <p:ext uri="{BB962C8B-B14F-4D97-AF65-F5344CB8AC3E}">
        <p14:creationId xmlns:p14="http://schemas.microsoft.com/office/powerpoint/2010/main" val="3576061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Title 1"/>
          <p:cNvSpPr>
            <a:spLocks noGrp="1"/>
          </p:cNvSpPr>
          <p:nvPr>
            <p:ph type="title"/>
            <p:custDataLst>
              <p:tags r:id="rId2"/>
            </p:custDataLst>
          </p:nvPr>
        </p:nvSpPr>
        <p:spPr>
          <a:xfrm>
            <a:off x="1894113" y="498540"/>
            <a:ext cx="8393971" cy="720661"/>
          </a:xfrm>
        </p:spPr>
        <p:txBody>
          <a:bodyPr/>
          <a:lstStyle/>
          <a:p>
            <a:pPr algn="ctr"/>
            <a:r>
              <a:rPr lang="en-US" sz="3000" dirty="0">
                <a:solidFill>
                  <a:schemeClr val="tx1"/>
                </a:solidFill>
              </a:rPr>
              <a:t>Victims of Crime Act (VOCA)</a:t>
            </a:r>
          </a:p>
        </p:txBody>
      </p:sp>
      <p:sp>
        <p:nvSpPr>
          <p:cNvPr id="6" name="Slide Number Placeholder 5"/>
          <p:cNvSpPr>
            <a:spLocks noGrp="1"/>
          </p:cNvSpPr>
          <p:nvPr>
            <p:ph type="sldNum" sz="quarter" idx="4"/>
          </p:nvPr>
        </p:nvSpPr>
        <p:spPr/>
        <p:txBody>
          <a:bodyPr/>
          <a:lstStyle/>
          <a:p>
            <a:fld id="{95CC1D26-A9BD-4BDE-BDD9-08EDBAE96860}" type="slidenum">
              <a:rPr lang="en-GB" smtClean="0"/>
              <a:pPr/>
              <a:t>23</a:t>
            </a:fld>
            <a:endParaRPr lang="en-GB" dirty="0"/>
          </a:p>
        </p:txBody>
      </p:sp>
      <p:graphicFrame>
        <p:nvGraphicFramePr>
          <p:cNvPr id="240642" name="Rectangle 2" hidden="1"/>
          <p:cNvGraphicFramePr>
            <a:graphicFrameLocks/>
          </p:cNvGraphicFramePr>
          <p:nvPr>
            <p:custDataLst>
              <p:tags r:id="rId3"/>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spid="_x0000_s2064" name="think-cell Slide" r:id="rId6" imgW="0" imgH="0" progId="">
                  <p:embed/>
                </p:oleObj>
              </mc:Choice>
              <mc:Fallback>
                <p:oleObj name="think-cell Slide" r:id="rId6" imgW="0" imgH="0" progId="">
                  <p:embed/>
                  <p:pic>
                    <p:nvPicPr>
                      <p:cNvPr id="24064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66" name="Text Box 10"/>
          <p:cNvSpPr txBox="1">
            <a:spLocks noChangeArrowheads="1"/>
          </p:cNvSpPr>
          <p:nvPr/>
        </p:nvSpPr>
        <p:spPr bwMode="auto">
          <a:xfrm>
            <a:off x="1911350" y="1219200"/>
            <a:ext cx="1987550"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2000" b="1" dirty="0">
                <a:solidFill>
                  <a:schemeClr val="bg1"/>
                </a:solidFill>
              </a:rPr>
              <a:t>Overview</a:t>
            </a:r>
          </a:p>
        </p:txBody>
      </p:sp>
      <p:sp>
        <p:nvSpPr>
          <p:cNvPr id="240667" name="Rectangle 11"/>
          <p:cNvSpPr>
            <a:spLocks noChangeArrowheads="1"/>
          </p:cNvSpPr>
          <p:nvPr/>
        </p:nvSpPr>
        <p:spPr bwMode="auto">
          <a:xfrm>
            <a:off x="1911350" y="1524000"/>
            <a:ext cx="1987550" cy="4724400"/>
          </a:xfrm>
          <a:prstGeom prst="rect">
            <a:avLst/>
          </a:prstGeom>
          <a:solidFill>
            <a:schemeClr val="bg1">
              <a:lumMod val="95000"/>
            </a:schemeClr>
          </a:solidFill>
          <a:ln w="12700" algn="ctr">
            <a:noFill/>
            <a:miter lim="800000"/>
            <a:headEnd/>
            <a:tailEnd/>
          </a:ln>
        </p:spPr>
        <p:txBody>
          <a:bodyPr lIns="91440" tIns="36000" rIns="36000" bIns="36000" anchor="t" anchorCtr="0"/>
          <a:lstStyle/>
          <a:p>
            <a:pPr defTabSz="957263">
              <a:spcAft>
                <a:spcPts val="300"/>
              </a:spcAft>
            </a:pPr>
            <a:r>
              <a:rPr lang="en-US" sz="2000" dirty="0">
                <a:solidFill>
                  <a:srgbClr val="313131"/>
                </a:solidFill>
              </a:rPr>
              <a:t>Established in 1984 by the  </a:t>
            </a:r>
          </a:p>
          <a:p>
            <a:pPr defTabSz="957263">
              <a:spcAft>
                <a:spcPts val="300"/>
              </a:spcAft>
            </a:pPr>
            <a:r>
              <a:rPr lang="en-US" sz="2000" dirty="0"/>
              <a:t>Office for Victims of Crime</a:t>
            </a:r>
          </a:p>
          <a:p>
            <a:pPr defTabSz="957263">
              <a:spcAft>
                <a:spcPts val="300"/>
              </a:spcAft>
            </a:pPr>
            <a:endParaRPr lang="en-US" sz="2400" dirty="0">
              <a:solidFill>
                <a:srgbClr val="313131"/>
              </a:solidFill>
            </a:endParaRPr>
          </a:p>
        </p:txBody>
      </p:sp>
      <p:sp>
        <p:nvSpPr>
          <p:cNvPr id="240656" name="Text Box 10"/>
          <p:cNvSpPr txBox="1">
            <a:spLocks noChangeArrowheads="1"/>
          </p:cNvSpPr>
          <p:nvPr/>
        </p:nvSpPr>
        <p:spPr bwMode="auto">
          <a:xfrm>
            <a:off x="4041776" y="1219200"/>
            <a:ext cx="3883024" cy="274320"/>
          </a:xfrm>
          <a:prstGeom prst="rect">
            <a:avLst/>
          </a:prstGeom>
          <a:solidFill>
            <a:schemeClr val="accent3"/>
          </a:solidFill>
          <a:ln w="12700" algn="ctr">
            <a:noFill/>
            <a:miter lim="800000"/>
            <a:headEnd/>
            <a:tailEnd type="none" w="sm" len="med"/>
          </a:ln>
        </p:spPr>
        <p:txBody>
          <a:bodyPr lIns="91440" tIns="36000" rIns="36000" bIns="36000" anchor="ctr" anchorCtr="1"/>
          <a:lstStyle/>
          <a:p>
            <a:pPr defTabSz="957263"/>
            <a:r>
              <a:rPr lang="en-US" sz="2000" b="1" dirty="0">
                <a:solidFill>
                  <a:schemeClr val="bg1"/>
                </a:solidFill>
              </a:rPr>
              <a:t>Purpose of Fund</a:t>
            </a:r>
          </a:p>
        </p:txBody>
      </p:sp>
      <p:sp>
        <p:nvSpPr>
          <p:cNvPr id="240657" name="Rectangle 11"/>
          <p:cNvSpPr>
            <a:spLocks noChangeArrowheads="1"/>
          </p:cNvSpPr>
          <p:nvPr/>
        </p:nvSpPr>
        <p:spPr bwMode="auto">
          <a:xfrm>
            <a:off x="4041778" y="1493520"/>
            <a:ext cx="3883023" cy="4754880"/>
          </a:xfrm>
          <a:prstGeom prst="rect">
            <a:avLst/>
          </a:prstGeom>
          <a:solidFill>
            <a:schemeClr val="bg1">
              <a:lumMod val="95000"/>
            </a:schemeClr>
          </a:solidFill>
          <a:ln w="12700" algn="ctr">
            <a:noFill/>
            <a:miter lim="800000"/>
            <a:headEnd/>
            <a:tailEnd/>
          </a:ln>
        </p:spPr>
        <p:txBody>
          <a:bodyPr lIns="91440" tIns="36000" rIns="36000" bIns="36000" anchor="ctr" anchorCtr="0"/>
          <a:lstStyle/>
          <a:p>
            <a:pPr defTabSz="957263">
              <a:spcAft>
                <a:spcPts val="300"/>
              </a:spcAft>
            </a:pPr>
            <a:r>
              <a:rPr lang="en-US" sz="2000" dirty="0">
                <a:solidFill>
                  <a:srgbClr val="313131"/>
                </a:solidFill>
              </a:rPr>
              <a:t>Provide direct services that respond to: </a:t>
            </a:r>
          </a:p>
          <a:p>
            <a:pPr marL="800100" lvl="1" indent="-342900" defTabSz="957263">
              <a:spcAft>
                <a:spcPts val="300"/>
              </a:spcAft>
              <a:buFont typeface="Wingdings" panose="05000000000000000000" pitchFamily="2" charset="2"/>
              <a:buChar char="Ø"/>
            </a:pPr>
            <a:r>
              <a:rPr lang="en-US" sz="2000" dirty="0">
                <a:solidFill>
                  <a:srgbClr val="313131"/>
                </a:solidFill>
              </a:rPr>
              <a:t>emotional &amp; physical needs of victims</a:t>
            </a:r>
          </a:p>
          <a:p>
            <a:pPr marL="800100" lvl="1" indent="-342900" defTabSz="957263">
              <a:spcAft>
                <a:spcPts val="300"/>
              </a:spcAft>
              <a:buFont typeface="Wingdings" panose="05000000000000000000" pitchFamily="2" charset="2"/>
              <a:buChar char="Ø"/>
            </a:pPr>
            <a:r>
              <a:rPr lang="en-US" sz="2000" dirty="0">
                <a:solidFill>
                  <a:srgbClr val="313131"/>
                </a:solidFill>
              </a:rPr>
              <a:t>assist victims in stabilizing their lives after a victimization</a:t>
            </a:r>
          </a:p>
          <a:p>
            <a:pPr marL="800100" lvl="1" indent="-342900" defTabSz="957263">
              <a:spcAft>
                <a:spcPts val="300"/>
              </a:spcAft>
              <a:buFont typeface="Wingdings" panose="05000000000000000000" pitchFamily="2" charset="2"/>
              <a:buChar char="Ø"/>
            </a:pPr>
            <a:r>
              <a:rPr lang="en-US" sz="2000" dirty="0">
                <a:solidFill>
                  <a:srgbClr val="313131"/>
                </a:solidFill>
              </a:rPr>
              <a:t>assist victims to understand and participate in the criminal justice system</a:t>
            </a:r>
          </a:p>
          <a:p>
            <a:pPr lvl="1" defTabSz="957263">
              <a:spcAft>
                <a:spcPts val="300"/>
              </a:spcAft>
            </a:pPr>
            <a:endParaRPr lang="en-US" sz="2000" dirty="0">
              <a:solidFill>
                <a:srgbClr val="313131"/>
              </a:solidFill>
            </a:endParaRPr>
          </a:p>
          <a:p>
            <a:pPr defTabSz="957263">
              <a:spcAft>
                <a:spcPts val="300"/>
              </a:spcAft>
            </a:pPr>
            <a:r>
              <a:rPr lang="en-US" sz="2000" dirty="0">
                <a:solidFill>
                  <a:srgbClr val="313131"/>
                </a:solidFill>
              </a:rPr>
              <a:t>Provide victims with a measure of safety</a:t>
            </a:r>
          </a:p>
          <a:p>
            <a:pPr marL="638175" lvl="1" indent="-180975" defTabSz="957263">
              <a:spcAft>
                <a:spcPts val="300"/>
              </a:spcAft>
              <a:buFont typeface="Arial" panose="020B0604020202020204" pitchFamily="34" charset="0"/>
              <a:buChar char="•"/>
            </a:pPr>
            <a:endParaRPr lang="en-US" sz="2000" dirty="0">
              <a:solidFill>
                <a:srgbClr val="313131"/>
              </a:solidFill>
            </a:endParaRPr>
          </a:p>
        </p:txBody>
      </p:sp>
      <p:sp>
        <p:nvSpPr>
          <p:cNvPr id="21" name="Text Box 10"/>
          <p:cNvSpPr txBox="1">
            <a:spLocks noChangeArrowheads="1"/>
          </p:cNvSpPr>
          <p:nvPr/>
        </p:nvSpPr>
        <p:spPr bwMode="auto">
          <a:xfrm>
            <a:off x="8067676" y="1219200"/>
            <a:ext cx="2208214"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2000" b="1" dirty="0">
                <a:solidFill>
                  <a:schemeClr val="bg1"/>
                </a:solidFill>
              </a:rPr>
              <a:t>Awards</a:t>
            </a:r>
          </a:p>
        </p:txBody>
      </p:sp>
      <p:sp>
        <p:nvSpPr>
          <p:cNvPr id="22" name="Rectangle 11"/>
          <p:cNvSpPr>
            <a:spLocks noChangeArrowheads="1"/>
          </p:cNvSpPr>
          <p:nvPr/>
        </p:nvSpPr>
        <p:spPr bwMode="auto">
          <a:xfrm>
            <a:off x="8055484" y="1523999"/>
            <a:ext cx="2220406" cy="4693922"/>
          </a:xfrm>
          <a:prstGeom prst="rect">
            <a:avLst/>
          </a:prstGeom>
          <a:solidFill>
            <a:schemeClr val="bg1">
              <a:lumMod val="95000"/>
            </a:schemeClr>
          </a:solidFill>
          <a:ln w="12700" algn="ctr">
            <a:noFill/>
            <a:miter lim="800000"/>
            <a:headEnd/>
            <a:tailEnd/>
          </a:ln>
        </p:spPr>
        <p:txBody>
          <a:bodyPr lIns="91440" tIns="36000" rIns="36000" bIns="36000" anchor="t" anchorCtr="0"/>
          <a:lstStyle/>
          <a:p>
            <a:pPr marL="342900" indent="-342900" defTabSz="957263">
              <a:spcAft>
                <a:spcPts val="300"/>
              </a:spcAft>
              <a:buFont typeface="Wingdings" panose="05000000000000000000" pitchFamily="2" charset="2"/>
              <a:buChar char="Ø"/>
            </a:pPr>
            <a:r>
              <a:rPr lang="en-US" sz="2000" dirty="0"/>
              <a:t>2015 Award: $161,830,424</a:t>
            </a:r>
          </a:p>
          <a:p>
            <a:pPr marL="342900" indent="-342900" defTabSz="957263">
              <a:spcAft>
                <a:spcPts val="300"/>
              </a:spcAft>
              <a:buFont typeface="Wingdings" panose="05000000000000000000" pitchFamily="2" charset="2"/>
              <a:buChar char="Ø"/>
            </a:pPr>
            <a:endParaRPr lang="en-US" sz="2000" dirty="0"/>
          </a:p>
          <a:p>
            <a:pPr marL="342900" indent="-342900" defTabSz="957263">
              <a:spcAft>
                <a:spcPts val="300"/>
              </a:spcAft>
              <a:buFont typeface="Wingdings" panose="05000000000000000000" pitchFamily="2" charset="2"/>
              <a:buChar char="Ø"/>
            </a:pPr>
            <a:r>
              <a:rPr lang="en-US" sz="2000" dirty="0"/>
              <a:t>2016 Award: $185,614,610</a:t>
            </a:r>
          </a:p>
          <a:p>
            <a:pPr marL="342900" indent="-342900" defTabSz="957263">
              <a:spcAft>
                <a:spcPts val="300"/>
              </a:spcAft>
              <a:buFont typeface="Wingdings" panose="05000000000000000000" pitchFamily="2" charset="2"/>
              <a:buChar char="Ø"/>
            </a:pPr>
            <a:endParaRPr lang="en-US" sz="2000" dirty="0"/>
          </a:p>
          <a:p>
            <a:pPr marL="342900" indent="-342900" defTabSz="957263">
              <a:spcAft>
                <a:spcPts val="300"/>
              </a:spcAft>
              <a:buFont typeface="Wingdings" panose="05000000000000000000" pitchFamily="2" charset="2"/>
              <a:buChar char="Ø"/>
            </a:pPr>
            <a:r>
              <a:rPr lang="en-US" sz="2000" dirty="0"/>
              <a:t>2017 Award:</a:t>
            </a:r>
          </a:p>
          <a:p>
            <a:pPr defTabSz="957263">
              <a:spcAft>
                <a:spcPts val="300"/>
              </a:spcAft>
            </a:pPr>
            <a:r>
              <a:rPr lang="en-US" sz="2000" dirty="0"/>
              <a:t>+/- $155 – $200k</a:t>
            </a:r>
          </a:p>
          <a:p>
            <a:pPr defTabSz="957263">
              <a:spcAft>
                <a:spcPts val="300"/>
              </a:spcAft>
            </a:pPr>
            <a:endParaRPr lang="en-US" sz="2000" dirty="0"/>
          </a:p>
          <a:p>
            <a:pPr marL="180975" indent="-180975" defTabSz="957263">
              <a:spcAft>
                <a:spcPts val="300"/>
              </a:spcAft>
              <a:buFont typeface="Arial" charset="0"/>
              <a:buChar char="•"/>
            </a:pPr>
            <a:endParaRPr lang="en-US" sz="2000" dirty="0">
              <a:solidFill>
                <a:srgbClr val="313131"/>
              </a:solidFill>
            </a:endParaRPr>
          </a:p>
        </p:txBody>
      </p:sp>
    </p:spTree>
    <p:extLst>
      <p:ext uri="{BB962C8B-B14F-4D97-AF65-F5344CB8AC3E}">
        <p14:creationId xmlns:p14="http://schemas.microsoft.com/office/powerpoint/2010/main" val="342876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Title 1"/>
          <p:cNvSpPr>
            <a:spLocks noGrp="1"/>
          </p:cNvSpPr>
          <p:nvPr>
            <p:ph type="title"/>
            <p:custDataLst>
              <p:tags r:id="rId2"/>
            </p:custDataLst>
          </p:nvPr>
        </p:nvSpPr>
        <p:spPr>
          <a:xfrm>
            <a:off x="1894113" y="498540"/>
            <a:ext cx="8393971" cy="720661"/>
          </a:xfrm>
        </p:spPr>
        <p:txBody>
          <a:bodyPr/>
          <a:lstStyle/>
          <a:p>
            <a:pPr algn="ctr"/>
            <a:r>
              <a:rPr lang="en-US" sz="3000" dirty="0">
                <a:solidFill>
                  <a:schemeClr val="tx1"/>
                </a:solidFill>
              </a:rPr>
              <a:t>Victims of Crime Act (VOCA)</a:t>
            </a:r>
          </a:p>
        </p:txBody>
      </p:sp>
      <p:sp>
        <p:nvSpPr>
          <p:cNvPr id="6" name="Slide Number Placeholder 5"/>
          <p:cNvSpPr>
            <a:spLocks noGrp="1"/>
          </p:cNvSpPr>
          <p:nvPr>
            <p:ph type="sldNum" sz="quarter" idx="4"/>
          </p:nvPr>
        </p:nvSpPr>
        <p:spPr/>
        <p:txBody>
          <a:bodyPr/>
          <a:lstStyle/>
          <a:p>
            <a:fld id="{95CC1D26-A9BD-4BDE-BDD9-08EDBAE96860}" type="slidenum">
              <a:rPr lang="en-GB" smtClean="0"/>
              <a:pPr/>
              <a:t>24</a:t>
            </a:fld>
            <a:endParaRPr lang="en-GB" dirty="0"/>
          </a:p>
        </p:txBody>
      </p:sp>
      <p:graphicFrame>
        <p:nvGraphicFramePr>
          <p:cNvPr id="240642" name="Rectangle 2" hidden="1"/>
          <p:cNvGraphicFramePr>
            <a:graphicFrameLocks/>
          </p:cNvGraphicFramePr>
          <p:nvPr>
            <p:custDataLst>
              <p:tags r:id="rId3"/>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spid="_x0000_s3087" name="think-cell Slide" r:id="rId9" imgW="0" imgH="0" progId="">
                  <p:embed/>
                </p:oleObj>
              </mc:Choice>
              <mc:Fallback>
                <p:oleObj name="think-cell Slide" r:id="rId9" imgW="0" imgH="0" progId="">
                  <p:embed/>
                  <p:pic>
                    <p:nvPicPr>
                      <p:cNvPr id="24064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a:spLocks noChangeArrowheads="1"/>
          </p:cNvSpPr>
          <p:nvPr>
            <p:custDataLst>
              <p:tags r:id="rId4"/>
            </p:custDataLst>
          </p:nvPr>
        </p:nvSpPr>
        <p:spPr bwMode="auto">
          <a:xfrm>
            <a:off x="1890937" y="1367502"/>
            <a:ext cx="4256088" cy="4880899"/>
          </a:xfrm>
          <a:prstGeom prst="rect">
            <a:avLst/>
          </a:prstGeom>
          <a:solidFill>
            <a:schemeClr val="bg1">
              <a:lumMod val="95000"/>
            </a:schemeClr>
          </a:solidFill>
          <a:ln w="12700" algn="ctr">
            <a:noFill/>
            <a:miter lim="800000"/>
            <a:headEnd type="none" w="sm" len="sm"/>
            <a:tailEnd type="none" w="sm" len="sm"/>
          </a:ln>
        </p:spPr>
        <p:txBody>
          <a:bodyPr lIns="91440" tIns="36000" rIns="91440" bIns="36000" numCol="2"/>
          <a:lstStyle/>
          <a:p>
            <a:pPr marL="285750" lvl="1" indent="-285750" defTabSz="957263">
              <a:spcBef>
                <a:spcPts val="600"/>
              </a:spcBef>
              <a:buFont typeface="Wingdings" panose="05000000000000000000" pitchFamily="2" charset="2"/>
              <a:buChar char="Ø"/>
            </a:pPr>
            <a:r>
              <a:rPr lang="en-US" dirty="0">
                <a:solidFill>
                  <a:srgbClr val="313131"/>
                </a:solidFill>
              </a:rPr>
              <a:t>Licensed counseling &amp; therapy</a:t>
            </a:r>
          </a:p>
          <a:p>
            <a:pPr marL="285750" lvl="1" indent="-285750" defTabSz="957263">
              <a:spcBef>
                <a:spcPts val="600"/>
              </a:spcBef>
              <a:buFont typeface="Wingdings" panose="05000000000000000000" pitchFamily="2" charset="2"/>
              <a:buChar char="Ø"/>
            </a:pPr>
            <a:r>
              <a:rPr lang="en-US" dirty="0">
                <a:solidFill>
                  <a:srgbClr val="313131"/>
                </a:solidFill>
              </a:rPr>
              <a:t>Peer support groups</a:t>
            </a:r>
          </a:p>
          <a:p>
            <a:pPr marL="285750" lvl="1" indent="-285750" defTabSz="957263">
              <a:spcBef>
                <a:spcPts val="600"/>
              </a:spcBef>
              <a:buFont typeface="Wingdings" panose="05000000000000000000" pitchFamily="2" charset="2"/>
              <a:buChar char="Ø"/>
            </a:pPr>
            <a:r>
              <a:rPr lang="en-US" dirty="0">
                <a:solidFill>
                  <a:srgbClr val="313131"/>
                </a:solidFill>
              </a:rPr>
              <a:t>Crisis services</a:t>
            </a:r>
          </a:p>
          <a:p>
            <a:pPr marL="285750" lvl="1" indent="-285750" defTabSz="957263">
              <a:spcBef>
                <a:spcPts val="600"/>
              </a:spcBef>
              <a:buFont typeface="Wingdings" panose="05000000000000000000" pitchFamily="2" charset="2"/>
              <a:buChar char="Ø"/>
            </a:pPr>
            <a:r>
              <a:rPr lang="en-US" dirty="0">
                <a:solidFill>
                  <a:srgbClr val="313131"/>
                </a:solidFill>
              </a:rPr>
              <a:t>Personal advocacy and emotional support </a:t>
            </a:r>
          </a:p>
          <a:p>
            <a:pPr marL="285750" lvl="1" indent="-285750" defTabSz="957263">
              <a:spcBef>
                <a:spcPts val="600"/>
              </a:spcBef>
              <a:buFont typeface="Wingdings" panose="05000000000000000000" pitchFamily="2" charset="2"/>
              <a:buChar char="Ø"/>
            </a:pPr>
            <a:r>
              <a:rPr lang="en-US" dirty="0">
                <a:solidFill>
                  <a:srgbClr val="313131"/>
                </a:solidFill>
              </a:rPr>
              <a:t>Prevention</a:t>
            </a:r>
          </a:p>
          <a:p>
            <a:pPr marL="285750" lvl="1" indent="-285750" defTabSz="957263">
              <a:spcBef>
                <a:spcPts val="600"/>
              </a:spcBef>
              <a:buFont typeface="Wingdings" panose="05000000000000000000" pitchFamily="2" charset="2"/>
              <a:buChar char="Ø"/>
            </a:pPr>
            <a:r>
              <a:rPr lang="en-US" dirty="0">
                <a:solidFill>
                  <a:srgbClr val="313131"/>
                </a:solidFill>
              </a:rPr>
              <a:t>Legal advocacy &amp; assistance</a:t>
            </a:r>
          </a:p>
          <a:p>
            <a:pPr marL="285750" lvl="1" indent="-285750" defTabSz="957263">
              <a:spcBef>
                <a:spcPts val="600"/>
              </a:spcBef>
              <a:buFont typeface="Wingdings" panose="05000000000000000000" pitchFamily="2" charset="2"/>
              <a:buChar char="Ø"/>
            </a:pPr>
            <a:endParaRPr lang="en-US" dirty="0">
              <a:solidFill>
                <a:srgbClr val="313131"/>
              </a:solidFill>
            </a:endParaRPr>
          </a:p>
          <a:p>
            <a:pPr marL="285750" lvl="1" indent="-285750" defTabSz="957263">
              <a:spcBef>
                <a:spcPts val="600"/>
              </a:spcBef>
              <a:buFont typeface="Wingdings" panose="05000000000000000000" pitchFamily="2" charset="2"/>
              <a:buChar char="Ø"/>
            </a:pPr>
            <a:endParaRPr lang="en-US" dirty="0">
              <a:solidFill>
                <a:srgbClr val="313131"/>
              </a:solidFill>
            </a:endParaRPr>
          </a:p>
          <a:p>
            <a:pPr marL="285750" lvl="1" indent="-285750" defTabSz="957263">
              <a:spcBef>
                <a:spcPts val="600"/>
              </a:spcBef>
              <a:buFont typeface="Wingdings" panose="05000000000000000000" pitchFamily="2" charset="2"/>
              <a:buChar char="Ø"/>
            </a:pPr>
            <a:r>
              <a:rPr lang="en-US" dirty="0">
                <a:solidFill>
                  <a:srgbClr val="313131"/>
                </a:solidFill>
              </a:rPr>
              <a:t>Forensic interviews </a:t>
            </a:r>
          </a:p>
          <a:p>
            <a:pPr marL="285750" lvl="1" indent="-285750" defTabSz="957263">
              <a:spcBef>
                <a:spcPts val="600"/>
              </a:spcBef>
              <a:buFont typeface="Wingdings" panose="05000000000000000000" pitchFamily="2" charset="2"/>
              <a:buChar char="Ø"/>
            </a:pPr>
            <a:r>
              <a:rPr lang="en-US" dirty="0">
                <a:solidFill>
                  <a:srgbClr val="313131"/>
                </a:solidFill>
              </a:rPr>
              <a:t>Shelter/TH</a:t>
            </a:r>
          </a:p>
          <a:p>
            <a:pPr marL="285750" lvl="1" indent="-285750" defTabSz="957263">
              <a:spcBef>
                <a:spcPts val="600"/>
              </a:spcBef>
              <a:buFont typeface="Wingdings" panose="05000000000000000000" pitchFamily="2" charset="2"/>
              <a:buChar char="Ø"/>
            </a:pPr>
            <a:r>
              <a:rPr lang="en-US" dirty="0">
                <a:solidFill>
                  <a:srgbClr val="313131"/>
                </a:solidFill>
              </a:rPr>
              <a:t>Multi-disciplinary teams and case coordination</a:t>
            </a:r>
          </a:p>
          <a:p>
            <a:pPr marL="285750" lvl="1" indent="-285750" defTabSz="957263">
              <a:spcBef>
                <a:spcPts val="600"/>
              </a:spcBef>
              <a:buFont typeface="Wingdings" panose="05000000000000000000" pitchFamily="2" charset="2"/>
              <a:buChar char="Ø"/>
            </a:pPr>
            <a:r>
              <a:rPr lang="en-US" dirty="0">
                <a:solidFill>
                  <a:srgbClr val="313131"/>
                </a:solidFill>
              </a:rPr>
              <a:t>Victim-offender meetings</a:t>
            </a:r>
          </a:p>
          <a:p>
            <a:pPr marL="285750" lvl="1" indent="-285750" defTabSz="957263">
              <a:spcBef>
                <a:spcPts val="600"/>
              </a:spcBef>
              <a:buFont typeface="Wingdings" panose="05000000000000000000" pitchFamily="2" charset="2"/>
              <a:buChar char="Ø"/>
            </a:pPr>
            <a:r>
              <a:rPr lang="en-US" dirty="0">
                <a:solidFill>
                  <a:srgbClr val="313131"/>
                </a:solidFill>
              </a:rPr>
              <a:t>Equipment, technology, vehicles </a:t>
            </a:r>
          </a:p>
          <a:p>
            <a:pPr marL="285750" lvl="1" indent="-285750" defTabSz="957263">
              <a:spcBef>
                <a:spcPts val="600"/>
              </a:spcBef>
              <a:buFont typeface="Wingdings" panose="05000000000000000000" pitchFamily="2" charset="2"/>
              <a:buChar char="Ø"/>
            </a:pPr>
            <a:r>
              <a:rPr lang="en-US" dirty="0">
                <a:solidFill>
                  <a:srgbClr val="313131"/>
                </a:solidFill>
              </a:rPr>
              <a:t>Program evaluation</a:t>
            </a:r>
          </a:p>
        </p:txBody>
      </p:sp>
      <p:sp>
        <p:nvSpPr>
          <p:cNvPr id="13" name="Text Box 10"/>
          <p:cNvSpPr txBox="1">
            <a:spLocks noChangeArrowheads="1"/>
          </p:cNvSpPr>
          <p:nvPr/>
        </p:nvSpPr>
        <p:spPr bwMode="auto">
          <a:xfrm>
            <a:off x="1894113" y="1082040"/>
            <a:ext cx="4106863"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Eligible Activities</a:t>
            </a:r>
          </a:p>
        </p:txBody>
      </p:sp>
      <p:sp>
        <p:nvSpPr>
          <p:cNvPr id="14" name="Text Box 10"/>
          <p:cNvSpPr txBox="1">
            <a:spLocks noChangeArrowheads="1"/>
          </p:cNvSpPr>
          <p:nvPr/>
        </p:nvSpPr>
        <p:spPr bwMode="auto">
          <a:xfrm>
            <a:off x="6147025" y="1082040"/>
            <a:ext cx="1981200"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Match Requirements</a:t>
            </a:r>
          </a:p>
        </p:txBody>
      </p:sp>
      <p:sp>
        <p:nvSpPr>
          <p:cNvPr id="15" name="Text Box 10"/>
          <p:cNvSpPr txBox="1">
            <a:spLocks noChangeArrowheads="1"/>
          </p:cNvSpPr>
          <p:nvPr/>
        </p:nvSpPr>
        <p:spPr bwMode="auto">
          <a:xfrm>
            <a:off x="8274275" y="1082040"/>
            <a:ext cx="1979612"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Additional Information</a:t>
            </a:r>
          </a:p>
        </p:txBody>
      </p:sp>
      <p:sp>
        <p:nvSpPr>
          <p:cNvPr id="16" name="Rectangle 15"/>
          <p:cNvSpPr>
            <a:spLocks noChangeArrowheads="1"/>
          </p:cNvSpPr>
          <p:nvPr>
            <p:custDataLst>
              <p:tags r:id="rId5"/>
            </p:custDataLst>
          </p:nvPr>
        </p:nvSpPr>
        <p:spPr bwMode="auto">
          <a:xfrm>
            <a:off x="6147025" y="1367503"/>
            <a:ext cx="1981200" cy="3192203"/>
          </a:xfrm>
          <a:prstGeom prst="rect">
            <a:avLst/>
          </a:prstGeom>
          <a:solidFill>
            <a:schemeClr val="bg1">
              <a:lumMod val="95000"/>
            </a:schemeClr>
          </a:solidFill>
          <a:ln w="12700" algn="ctr">
            <a:noFill/>
            <a:miter lim="800000"/>
            <a:headEnd type="none" w="sm" len="sm"/>
            <a:tailEnd type="none" w="sm" len="sm"/>
          </a:ln>
        </p:spPr>
        <p:txBody>
          <a:bodyPr lIns="91440" tIns="36000" rIns="91440" bIns="36000"/>
          <a:lstStyle/>
          <a:p>
            <a:pPr marL="0" lvl="1" defTabSz="957263">
              <a:spcBef>
                <a:spcPts val="600"/>
              </a:spcBef>
            </a:pPr>
            <a:r>
              <a:rPr lang="en-US" sz="2000" dirty="0">
                <a:solidFill>
                  <a:srgbClr val="313131"/>
                </a:solidFill>
              </a:rPr>
              <a:t>Recipients are required to provide 20% matching funds for each project</a:t>
            </a:r>
          </a:p>
        </p:txBody>
      </p:sp>
      <p:sp>
        <p:nvSpPr>
          <p:cNvPr id="17" name="Rectangle 16"/>
          <p:cNvSpPr>
            <a:spLocks noChangeArrowheads="1"/>
          </p:cNvSpPr>
          <p:nvPr>
            <p:custDataLst>
              <p:tags r:id="rId6"/>
            </p:custDataLst>
          </p:nvPr>
        </p:nvSpPr>
        <p:spPr bwMode="auto">
          <a:xfrm>
            <a:off x="8274275" y="1367502"/>
            <a:ext cx="2013808" cy="4957098"/>
          </a:xfrm>
          <a:prstGeom prst="rect">
            <a:avLst/>
          </a:prstGeom>
          <a:solidFill>
            <a:schemeClr val="bg1">
              <a:lumMod val="95000"/>
            </a:schemeClr>
          </a:solidFill>
          <a:ln w="12700" algn="ctr">
            <a:noFill/>
            <a:miter lim="800000"/>
            <a:headEnd type="none" w="sm" len="sm"/>
            <a:tailEnd type="none" w="sm" len="sm"/>
          </a:ln>
        </p:spPr>
        <p:txBody>
          <a:bodyPr lIns="91440" tIns="36000" rIns="91440" bIns="36000"/>
          <a:lstStyle/>
          <a:p>
            <a:pPr marL="0" lvl="1" defTabSz="957263">
              <a:spcBef>
                <a:spcPts val="600"/>
              </a:spcBef>
            </a:pPr>
            <a:r>
              <a:rPr lang="en-US" sz="2000" dirty="0">
                <a:solidFill>
                  <a:srgbClr val="313131"/>
                </a:solidFill>
              </a:rPr>
              <a:t>In Aug of 2016, OVC published the “Final Rule” (81 FR 44528). </a:t>
            </a:r>
          </a:p>
          <a:p>
            <a:pPr marL="0" lvl="1" defTabSz="957263">
              <a:spcBef>
                <a:spcPts val="600"/>
              </a:spcBef>
            </a:pPr>
            <a:r>
              <a:rPr lang="en-US" sz="2000" dirty="0">
                <a:solidFill>
                  <a:srgbClr val="313131"/>
                </a:solidFill>
              </a:rPr>
              <a:t>This document changed several of the allowable costs under VOCA and expanded the eligible services.</a:t>
            </a:r>
          </a:p>
        </p:txBody>
      </p:sp>
    </p:spTree>
    <p:extLst>
      <p:ext uri="{BB962C8B-B14F-4D97-AF65-F5344CB8AC3E}">
        <p14:creationId xmlns:p14="http://schemas.microsoft.com/office/powerpoint/2010/main" val="279444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gn="ctr"/>
            <a:r>
              <a:rPr lang="en-US" dirty="0">
                <a:solidFill>
                  <a:schemeClr val="tx1"/>
                </a:solidFill>
              </a:rPr>
              <a:t>Eligible costs and activities</a:t>
            </a:r>
          </a:p>
        </p:txBody>
      </p:sp>
      <p:sp>
        <p:nvSpPr>
          <p:cNvPr id="6" name="Title 5"/>
          <p:cNvSpPr>
            <a:spLocks noGrp="1"/>
          </p:cNvSpPr>
          <p:nvPr>
            <p:ph type="title"/>
          </p:nvPr>
        </p:nvSpPr>
        <p:spPr/>
        <p:txBody>
          <a:bodyPr/>
          <a:lstStyle/>
          <a:p>
            <a:pPr algn="ctr"/>
            <a:r>
              <a:rPr lang="en-US" dirty="0">
                <a:solidFill>
                  <a:schemeClr val="tx1"/>
                </a:solidFill>
              </a:rPr>
              <a:t>VOCA</a:t>
            </a:r>
          </a:p>
        </p:txBody>
      </p:sp>
      <p:sp>
        <p:nvSpPr>
          <p:cNvPr id="5" name="Slide Number Placeholder 4"/>
          <p:cNvSpPr>
            <a:spLocks noGrp="1"/>
          </p:cNvSpPr>
          <p:nvPr>
            <p:ph type="sldNum" sz="quarter" idx="4"/>
          </p:nvPr>
        </p:nvSpPr>
        <p:spPr/>
        <p:txBody>
          <a:bodyPr/>
          <a:lstStyle/>
          <a:p>
            <a:fld id="{95CC1D26-A9BD-4BDE-BDD9-08EDBAE96860}" type="slidenum">
              <a:rPr lang="en-GB" smtClean="0"/>
              <a:pPr/>
              <a:t>25</a:t>
            </a:fld>
            <a:endParaRPr lang="en-GB" dirty="0"/>
          </a:p>
        </p:txBody>
      </p:sp>
      <p:sp>
        <p:nvSpPr>
          <p:cNvPr id="14" name="Rectangle 13"/>
          <p:cNvSpPr/>
          <p:nvPr/>
        </p:nvSpPr>
        <p:spPr>
          <a:xfrm>
            <a:off x="1889760" y="1588203"/>
            <a:ext cx="4114800" cy="404495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t" anchorCtr="0"/>
          <a:lstStyle/>
          <a:p>
            <a:pPr marL="342900" indent="-342900">
              <a:spcAft>
                <a:spcPts val="600"/>
              </a:spcAft>
              <a:buFont typeface="Wingdings" panose="05000000000000000000" pitchFamily="2" charset="2"/>
              <a:buChar char="Ø"/>
            </a:pPr>
            <a:r>
              <a:rPr lang="en-US" sz="2000" dirty="0">
                <a:solidFill>
                  <a:schemeClr val="tx1"/>
                </a:solidFill>
              </a:rPr>
              <a:t>Mental health assistance</a:t>
            </a:r>
          </a:p>
          <a:p>
            <a:pPr marL="342900" indent="-342900">
              <a:spcAft>
                <a:spcPts val="600"/>
              </a:spcAft>
              <a:buFont typeface="Wingdings" panose="05000000000000000000" pitchFamily="2" charset="2"/>
              <a:buChar char="Ø"/>
            </a:pPr>
            <a:r>
              <a:rPr lang="en-US" sz="2000" dirty="0">
                <a:solidFill>
                  <a:schemeClr val="tx1"/>
                </a:solidFill>
              </a:rPr>
              <a:t>Immediate health and safety</a:t>
            </a:r>
          </a:p>
          <a:p>
            <a:pPr marL="342900" indent="-342900">
              <a:spcAft>
                <a:spcPts val="600"/>
              </a:spcAft>
              <a:buFont typeface="Wingdings" panose="05000000000000000000" pitchFamily="2" charset="2"/>
              <a:buChar char="Ø"/>
            </a:pPr>
            <a:r>
              <a:rPr lang="en-US" sz="2000" dirty="0">
                <a:solidFill>
                  <a:schemeClr val="tx1"/>
                </a:solidFill>
              </a:rPr>
              <a:t>Legal advocacy</a:t>
            </a:r>
          </a:p>
          <a:p>
            <a:pPr marL="342900" indent="-342900">
              <a:spcAft>
                <a:spcPts val="600"/>
              </a:spcAft>
              <a:buFont typeface="Wingdings" panose="05000000000000000000" pitchFamily="2" charset="2"/>
              <a:buChar char="Ø"/>
            </a:pPr>
            <a:r>
              <a:rPr lang="en-US" sz="2000" dirty="0">
                <a:solidFill>
                  <a:schemeClr val="tx1"/>
                </a:solidFill>
              </a:rPr>
              <a:t>Forensic examinations and interviews</a:t>
            </a:r>
          </a:p>
          <a:p>
            <a:pPr marL="342900" indent="-342900">
              <a:spcAft>
                <a:spcPts val="600"/>
              </a:spcAft>
              <a:buFont typeface="Wingdings" panose="05000000000000000000" pitchFamily="2" charset="2"/>
              <a:buChar char="Ø"/>
            </a:pPr>
            <a:r>
              <a:rPr lang="en-US" sz="2000" dirty="0">
                <a:solidFill>
                  <a:schemeClr val="tx1"/>
                </a:solidFill>
              </a:rPr>
              <a:t>Costs necessary and essential to proving direct services</a:t>
            </a:r>
          </a:p>
        </p:txBody>
      </p:sp>
      <p:sp>
        <p:nvSpPr>
          <p:cNvPr id="15" name="Rectangle 14"/>
          <p:cNvSpPr/>
          <p:nvPr/>
        </p:nvSpPr>
        <p:spPr>
          <a:xfrm>
            <a:off x="6248400" y="1588203"/>
            <a:ext cx="4114800" cy="404495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t" anchorCtr="0"/>
          <a:lstStyle/>
          <a:p>
            <a:pPr marL="342900" indent="-342900">
              <a:spcAft>
                <a:spcPts val="600"/>
              </a:spcAft>
              <a:buFont typeface="Wingdings" panose="05000000000000000000" pitchFamily="2" charset="2"/>
              <a:buChar char="Ø"/>
            </a:pPr>
            <a:r>
              <a:rPr lang="en-US" sz="2000" dirty="0">
                <a:solidFill>
                  <a:schemeClr val="tx1"/>
                </a:solidFill>
              </a:rPr>
              <a:t>Skills training for staff</a:t>
            </a:r>
          </a:p>
          <a:p>
            <a:pPr marL="342900" indent="-342900">
              <a:spcAft>
                <a:spcPts val="600"/>
              </a:spcAft>
              <a:buFont typeface="Wingdings" panose="05000000000000000000" pitchFamily="2" charset="2"/>
              <a:buChar char="Ø"/>
            </a:pPr>
            <a:r>
              <a:rPr lang="en-US" sz="2000" dirty="0">
                <a:solidFill>
                  <a:schemeClr val="tx1"/>
                </a:solidFill>
              </a:rPr>
              <a:t>Salary and benefits for direct service providers</a:t>
            </a:r>
          </a:p>
          <a:p>
            <a:pPr marL="342900" indent="-342900">
              <a:spcAft>
                <a:spcPts val="600"/>
              </a:spcAft>
              <a:buFont typeface="Wingdings" panose="05000000000000000000" pitchFamily="2" charset="2"/>
              <a:buChar char="Ø"/>
            </a:pPr>
            <a:r>
              <a:rPr lang="en-US" sz="2000" dirty="0">
                <a:solidFill>
                  <a:schemeClr val="tx1"/>
                </a:solidFill>
              </a:rPr>
              <a:t>Supervision of direct service providers</a:t>
            </a:r>
          </a:p>
          <a:p>
            <a:pPr marL="342900" indent="-342900">
              <a:spcAft>
                <a:spcPts val="600"/>
              </a:spcAft>
              <a:buFont typeface="Wingdings" panose="05000000000000000000" pitchFamily="2" charset="2"/>
              <a:buChar char="Ø"/>
            </a:pPr>
            <a:r>
              <a:rPr lang="en-US" sz="2000" dirty="0">
                <a:solidFill>
                  <a:schemeClr val="tx1"/>
                </a:solidFill>
              </a:rPr>
              <a:t>Training materials and conferences</a:t>
            </a:r>
          </a:p>
          <a:p>
            <a:pPr marL="342900" indent="-342900">
              <a:spcAft>
                <a:spcPts val="600"/>
              </a:spcAft>
              <a:buFont typeface="Wingdings" panose="05000000000000000000" pitchFamily="2" charset="2"/>
              <a:buChar char="Ø"/>
            </a:pPr>
            <a:r>
              <a:rPr lang="en-US" sz="2000" dirty="0">
                <a:solidFill>
                  <a:schemeClr val="tx1"/>
                </a:solidFill>
              </a:rPr>
              <a:t>Training related travel</a:t>
            </a:r>
          </a:p>
          <a:p>
            <a:pPr marL="342900" indent="-342900">
              <a:spcAft>
                <a:spcPts val="600"/>
              </a:spcAft>
              <a:buFont typeface="Wingdings" panose="05000000000000000000" pitchFamily="2" charset="2"/>
              <a:buChar char="Ø"/>
            </a:pPr>
            <a:r>
              <a:rPr lang="en-US" sz="2000" dirty="0">
                <a:solidFill>
                  <a:schemeClr val="tx1"/>
                </a:solidFill>
              </a:rPr>
              <a:t>Project site and associated costs</a:t>
            </a:r>
          </a:p>
        </p:txBody>
      </p:sp>
      <p:sp>
        <p:nvSpPr>
          <p:cNvPr id="16" name="Rectangle 15"/>
          <p:cNvSpPr/>
          <p:nvPr/>
        </p:nvSpPr>
        <p:spPr>
          <a:xfrm>
            <a:off x="1889760" y="1219200"/>
            <a:ext cx="4114800" cy="36576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r>
              <a:rPr lang="en-US" sz="2000" b="1" dirty="0">
                <a:solidFill>
                  <a:schemeClr val="bg1"/>
                </a:solidFill>
              </a:rPr>
              <a:t>Direct Services</a:t>
            </a:r>
          </a:p>
        </p:txBody>
      </p:sp>
      <p:sp>
        <p:nvSpPr>
          <p:cNvPr id="17" name="Rectangle 16"/>
          <p:cNvSpPr/>
          <p:nvPr/>
        </p:nvSpPr>
        <p:spPr>
          <a:xfrm>
            <a:off x="6248400" y="1219200"/>
            <a:ext cx="4114800" cy="36576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r>
              <a:rPr lang="en-US" sz="2000" b="1" dirty="0">
                <a:solidFill>
                  <a:schemeClr val="bg1"/>
                </a:solidFill>
              </a:rPr>
              <a:t>Indirect Services</a:t>
            </a:r>
          </a:p>
        </p:txBody>
      </p:sp>
      <p:sp>
        <p:nvSpPr>
          <p:cNvPr id="2" name="TextBox 1"/>
          <p:cNvSpPr txBox="1"/>
          <p:nvPr/>
        </p:nvSpPr>
        <p:spPr>
          <a:xfrm>
            <a:off x="6858000" y="6407836"/>
            <a:ext cx="1596014" cy="276999"/>
          </a:xfrm>
          <a:prstGeom prst="rect">
            <a:avLst/>
          </a:prstGeom>
          <a:noFill/>
        </p:spPr>
        <p:txBody>
          <a:bodyPr wrap="none" rtlCol="0">
            <a:spAutoFit/>
          </a:bodyPr>
          <a:lstStyle/>
          <a:p>
            <a:r>
              <a:rPr lang="en-US" sz="1200" dirty="0"/>
              <a:t>*Prevention includes…</a:t>
            </a:r>
          </a:p>
        </p:txBody>
      </p:sp>
    </p:spTree>
    <p:extLst>
      <p:ext uri="{BB962C8B-B14F-4D97-AF65-F5344CB8AC3E}">
        <p14:creationId xmlns:p14="http://schemas.microsoft.com/office/powerpoint/2010/main" val="262729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solidFill>
                  <a:schemeClr val="tx1"/>
                </a:solidFill>
              </a:rPr>
              <a:t>VOCA – Eligible costs and activities </a:t>
            </a:r>
            <a:r>
              <a:rPr lang="en-US" sz="2400" dirty="0">
                <a:solidFill>
                  <a:schemeClr val="tx1"/>
                </a:solidFill>
              </a:rPr>
              <a:t>cont.</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95CC1D26-A9BD-4BDE-BDD9-08EDBAE96860}" type="slidenum">
              <a:rPr lang="en-GB" smtClean="0"/>
              <a:pPr/>
              <a:t>26</a:t>
            </a:fld>
            <a:endParaRPr lang="en-GB" dirty="0"/>
          </a:p>
        </p:txBody>
      </p:sp>
      <p:sp>
        <p:nvSpPr>
          <p:cNvPr id="14" name="Rectangle 13"/>
          <p:cNvSpPr/>
          <p:nvPr/>
        </p:nvSpPr>
        <p:spPr>
          <a:xfrm>
            <a:off x="1894113" y="1302632"/>
            <a:ext cx="4114800" cy="4660197"/>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t" anchorCtr="0"/>
          <a:lstStyle/>
          <a:p>
            <a:pPr marL="342900" lvl="1" indent="-342900">
              <a:spcAft>
                <a:spcPts val="600"/>
              </a:spcAft>
              <a:buFont typeface="Wingdings" panose="05000000000000000000" pitchFamily="2" charset="2"/>
              <a:buChar char="Ø"/>
            </a:pPr>
            <a:r>
              <a:rPr lang="en-US" sz="2000" dirty="0">
                <a:solidFill>
                  <a:schemeClr val="tx1"/>
                </a:solidFill>
              </a:rPr>
              <a:t>Rent &amp; telephone service</a:t>
            </a:r>
          </a:p>
          <a:p>
            <a:pPr marL="342900" lvl="1" indent="-342900">
              <a:spcAft>
                <a:spcPts val="600"/>
              </a:spcAft>
              <a:buFont typeface="Wingdings" panose="05000000000000000000" pitchFamily="2" charset="2"/>
              <a:buChar char="Ø"/>
            </a:pPr>
            <a:r>
              <a:rPr lang="en-US" sz="2000" dirty="0">
                <a:solidFill>
                  <a:schemeClr val="tx1"/>
                </a:solidFill>
              </a:rPr>
              <a:t>Transportation </a:t>
            </a:r>
          </a:p>
          <a:p>
            <a:pPr marL="800100" lvl="2" indent="-342900">
              <a:spcAft>
                <a:spcPts val="600"/>
              </a:spcAft>
              <a:buFont typeface="Wingdings" panose="05000000000000000000" pitchFamily="2" charset="2"/>
              <a:buChar char="Ø"/>
            </a:pPr>
            <a:r>
              <a:rPr lang="en-US" sz="2000" dirty="0">
                <a:solidFill>
                  <a:schemeClr val="tx1"/>
                </a:solidFill>
              </a:rPr>
              <a:t>costs for victims to receive services</a:t>
            </a:r>
          </a:p>
          <a:p>
            <a:pPr marL="800100" lvl="2" indent="-342900">
              <a:spcAft>
                <a:spcPts val="600"/>
              </a:spcAft>
              <a:buFont typeface="Wingdings" panose="05000000000000000000" pitchFamily="2" charset="2"/>
              <a:buChar char="Ø"/>
            </a:pPr>
            <a:r>
              <a:rPr lang="en-US" sz="2000" dirty="0">
                <a:solidFill>
                  <a:schemeClr val="tx1"/>
                </a:solidFill>
              </a:rPr>
              <a:t>emergency transportation costs</a:t>
            </a:r>
          </a:p>
          <a:p>
            <a:pPr marL="800100" lvl="2" indent="-342900">
              <a:spcAft>
                <a:spcPts val="600"/>
              </a:spcAft>
              <a:buFont typeface="Wingdings" panose="05000000000000000000" pitchFamily="2" charset="2"/>
              <a:buChar char="Ø"/>
            </a:pPr>
            <a:r>
              <a:rPr lang="en-US" sz="2000" dirty="0">
                <a:solidFill>
                  <a:schemeClr val="tx1"/>
                </a:solidFill>
              </a:rPr>
              <a:t>local travel expenses for service providers</a:t>
            </a:r>
          </a:p>
          <a:p>
            <a:pPr marL="342900" indent="-342900">
              <a:spcAft>
                <a:spcPts val="600"/>
              </a:spcAft>
              <a:buFont typeface="Wingdings" panose="05000000000000000000" pitchFamily="2" charset="2"/>
              <a:buChar char="Ø"/>
            </a:pPr>
            <a:r>
              <a:rPr lang="en-US" sz="2000" dirty="0">
                <a:solidFill>
                  <a:schemeClr val="tx1"/>
                </a:solidFill>
              </a:rPr>
              <a:t>Relocation</a:t>
            </a:r>
          </a:p>
          <a:p>
            <a:pPr marL="342900" indent="-342900">
              <a:spcAft>
                <a:spcPts val="600"/>
              </a:spcAft>
              <a:buFont typeface="Wingdings" panose="05000000000000000000" pitchFamily="2" charset="2"/>
              <a:buChar char="Ø"/>
            </a:pPr>
            <a:r>
              <a:rPr lang="en-US" sz="2000" dirty="0">
                <a:solidFill>
                  <a:schemeClr val="tx1"/>
                </a:solidFill>
              </a:rPr>
              <a:t>Special services </a:t>
            </a:r>
          </a:p>
          <a:p>
            <a:pPr marL="342900" indent="-342900">
              <a:spcAft>
                <a:spcPts val="600"/>
              </a:spcAft>
              <a:buFont typeface="Wingdings" panose="05000000000000000000" pitchFamily="2" charset="2"/>
              <a:buChar char="Ø"/>
            </a:pPr>
            <a:r>
              <a:rPr lang="en-US" sz="2000" dirty="0">
                <a:solidFill>
                  <a:schemeClr val="tx1"/>
                </a:solidFill>
              </a:rPr>
              <a:t>Personnel costs that are directly related to proving direct services</a:t>
            </a:r>
          </a:p>
          <a:p>
            <a:pPr marL="342900" indent="-342900">
              <a:spcAft>
                <a:spcPts val="600"/>
              </a:spcAft>
              <a:buFont typeface="Wingdings" panose="05000000000000000000" pitchFamily="2" charset="2"/>
              <a:buChar char="Ø"/>
            </a:pPr>
            <a:r>
              <a:rPr lang="en-US" sz="2000" dirty="0">
                <a:solidFill>
                  <a:schemeClr val="tx1"/>
                </a:solidFill>
              </a:rPr>
              <a:t>Prevention* related activities</a:t>
            </a:r>
          </a:p>
        </p:txBody>
      </p:sp>
      <p:sp>
        <p:nvSpPr>
          <p:cNvPr id="15" name="Rectangle 14"/>
          <p:cNvSpPr/>
          <p:nvPr/>
        </p:nvSpPr>
        <p:spPr>
          <a:xfrm>
            <a:off x="6252753" y="1313783"/>
            <a:ext cx="4114800" cy="404495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t" anchorCtr="0"/>
          <a:lstStyle/>
          <a:p>
            <a:pPr marL="342900" indent="-342900">
              <a:spcAft>
                <a:spcPts val="600"/>
              </a:spcAft>
              <a:buFont typeface="Wingdings" panose="05000000000000000000" pitchFamily="2" charset="2"/>
              <a:buChar char="Ø"/>
            </a:pPr>
            <a:r>
              <a:rPr lang="en-US" sz="2000" dirty="0">
                <a:solidFill>
                  <a:schemeClr val="tx1"/>
                </a:solidFill>
              </a:rPr>
              <a:t>Equipment and furniture</a:t>
            </a:r>
          </a:p>
          <a:p>
            <a:pPr marL="342900" indent="-342900">
              <a:spcAft>
                <a:spcPts val="600"/>
              </a:spcAft>
              <a:buFont typeface="Wingdings" panose="05000000000000000000" pitchFamily="2" charset="2"/>
              <a:buChar char="Ø"/>
            </a:pPr>
            <a:r>
              <a:rPr lang="en-US" sz="2000" dirty="0">
                <a:solidFill>
                  <a:schemeClr val="tx1"/>
                </a:solidFill>
              </a:rPr>
              <a:t>Purchasing or leasing vehicles</a:t>
            </a:r>
          </a:p>
          <a:p>
            <a:pPr marL="342900" indent="-342900">
              <a:spcAft>
                <a:spcPts val="600"/>
              </a:spcAft>
              <a:buFont typeface="Wingdings" panose="05000000000000000000" pitchFamily="2" charset="2"/>
              <a:buChar char="Ø"/>
            </a:pPr>
            <a:r>
              <a:rPr lang="en-US" sz="2000" dirty="0">
                <a:solidFill>
                  <a:schemeClr val="tx1"/>
                </a:solidFill>
              </a:rPr>
              <a:t>Contracts for professional services</a:t>
            </a:r>
          </a:p>
          <a:p>
            <a:pPr marL="342900" indent="-342900">
              <a:spcAft>
                <a:spcPts val="600"/>
              </a:spcAft>
              <a:buFont typeface="Wingdings" panose="05000000000000000000" pitchFamily="2" charset="2"/>
              <a:buChar char="Ø"/>
            </a:pPr>
            <a:r>
              <a:rPr lang="en-US" sz="2000" dirty="0">
                <a:solidFill>
                  <a:schemeClr val="tx1"/>
                </a:solidFill>
              </a:rPr>
              <a:t>Operating costs; e.g. office and project supplies</a:t>
            </a:r>
          </a:p>
          <a:p>
            <a:pPr marL="342900" indent="-342900">
              <a:spcAft>
                <a:spcPts val="600"/>
              </a:spcAft>
              <a:buFont typeface="Wingdings" panose="05000000000000000000" pitchFamily="2" charset="2"/>
              <a:buChar char="Ø"/>
            </a:pPr>
            <a:r>
              <a:rPr lang="en-US" sz="2000" dirty="0">
                <a:solidFill>
                  <a:schemeClr val="tx1"/>
                </a:solidFill>
              </a:rPr>
              <a:t>Repair and/or replacement of essential Items (minor)</a:t>
            </a:r>
          </a:p>
          <a:p>
            <a:pPr marL="342900" indent="-342900">
              <a:spcAft>
                <a:spcPts val="600"/>
              </a:spcAft>
              <a:buFont typeface="Wingdings" panose="05000000000000000000" pitchFamily="2" charset="2"/>
              <a:buChar char="Ø"/>
            </a:pPr>
            <a:r>
              <a:rPr lang="en-US" sz="2000" dirty="0">
                <a:solidFill>
                  <a:schemeClr val="tx1"/>
                </a:solidFill>
              </a:rPr>
              <a:t>Printing, publications, and public presentations</a:t>
            </a:r>
          </a:p>
          <a:p>
            <a:pPr marL="342900" indent="-342900">
              <a:spcAft>
                <a:spcPts val="600"/>
              </a:spcAft>
              <a:buFont typeface="Wingdings" panose="05000000000000000000" pitchFamily="2" charset="2"/>
              <a:buChar char="Ø"/>
            </a:pPr>
            <a:r>
              <a:rPr lang="en-US" sz="2000" dirty="0">
                <a:solidFill>
                  <a:schemeClr val="tx1"/>
                </a:solidFill>
              </a:rPr>
              <a:t>Computers and software</a:t>
            </a:r>
          </a:p>
        </p:txBody>
      </p:sp>
      <p:sp>
        <p:nvSpPr>
          <p:cNvPr id="16" name="Rectangle 15"/>
          <p:cNvSpPr/>
          <p:nvPr/>
        </p:nvSpPr>
        <p:spPr>
          <a:xfrm>
            <a:off x="1894113" y="933629"/>
            <a:ext cx="4114800" cy="36576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r>
              <a:rPr lang="en-US" sz="2000" b="1" dirty="0">
                <a:solidFill>
                  <a:schemeClr val="bg1"/>
                </a:solidFill>
              </a:rPr>
              <a:t>Direct Services</a:t>
            </a:r>
          </a:p>
        </p:txBody>
      </p:sp>
      <p:sp>
        <p:nvSpPr>
          <p:cNvPr id="17" name="Rectangle 16"/>
          <p:cNvSpPr/>
          <p:nvPr/>
        </p:nvSpPr>
        <p:spPr>
          <a:xfrm>
            <a:off x="6252753" y="933629"/>
            <a:ext cx="4114800" cy="36576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r>
              <a:rPr lang="en-US" sz="2000" b="1" dirty="0">
                <a:solidFill>
                  <a:schemeClr val="bg1"/>
                </a:solidFill>
              </a:rPr>
              <a:t>Indirect Services</a:t>
            </a:r>
          </a:p>
        </p:txBody>
      </p:sp>
    </p:spTree>
    <p:extLst>
      <p:ext uri="{BB962C8B-B14F-4D97-AF65-F5344CB8AC3E}">
        <p14:creationId xmlns:p14="http://schemas.microsoft.com/office/powerpoint/2010/main" val="12432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VOCA - Ineligible costs and activities</a:t>
            </a:r>
            <a:br>
              <a:rPr lang="en-US" dirty="0"/>
            </a:br>
            <a:endParaRPr lang="en-US" dirty="0"/>
          </a:p>
        </p:txBody>
      </p:sp>
      <p:sp>
        <p:nvSpPr>
          <p:cNvPr id="4" name="Text Placeholder 3"/>
          <p:cNvSpPr>
            <a:spLocks noGrp="1"/>
          </p:cNvSpPr>
          <p:nvPr>
            <p:ph type="body" sz="quarter" idx="14"/>
          </p:nvPr>
        </p:nvSpPr>
        <p:spPr>
          <a:xfrm>
            <a:off x="1888142" y="1066800"/>
            <a:ext cx="4041600" cy="5105400"/>
          </a:xfrm>
        </p:spPr>
        <p:txBody>
          <a:bodyPr>
            <a:noAutofit/>
          </a:bodyPr>
          <a:lstStyle/>
          <a:p>
            <a:pPr>
              <a:spcBef>
                <a:spcPts val="600"/>
              </a:spcBef>
              <a:buFont typeface="Wingdings" panose="05000000000000000000" pitchFamily="2" charset="2"/>
              <a:buChar char="Ø"/>
            </a:pPr>
            <a:r>
              <a:rPr lang="en-US" sz="2000" dirty="0"/>
              <a:t>Lobbying and administrative advocacy</a:t>
            </a:r>
          </a:p>
          <a:p>
            <a:pPr>
              <a:spcBef>
                <a:spcPts val="600"/>
              </a:spcBef>
              <a:buFont typeface="Wingdings" panose="05000000000000000000" pitchFamily="2" charset="2"/>
              <a:buChar char="Ø"/>
            </a:pPr>
            <a:r>
              <a:rPr lang="en-US" sz="2000" dirty="0"/>
              <a:t>Perpetrator rehabilitation and counseling</a:t>
            </a:r>
          </a:p>
          <a:p>
            <a:pPr>
              <a:spcBef>
                <a:spcPts val="600"/>
              </a:spcBef>
              <a:buFont typeface="Wingdings" panose="05000000000000000000" pitchFamily="2" charset="2"/>
              <a:buChar char="Ø"/>
            </a:pPr>
            <a:r>
              <a:rPr lang="en-US" sz="2000" dirty="0"/>
              <a:t>Prosecution activities</a:t>
            </a:r>
          </a:p>
          <a:p>
            <a:pPr>
              <a:spcBef>
                <a:spcPts val="600"/>
              </a:spcBef>
              <a:buFont typeface="Wingdings" panose="05000000000000000000" pitchFamily="2" charset="2"/>
              <a:buChar char="Ø"/>
            </a:pPr>
            <a:r>
              <a:rPr lang="en-US" sz="2000" dirty="0"/>
              <a:t>Fundraising </a:t>
            </a:r>
          </a:p>
          <a:p>
            <a:pPr>
              <a:spcBef>
                <a:spcPts val="600"/>
              </a:spcBef>
              <a:buFont typeface="Wingdings" panose="05000000000000000000" pitchFamily="2" charset="2"/>
              <a:buChar char="Ø"/>
            </a:pPr>
            <a:r>
              <a:rPr lang="en-US" sz="2000" dirty="0"/>
              <a:t>Liability insurance on buildings</a:t>
            </a:r>
          </a:p>
          <a:p>
            <a:pPr>
              <a:spcBef>
                <a:spcPts val="600"/>
              </a:spcBef>
              <a:buFont typeface="Wingdings" panose="05000000000000000000" pitchFamily="2" charset="2"/>
              <a:buChar char="Ø"/>
            </a:pPr>
            <a:r>
              <a:rPr lang="en-US" sz="2000" dirty="0"/>
              <a:t>Construction and capital improvements</a:t>
            </a:r>
          </a:p>
          <a:p>
            <a:pPr>
              <a:spcBef>
                <a:spcPts val="600"/>
              </a:spcBef>
              <a:buFont typeface="Wingdings" panose="05000000000000000000" pitchFamily="2" charset="2"/>
              <a:buChar char="Ø"/>
            </a:pPr>
            <a:r>
              <a:rPr lang="en-US" sz="2000" dirty="0"/>
              <a:t>Property loss and replacement</a:t>
            </a:r>
          </a:p>
          <a:p>
            <a:pPr>
              <a:spcBef>
                <a:spcPts val="600"/>
              </a:spcBef>
              <a:buFont typeface="Wingdings" panose="05000000000000000000" pitchFamily="2" charset="2"/>
              <a:buChar char="Ø"/>
            </a:pPr>
            <a:r>
              <a:rPr lang="en-US" sz="2000" dirty="0"/>
              <a:t>Real estate purchases or mortgage payments</a:t>
            </a:r>
          </a:p>
          <a:p>
            <a:pPr>
              <a:spcBef>
                <a:spcPts val="600"/>
              </a:spcBef>
              <a:buFont typeface="Wingdings" panose="05000000000000000000" pitchFamily="2" charset="2"/>
              <a:buChar char="Ø"/>
            </a:pPr>
            <a:r>
              <a:rPr lang="en-US" sz="2000" dirty="0"/>
              <a:t>Medical costs/ Inpatient treatment</a:t>
            </a:r>
          </a:p>
          <a:p>
            <a:pPr>
              <a:spcBef>
                <a:spcPts val="600"/>
              </a:spcBef>
              <a:buFont typeface="Wingdings" panose="05000000000000000000" pitchFamily="2" charset="2"/>
              <a:buChar char="Ø"/>
            </a:pPr>
            <a:endParaRPr lang="en-US" sz="1800"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27</a:t>
            </a:fld>
            <a:endParaRPr lang="en-GB" dirty="0"/>
          </a:p>
        </p:txBody>
      </p:sp>
      <p:sp>
        <p:nvSpPr>
          <p:cNvPr id="35" name="Rectangle 34"/>
          <p:cNvSpPr/>
          <p:nvPr/>
        </p:nvSpPr>
        <p:spPr>
          <a:xfrm>
            <a:off x="1894113" y="2590800"/>
            <a:ext cx="8388000" cy="5169308"/>
          </a:xfrm>
          <a:prstGeom prst="rect">
            <a:avLst/>
          </a:prstGeom>
        </p:spPr>
        <p:txBody>
          <a:bodyPr/>
          <a:lstStyle/>
          <a:p>
            <a:pPr marL="171450" indent="-171450">
              <a:spcAft>
                <a:spcPts val="600"/>
              </a:spcAft>
              <a:buFont typeface="Wingdings" panose="05000000000000000000" pitchFamily="2" charset="2"/>
              <a:buChar char="§"/>
            </a:pPr>
            <a:endParaRPr lang="en-US" sz="1200" dirty="0"/>
          </a:p>
        </p:txBody>
      </p:sp>
      <p:sp>
        <p:nvSpPr>
          <p:cNvPr id="10" name="Text Placeholder 3"/>
          <p:cNvSpPr txBox="1">
            <a:spLocks/>
          </p:cNvSpPr>
          <p:nvPr/>
        </p:nvSpPr>
        <p:spPr>
          <a:xfrm>
            <a:off x="6238654" y="1153210"/>
            <a:ext cx="4041600" cy="5095190"/>
          </a:xfrm>
          <a:prstGeom prst="rect">
            <a:avLst/>
          </a:prstGeom>
        </p:spPr>
        <p:txBody>
          <a:bodyPr vert="horz" lIns="0" tIns="0" rIns="0" bIns="0" rtlCol="0">
            <a:noAutofit/>
          </a:bodyPr>
          <a:lst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 typeface="Wingdings" panose="05000000000000000000" pitchFamily="2" charset="2"/>
              <a:buChar char="Ø"/>
            </a:pPr>
            <a:r>
              <a:rPr lang="en-US" sz="2000" dirty="0"/>
              <a:t>Development of protocols</a:t>
            </a:r>
          </a:p>
          <a:p>
            <a:pPr>
              <a:spcBef>
                <a:spcPts val="600"/>
              </a:spcBef>
              <a:buFont typeface="Wingdings" panose="05000000000000000000" pitchFamily="2" charset="2"/>
              <a:buChar char="Ø"/>
            </a:pPr>
            <a:r>
              <a:rPr lang="en-US" sz="2000" dirty="0"/>
              <a:t>Cost of sending individual crime victims to conferences</a:t>
            </a:r>
          </a:p>
          <a:p>
            <a:pPr>
              <a:spcBef>
                <a:spcPts val="600"/>
              </a:spcBef>
              <a:buFont typeface="Wingdings" panose="05000000000000000000" pitchFamily="2" charset="2"/>
              <a:buChar char="Ø"/>
            </a:pPr>
            <a:r>
              <a:rPr lang="en-US" sz="2000" dirty="0"/>
              <a:t>Activities exclusively related to crime prevention</a:t>
            </a:r>
          </a:p>
          <a:p>
            <a:pPr>
              <a:spcBef>
                <a:spcPts val="600"/>
              </a:spcBef>
              <a:buFont typeface="Wingdings" panose="05000000000000000000" pitchFamily="2" charset="2"/>
              <a:buChar char="Ø"/>
            </a:pPr>
            <a:r>
              <a:rPr lang="en-US" sz="2000" dirty="0"/>
              <a:t>State or local sales taxes</a:t>
            </a:r>
          </a:p>
          <a:p>
            <a:pPr>
              <a:spcBef>
                <a:spcPts val="600"/>
              </a:spcBef>
              <a:buFont typeface="Wingdings" panose="05000000000000000000" pitchFamily="2" charset="2"/>
              <a:buChar char="Ø"/>
            </a:pPr>
            <a:r>
              <a:rPr lang="en-US" sz="2000" dirty="0"/>
              <a:t>Entertainment</a:t>
            </a:r>
          </a:p>
          <a:p>
            <a:pPr>
              <a:spcBef>
                <a:spcPts val="600"/>
              </a:spcBef>
              <a:buFont typeface="Wingdings" panose="05000000000000000000" pitchFamily="2" charset="2"/>
              <a:buChar char="Ø"/>
            </a:pPr>
            <a:r>
              <a:rPr lang="en-US" sz="2000" dirty="0"/>
              <a:t>Fines, penalties, or credit card fees</a:t>
            </a:r>
          </a:p>
          <a:p>
            <a:pPr>
              <a:spcBef>
                <a:spcPts val="600"/>
              </a:spcBef>
              <a:buFont typeface="Wingdings" panose="05000000000000000000" pitchFamily="2" charset="2"/>
              <a:buChar char="Ø"/>
            </a:pPr>
            <a:r>
              <a:rPr lang="en-US" sz="2000" dirty="0"/>
              <a:t>Tips and alcoholic beverages</a:t>
            </a:r>
          </a:p>
          <a:p>
            <a:pPr>
              <a:spcBef>
                <a:spcPts val="600"/>
              </a:spcBef>
              <a:buFont typeface="Wingdings" panose="05000000000000000000" pitchFamily="2" charset="2"/>
              <a:buChar char="Ø"/>
            </a:pPr>
            <a:r>
              <a:rPr lang="en-US" sz="2000" dirty="0"/>
              <a:t>Land acquisition</a:t>
            </a:r>
          </a:p>
          <a:p>
            <a:pPr>
              <a:spcBef>
                <a:spcPts val="600"/>
              </a:spcBef>
              <a:buFont typeface="Wingdings" panose="05000000000000000000" pitchFamily="2" charset="2"/>
              <a:buChar char="Ø"/>
            </a:pPr>
            <a:r>
              <a:rPr lang="en-US" sz="2000" dirty="0"/>
              <a:t>Administrative staff</a:t>
            </a:r>
          </a:p>
          <a:p>
            <a:pPr>
              <a:spcBef>
                <a:spcPts val="600"/>
              </a:spcBef>
              <a:buFont typeface="Wingdings" panose="05000000000000000000" pitchFamily="2" charset="2"/>
              <a:buChar char="Ø"/>
            </a:pPr>
            <a:r>
              <a:rPr lang="en-US" sz="2000" dirty="0"/>
              <a:t>Staff bonuses or commissions</a:t>
            </a:r>
          </a:p>
          <a:p>
            <a:pPr>
              <a:spcBef>
                <a:spcPts val="600"/>
              </a:spcBef>
              <a:buFont typeface="Wingdings" panose="05000000000000000000" pitchFamily="2" charset="2"/>
              <a:buChar char="Ø"/>
            </a:pPr>
            <a:endParaRPr lang="en-US" sz="1200" dirty="0"/>
          </a:p>
        </p:txBody>
      </p:sp>
    </p:spTree>
    <p:extLst>
      <p:ext uri="{BB962C8B-B14F-4D97-AF65-F5344CB8AC3E}">
        <p14:creationId xmlns:p14="http://schemas.microsoft.com/office/powerpoint/2010/main" val="2893610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solidFill>
                  <a:schemeClr val="tx1"/>
                </a:solidFill>
              </a:rPr>
              <a:t>VOCA – Match Calculation</a:t>
            </a:r>
            <a:br>
              <a:rPr lang="en-GB" dirty="0"/>
            </a:br>
            <a:br>
              <a:rPr lang="en-GB" dirty="0"/>
            </a:br>
            <a:endParaRPr lang="en-GB" dirty="0"/>
          </a:p>
        </p:txBody>
      </p:sp>
      <p:sp>
        <p:nvSpPr>
          <p:cNvPr id="2" name="Text Placeholder 1"/>
          <p:cNvSpPr>
            <a:spLocks noGrp="1"/>
          </p:cNvSpPr>
          <p:nvPr>
            <p:ph type="body" sz="quarter" idx="14"/>
          </p:nvPr>
        </p:nvSpPr>
        <p:spPr>
          <a:xfrm>
            <a:off x="1894113" y="1229553"/>
            <a:ext cx="8388000" cy="4209000"/>
          </a:xfrm>
        </p:spPr>
        <p:txBody>
          <a:bodyPr/>
          <a:lstStyle/>
          <a:p>
            <a:pPr lvl="0">
              <a:buFont typeface="Wingdings" panose="05000000000000000000" pitchFamily="2" charset="2"/>
              <a:buChar char="Ø"/>
            </a:pPr>
            <a:r>
              <a:rPr lang="en-US" dirty="0">
                <a:solidFill>
                  <a:srgbClr val="313131"/>
                </a:solidFill>
              </a:rPr>
              <a:t>Match under VOCA is 20% of total project cost</a:t>
            </a:r>
          </a:p>
          <a:p>
            <a:pPr marL="366712" lvl="2" indent="-200025"/>
            <a:r>
              <a:rPr lang="en-US" dirty="0">
                <a:solidFill>
                  <a:srgbClr val="313131"/>
                </a:solidFill>
              </a:rPr>
              <a:t>Example: </a:t>
            </a:r>
          </a:p>
          <a:p>
            <a:pPr marL="800100" lvl="2" indent="-342900"/>
            <a:r>
              <a:rPr lang="en-US" dirty="0">
                <a:solidFill>
                  <a:srgbClr val="313131"/>
                </a:solidFill>
              </a:rPr>
              <a:t>Total project cost of $100,000 per year.</a:t>
            </a:r>
          </a:p>
          <a:p>
            <a:pPr marL="800100" lvl="1" indent="-342900"/>
            <a:r>
              <a:rPr lang="en-US" dirty="0">
                <a:solidFill>
                  <a:srgbClr val="313131"/>
                </a:solidFill>
              </a:rPr>
              <a:t>$80,000 would come from VOCA</a:t>
            </a:r>
          </a:p>
          <a:p>
            <a:pPr marL="800100" lvl="1" indent="-342900"/>
            <a:r>
              <a:rPr lang="en-US" dirty="0">
                <a:solidFill>
                  <a:srgbClr val="313131"/>
                </a:solidFill>
              </a:rPr>
              <a:t>$20,000 will have to be covered by the agency as match. </a:t>
            </a:r>
          </a:p>
          <a:p>
            <a:pPr marL="800100" lvl="1" indent="-342900"/>
            <a:r>
              <a:rPr lang="en-US" dirty="0">
                <a:solidFill>
                  <a:srgbClr val="313131"/>
                </a:solidFill>
              </a:rPr>
              <a:t>Match can come from cash or in-kind donations or services but still must be grant eligible.</a:t>
            </a:r>
          </a:p>
          <a:p>
            <a:endParaRPr lang="en-US" dirty="0"/>
          </a:p>
        </p:txBody>
      </p:sp>
      <p:sp>
        <p:nvSpPr>
          <p:cNvPr id="58" name="Slide Number Placeholder 57"/>
          <p:cNvSpPr>
            <a:spLocks noGrp="1"/>
          </p:cNvSpPr>
          <p:nvPr>
            <p:ph type="sldNum" sz="quarter" idx="4"/>
          </p:nvPr>
        </p:nvSpPr>
        <p:spPr/>
        <p:txBody>
          <a:bodyPr/>
          <a:lstStyle/>
          <a:p>
            <a:fld id="{95CC1D26-A9BD-4BDE-BDD9-08EDBAE96860}" type="slidenum">
              <a:rPr lang="en-GB" smtClean="0"/>
              <a:pPr/>
              <a:t>28</a:t>
            </a:fld>
            <a:endParaRPr lang="en-GB" dirty="0"/>
          </a:p>
        </p:txBody>
      </p:sp>
    </p:spTree>
    <p:extLst>
      <p:ext uri="{BB962C8B-B14F-4D97-AF65-F5344CB8AC3E}">
        <p14:creationId xmlns:p14="http://schemas.microsoft.com/office/powerpoint/2010/main" val="419262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09800" y="1459345"/>
            <a:ext cx="8073000" cy="5088980"/>
          </a:xfrm>
        </p:spPr>
        <p:txBody>
          <a:bodyPr>
            <a:normAutofit fontScale="62500" lnSpcReduction="20000"/>
          </a:bodyPr>
          <a:lstStyle/>
          <a:p>
            <a:r>
              <a:rPr lang="en-US" b="1" dirty="0">
                <a:solidFill>
                  <a:schemeClr val="tx1"/>
                </a:solidFill>
              </a:rPr>
              <a:t>Purpose</a:t>
            </a:r>
          </a:p>
          <a:p>
            <a:r>
              <a:rPr lang="en-US" sz="1800" dirty="0">
                <a:solidFill>
                  <a:schemeClr val="tx1"/>
                </a:solidFill>
              </a:rPr>
              <a:t>The purpose of this funding is to solicit applications for projects that promote a coordinated, multi-disciplinary approach to improve the justice system’s response to violent crimes against women, including domestic violence, commercial sex trafficking, sexual assault, dating violence, and stalking.</a:t>
            </a:r>
          </a:p>
          <a:p>
            <a:r>
              <a:rPr lang="en-US" sz="1800" b="1" dirty="0">
                <a:solidFill>
                  <a:schemeClr val="tx1"/>
                </a:solidFill>
              </a:rPr>
              <a:t>Eligible Purpose Areas </a:t>
            </a:r>
          </a:p>
          <a:p>
            <a:r>
              <a:rPr lang="en-US" sz="1800" dirty="0">
                <a:solidFill>
                  <a:schemeClr val="tx1"/>
                </a:solidFill>
              </a:rPr>
              <a:t>Projects must fall under one of the eligible purpose area categories: General Victim Services, Targeted Criminal Justice Response, Recidivism Reduction, or Prevention or Intervention. </a:t>
            </a:r>
          </a:p>
          <a:p>
            <a:r>
              <a:rPr lang="en-US" sz="1800" b="1" dirty="0">
                <a:solidFill>
                  <a:schemeClr val="tx1"/>
                </a:solidFill>
              </a:rPr>
              <a:t>Related Opportunity for Victims Services Projects: </a:t>
            </a:r>
          </a:p>
          <a:p>
            <a:r>
              <a:rPr lang="en-US" sz="1800" dirty="0">
                <a:solidFill>
                  <a:schemeClr val="tx1"/>
                </a:solidFill>
              </a:rPr>
              <a:t>Only a limited amount of funds is available for direct victim services projects statewide. Applicants for such projects may instead wish to apply under the General Victim Assistance Program, which has up to $120 million reserved specifically for victim services. Applicants may not submit the same or substantially similar applications under both programs.</a:t>
            </a:r>
          </a:p>
          <a:p>
            <a:r>
              <a:rPr lang="en-US" b="1" dirty="0">
                <a:solidFill>
                  <a:schemeClr val="tx1"/>
                </a:solidFill>
              </a:rPr>
              <a:t>Funds Available</a:t>
            </a:r>
          </a:p>
          <a:p>
            <a:pPr marR="630"/>
            <a:r>
              <a:rPr lang="en-US" sz="1600" dirty="0">
                <a:solidFill>
                  <a:schemeClr val="tx1"/>
                </a:solidFill>
              </a:rPr>
              <a:t>It is anticipated that up to $9 million.</a:t>
            </a:r>
          </a:p>
          <a:p>
            <a:r>
              <a:rPr lang="en-US" b="1" dirty="0">
                <a:solidFill>
                  <a:schemeClr val="tx1"/>
                </a:solidFill>
              </a:rPr>
              <a:t>Budget</a:t>
            </a:r>
          </a:p>
          <a:p>
            <a:r>
              <a:rPr lang="en-US" sz="1600" dirty="0">
                <a:solidFill>
                  <a:schemeClr val="tx1"/>
                </a:solidFill>
              </a:rPr>
              <a:t>The minimum allowed under this program is $10,000 and there is no limit on the amount of funding an applicant can request</a:t>
            </a:r>
            <a:r>
              <a:rPr lang="en-US" dirty="0">
                <a:solidFill>
                  <a:schemeClr val="tx1"/>
                </a:solidFill>
              </a:rPr>
              <a:t>.</a:t>
            </a:r>
          </a:p>
          <a:p>
            <a:r>
              <a:rPr lang="en-US" b="1" dirty="0">
                <a:solidFill>
                  <a:schemeClr val="tx1"/>
                </a:solidFill>
              </a:rPr>
              <a:t>Match</a:t>
            </a:r>
          </a:p>
          <a:p>
            <a:r>
              <a:rPr lang="en-US" sz="1600" dirty="0">
                <a:solidFill>
                  <a:schemeClr val="tx1"/>
                </a:solidFill>
              </a:rPr>
              <a:t>Grantees must provide matching (cash or in-kind) funds equal to 29% of the total project cost.</a:t>
            </a:r>
          </a:p>
          <a:p>
            <a:r>
              <a:rPr lang="en-US" b="1" i="0" dirty="0">
                <a:solidFill>
                  <a:schemeClr val="tx1"/>
                </a:solidFill>
              </a:rPr>
              <a:t>Project Periods</a:t>
            </a:r>
          </a:p>
          <a:p>
            <a:pPr marR="630"/>
            <a:r>
              <a:rPr lang="en-US" sz="1600" dirty="0">
                <a:solidFill>
                  <a:schemeClr val="tx1"/>
                </a:solidFill>
              </a:rPr>
              <a:t>First-year projects may not exceed a 12-month period, except Transitional Housing projects must have a 24-month project period. Continuation projects may not exceed a 24-month period. Projects receiving a 24-month award in 2017 may not apply for continuation funding. </a:t>
            </a:r>
          </a:p>
          <a:p>
            <a:pPr marR="630"/>
            <a:r>
              <a:rPr lang="en-US" b="1" dirty="0">
                <a:solidFill>
                  <a:schemeClr val="tx1"/>
                </a:solidFill>
              </a:rPr>
              <a:t>Organizational Eligibility</a:t>
            </a:r>
          </a:p>
          <a:p>
            <a:pPr marR="630"/>
            <a:r>
              <a:rPr lang="en-US" sz="1600" dirty="0">
                <a:solidFill>
                  <a:schemeClr val="tx1"/>
                </a:solidFill>
              </a:rPr>
              <a:t>Applications may be submitted by state agencies, public and private non-profit institutions of higher education, Native American tribal governments, non-profit corporations (including faith-based) and units of local government, defined as a non-statewide governmental body with authority to establish a budget and impose taxes (includes hospital districts). Other local governmental agencies must apply through an associated unit of local government. See the Eligible Organizations section for details. </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Violence Against Women Justice and Training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29</a:t>
            </a:fld>
            <a:endParaRPr lang="en-GB" dirty="0"/>
          </a:p>
        </p:txBody>
      </p:sp>
    </p:spTree>
    <p:extLst>
      <p:ext uri="{BB962C8B-B14F-4D97-AF65-F5344CB8AC3E}">
        <p14:creationId xmlns:p14="http://schemas.microsoft.com/office/powerpoint/2010/main" val="1370532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	</a:t>
            </a:r>
          </a:p>
        </p:txBody>
      </p:sp>
      <p:sp>
        <p:nvSpPr>
          <p:cNvPr id="3" name="Content Placeholder 2"/>
          <p:cNvSpPr>
            <a:spLocks noGrp="1"/>
          </p:cNvSpPr>
          <p:nvPr>
            <p:ph idx="1"/>
          </p:nvPr>
        </p:nvSpPr>
        <p:spPr/>
        <p:txBody>
          <a:bodyPr/>
          <a:lstStyle/>
          <a:p>
            <a:r>
              <a:rPr lang="en-US" dirty="0"/>
              <a:t>Introduction</a:t>
            </a:r>
          </a:p>
          <a:p>
            <a:r>
              <a:rPr lang="en-US" dirty="0"/>
              <a:t>2018 Request for Application (RFA) Highlights</a:t>
            </a:r>
          </a:p>
          <a:p>
            <a:r>
              <a:rPr lang="en-US" dirty="0"/>
              <a:t>Application Development</a:t>
            </a:r>
          </a:p>
          <a:p>
            <a:r>
              <a:rPr lang="en-US" dirty="0"/>
              <a:t>After Action Review</a:t>
            </a:r>
          </a:p>
          <a:p>
            <a:r>
              <a:rPr lang="en-US" dirty="0"/>
              <a:t>Closing Comments</a:t>
            </a:r>
          </a:p>
        </p:txBody>
      </p:sp>
    </p:spTree>
    <p:extLst>
      <p:ext uri="{BB962C8B-B14F-4D97-AF65-F5344CB8AC3E}">
        <p14:creationId xmlns:p14="http://schemas.microsoft.com/office/powerpoint/2010/main" val="81069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5" name="Title 1"/>
          <p:cNvSpPr>
            <a:spLocks noGrp="1"/>
          </p:cNvSpPr>
          <p:nvPr>
            <p:ph type="title"/>
            <p:custDataLst>
              <p:tags r:id="rId2"/>
            </p:custDataLst>
          </p:nvPr>
        </p:nvSpPr>
        <p:spPr>
          <a:xfrm>
            <a:off x="1894113" y="457201"/>
            <a:ext cx="8393971" cy="720661"/>
          </a:xfrm>
        </p:spPr>
        <p:txBody>
          <a:bodyPr/>
          <a:lstStyle/>
          <a:p>
            <a:pPr algn="ctr"/>
            <a:r>
              <a:rPr lang="en-US" sz="3000" dirty="0">
                <a:solidFill>
                  <a:schemeClr val="tx1"/>
                </a:solidFill>
              </a:rPr>
              <a:t>Sexual Assault Services Program (SASP)</a:t>
            </a:r>
          </a:p>
        </p:txBody>
      </p:sp>
      <p:sp>
        <p:nvSpPr>
          <p:cNvPr id="6" name="Slide Number Placeholder 5"/>
          <p:cNvSpPr>
            <a:spLocks noGrp="1"/>
          </p:cNvSpPr>
          <p:nvPr>
            <p:ph type="sldNum" sz="quarter" idx="4"/>
          </p:nvPr>
        </p:nvSpPr>
        <p:spPr/>
        <p:txBody>
          <a:bodyPr/>
          <a:lstStyle/>
          <a:p>
            <a:fld id="{95CC1D26-A9BD-4BDE-BDD9-08EDBAE96860}" type="slidenum">
              <a:rPr lang="en-GB" smtClean="0"/>
              <a:pPr/>
              <a:t>30</a:t>
            </a:fld>
            <a:endParaRPr lang="en-GB" dirty="0"/>
          </a:p>
        </p:txBody>
      </p:sp>
      <p:graphicFrame>
        <p:nvGraphicFramePr>
          <p:cNvPr id="240642" name="Rectangle 2" hidden="1"/>
          <p:cNvGraphicFramePr>
            <a:graphicFrameLocks/>
          </p:cNvGraphicFramePr>
          <p:nvPr>
            <p:custDataLst>
              <p:tags r:id="rId3"/>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spid="_x0000_s4111" name="think-cell Slide" r:id="rId6" imgW="0" imgH="0" progId="">
                  <p:embed/>
                </p:oleObj>
              </mc:Choice>
              <mc:Fallback>
                <p:oleObj name="think-cell Slide" r:id="rId6" imgW="0" imgH="0" progId="">
                  <p:embed/>
                  <p:pic>
                    <p:nvPicPr>
                      <p:cNvPr id="24064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66" name="Text Box 10"/>
          <p:cNvSpPr txBox="1">
            <a:spLocks noChangeArrowheads="1"/>
          </p:cNvSpPr>
          <p:nvPr/>
        </p:nvSpPr>
        <p:spPr bwMode="auto">
          <a:xfrm>
            <a:off x="1911350" y="1219200"/>
            <a:ext cx="1987550"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Overview</a:t>
            </a:r>
          </a:p>
        </p:txBody>
      </p:sp>
      <p:sp>
        <p:nvSpPr>
          <p:cNvPr id="240667" name="Rectangle 11"/>
          <p:cNvSpPr>
            <a:spLocks noChangeArrowheads="1"/>
          </p:cNvSpPr>
          <p:nvPr/>
        </p:nvSpPr>
        <p:spPr bwMode="auto">
          <a:xfrm>
            <a:off x="1911350" y="1524000"/>
            <a:ext cx="1987550" cy="4648200"/>
          </a:xfrm>
          <a:prstGeom prst="rect">
            <a:avLst/>
          </a:prstGeom>
          <a:solidFill>
            <a:schemeClr val="bg1">
              <a:lumMod val="95000"/>
            </a:schemeClr>
          </a:solidFill>
          <a:ln w="12700" algn="ctr">
            <a:noFill/>
            <a:miter lim="800000"/>
            <a:headEnd/>
            <a:tailEnd/>
          </a:ln>
        </p:spPr>
        <p:txBody>
          <a:bodyPr lIns="91440" tIns="36000" rIns="36000" bIns="36000" anchor="t" anchorCtr="0"/>
          <a:lstStyle/>
          <a:p>
            <a:pPr defTabSz="957263">
              <a:spcAft>
                <a:spcPts val="300"/>
              </a:spcAft>
            </a:pPr>
            <a:r>
              <a:rPr lang="en-US" sz="2400" dirty="0">
                <a:solidFill>
                  <a:srgbClr val="313131"/>
                </a:solidFill>
              </a:rPr>
              <a:t>Established in 2005</a:t>
            </a:r>
          </a:p>
          <a:p>
            <a:pPr defTabSz="957263">
              <a:spcAft>
                <a:spcPts val="300"/>
              </a:spcAft>
            </a:pPr>
            <a:r>
              <a:rPr lang="en-US" sz="2400" dirty="0">
                <a:solidFill>
                  <a:srgbClr val="313131"/>
                </a:solidFill>
              </a:rPr>
              <a:t>Office on Violence Against Women</a:t>
            </a:r>
          </a:p>
        </p:txBody>
      </p:sp>
      <p:sp>
        <p:nvSpPr>
          <p:cNvPr id="240656" name="Text Box 10"/>
          <p:cNvSpPr txBox="1">
            <a:spLocks noChangeArrowheads="1"/>
          </p:cNvSpPr>
          <p:nvPr/>
        </p:nvSpPr>
        <p:spPr bwMode="auto">
          <a:xfrm>
            <a:off x="4041775" y="1219200"/>
            <a:ext cx="4103688" cy="274320"/>
          </a:xfrm>
          <a:prstGeom prst="rect">
            <a:avLst/>
          </a:prstGeom>
          <a:solidFill>
            <a:schemeClr val="accent3"/>
          </a:solidFill>
          <a:ln w="12700" algn="ctr">
            <a:noFill/>
            <a:miter lim="800000"/>
            <a:headEnd/>
            <a:tailEnd type="none" w="sm" len="med"/>
          </a:ln>
        </p:spPr>
        <p:txBody>
          <a:bodyPr lIns="91440" tIns="36000" rIns="36000" bIns="36000" anchor="ctr" anchorCtr="1"/>
          <a:lstStyle/>
          <a:p>
            <a:pPr defTabSz="957263"/>
            <a:r>
              <a:rPr lang="en-US" sz="1400" b="1" dirty="0">
                <a:solidFill>
                  <a:schemeClr val="bg1"/>
                </a:solidFill>
              </a:rPr>
              <a:t>Purpose of Fund</a:t>
            </a:r>
          </a:p>
        </p:txBody>
      </p:sp>
      <p:sp>
        <p:nvSpPr>
          <p:cNvPr id="240657" name="Rectangle 11"/>
          <p:cNvSpPr>
            <a:spLocks noChangeArrowheads="1"/>
          </p:cNvSpPr>
          <p:nvPr/>
        </p:nvSpPr>
        <p:spPr bwMode="auto">
          <a:xfrm>
            <a:off x="4041775" y="1524000"/>
            <a:ext cx="4103688" cy="4648201"/>
          </a:xfrm>
          <a:prstGeom prst="rect">
            <a:avLst/>
          </a:prstGeom>
          <a:solidFill>
            <a:schemeClr val="bg1">
              <a:lumMod val="95000"/>
            </a:schemeClr>
          </a:solidFill>
          <a:ln w="12700" algn="ctr">
            <a:noFill/>
            <a:miter lim="800000"/>
            <a:headEnd/>
            <a:tailEnd/>
          </a:ln>
        </p:spPr>
        <p:txBody>
          <a:bodyPr lIns="91440" tIns="36000" rIns="36000" bIns="36000" anchor="t" anchorCtr="0"/>
          <a:lstStyle/>
          <a:p>
            <a:pPr marL="457200" indent="-457200" defTabSz="957263">
              <a:spcAft>
                <a:spcPts val="300"/>
              </a:spcAft>
              <a:buFont typeface="Wingdings" panose="05000000000000000000" pitchFamily="2" charset="2"/>
              <a:buChar char="Ø"/>
            </a:pPr>
            <a:r>
              <a:rPr lang="en-US" sz="2000" dirty="0">
                <a:solidFill>
                  <a:srgbClr val="313131"/>
                </a:solidFill>
              </a:rPr>
              <a:t>Provide intervention, advocacy, accompaniment, support services, &amp; related assistance for adult, youth, and child victims of sexual assault, family and household members of victims, and those collaterally affected by the sexual assault. </a:t>
            </a:r>
          </a:p>
          <a:p>
            <a:pPr marL="457200" indent="-457200" defTabSz="957263">
              <a:spcAft>
                <a:spcPts val="300"/>
              </a:spcAft>
              <a:buFont typeface="Wingdings" panose="05000000000000000000" pitchFamily="2" charset="2"/>
              <a:buChar char="Ø"/>
            </a:pPr>
            <a:r>
              <a:rPr lang="en-US" sz="2000" dirty="0">
                <a:solidFill>
                  <a:srgbClr val="313131"/>
                </a:solidFill>
              </a:rPr>
              <a:t>SASP is the first federal funding stream solely dedicated to direct intervention and assistance for victims of sexual assault</a:t>
            </a:r>
          </a:p>
        </p:txBody>
      </p:sp>
      <p:sp>
        <p:nvSpPr>
          <p:cNvPr id="19" name="Text Box 10"/>
          <p:cNvSpPr txBox="1">
            <a:spLocks noChangeArrowheads="1"/>
          </p:cNvSpPr>
          <p:nvPr/>
        </p:nvSpPr>
        <p:spPr bwMode="auto">
          <a:xfrm>
            <a:off x="8288338" y="1222756"/>
            <a:ext cx="1987550"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Awards</a:t>
            </a:r>
          </a:p>
        </p:txBody>
      </p:sp>
      <p:sp>
        <p:nvSpPr>
          <p:cNvPr id="20" name="Rectangle 11"/>
          <p:cNvSpPr>
            <a:spLocks noChangeArrowheads="1"/>
          </p:cNvSpPr>
          <p:nvPr/>
        </p:nvSpPr>
        <p:spPr bwMode="auto">
          <a:xfrm>
            <a:off x="8300533" y="1541430"/>
            <a:ext cx="1987550" cy="4630770"/>
          </a:xfrm>
          <a:prstGeom prst="rect">
            <a:avLst/>
          </a:prstGeom>
          <a:solidFill>
            <a:schemeClr val="bg1">
              <a:lumMod val="95000"/>
            </a:schemeClr>
          </a:solidFill>
          <a:ln w="12700" algn="ctr">
            <a:noFill/>
            <a:miter lim="800000"/>
            <a:headEnd/>
            <a:tailEnd/>
          </a:ln>
        </p:spPr>
        <p:txBody>
          <a:bodyPr lIns="91440" tIns="36000" rIns="36000" bIns="36000" anchor="t" anchorCtr="0"/>
          <a:lstStyle/>
          <a:p>
            <a:pPr marL="342900" indent="-342900" defTabSz="957263">
              <a:spcAft>
                <a:spcPts val="300"/>
              </a:spcAft>
              <a:buFont typeface="Wingdings" panose="05000000000000000000" pitchFamily="2" charset="2"/>
              <a:buChar char="Ø"/>
            </a:pPr>
            <a:r>
              <a:rPr lang="en-US" sz="2000" dirty="0"/>
              <a:t>2015 Award: $644,275</a:t>
            </a:r>
          </a:p>
          <a:p>
            <a:pPr marL="342900" indent="-342900" defTabSz="957263">
              <a:spcAft>
                <a:spcPts val="300"/>
              </a:spcAft>
              <a:buFont typeface="Wingdings" panose="05000000000000000000" pitchFamily="2" charset="2"/>
              <a:buChar char="Ø"/>
            </a:pPr>
            <a:endParaRPr lang="en-US" sz="2000" dirty="0"/>
          </a:p>
          <a:p>
            <a:pPr marL="342900" indent="-342900" defTabSz="957263">
              <a:spcAft>
                <a:spcPts val="300"/>
              </a:spcAft>
              <a:buFont typeface="Wingdings" panose="05000000000000000000" pitchFamily="2" charset="2"/>
              <a:buChar char="Ø"/>
            </a:pPr>
            <a:r>
              <a:rPr lang="en-US" sz="2000" dirty="0"/>
              <a:t>2016 Award: $1,161,068</a:t>
            </a:r>
          </a:p>
          <a:p>
            <a:pPr marL="342900" indent="-342900" defTabSz="957263">
              <a:spcAft>
                <a:spcPts val="300"/>
              </a:spcAft>
              <a:buFont typeface="Wingdings" panose="05000000000000000000" pitchFamily="2" charset="2"/>
              <a:buChar char="Ø"/>
            </a:pPr>
            <a:endParaRPr lang="en-US" sz="2000" dirty="0">
              <a:solidFill>
                <a:srgbClr val="313131"/>
              </a:solidFill>
            </a:endParaRPr>
          </a:p>
          <a:p>
            <a:pPr marL="342900" indent="-342900" defTabSz="957263">
              <a:spcAft>
                <a:spcPts val="300"/>
              </a:spcAft>
              <a:buFont typeface="Wingdings" panose="05000000000000000000" pitchFamily="2" charset="2"/>
              <a:buChar char="Ø"/>
            </a:pPr>
            <a:r>
              <a:rPr lang="en-US" sz="2000" dirty="0"/>
              <a:t>2017 Award: $760,148*</a:t>
            </a:r>
          </a:p>
          <a:p>
            <a:pPr defTabSz="957263">
              <a:spcAft>
                <a:spcPts val="300"/>
              </a:spcAft>
            </a:pPr>
            <a:endParaRPr lang="en-US" sz="2000" dirty="0"/>
          </a:p>
        </p:txBody>
      </p:sp>
    </p:spTree>
    <p:extLst>
      <p:ext uri="{BB962C8B-B14F-4D97-AF65-F5344CB8AC3E}">
        <p14:creationId xmlns:p14="http://schemas.microsoft.com/office/powerpoint/2010/main" val="2620626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5" name="Title 1"/>
          <p:cNvSpPr>
            <a:spLocks noGrp="1"/>
          </p:cNvSpPr>
          <p:nvPr>
            <p:ph type="title"/>
            <p:custDataLst>
              <p:tags r:id="rId2"/>
            </p:custDataLst>
          </p:nvPr>
        </p:nvSpPr>
        <p:spPr>
          <a:xfrm>
            <a:off x="1894113" y="457201"/>
            <a:ext cx="8393971" cy="720661"/>
          </a:xfrm>
        </p:spPr>
        <p:txBody>
          <a:bodyPr/>
          <a:lstStyle/>
          <a:p>
            <a:pPr algn="ctr"/>
            <a:r>
              <a:rPr lang="en-US" sz="3000" dirty="0">
                <a:solidFill>
                  <a:schemeClr val="tx1"/>
                </a:solidFill>
                <a:latin typeface="+mn-lt"/>
              </a:rPr>
              <a:t>Sexual Assault Services Program (SASP)</a:t>
            </a:r>
          </a:p>
        </p:txBody>
      </p:sp>
      <p:sp>
        <p:nvSpPr>
          <p:cNvPr id="6" name="Slide Number Placeholder 5"/>
          <p:cNvSpPr>
            <a:spLocks noGrp="1"/>
          </p:cNvSpPr>
          <p:nvPr>
            <p:ph type="sldNum" sz="quarter" idx="4"/>
          </p:nvPr>
        </p:nvSpPr>
        <p:spPr/>
        <p:txBody>
          <a:bodyPr/>
          <a:lstStyle/>
          <a:p>
            <a:fld id="{95CC1D26-A9BD-4BDE-BDD9-08EDBAE96860}" type="slidenum">
              <a:rPr lang="en-GB" smtClean="0"/>
              <a:pPr/>
              <a:t>31</a:t>
            </a:fld>
            <a:endParaRPr lang="en-GB" dirty="0"/>
          </a:p>
        </p:txBody>
      </p:sp>
      <p:graphicFrame>
        <p:nvGraphicFramePr>
          <p:cNvPr id="240642" name="Rectangle 2" hidden="1"/>
          <p:cNvGraphicFramePr>
            <a:graphicFrameLocks/>
          </p:cNvGraphicFramePr>
          <p:nvPr>
            <p:custDataLst>
              <p:tags r:id="rId3"/>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spid="_x0000_s5135" name="think-cell Slide" r:id="rId9" imgW="0" imgH="0" progId="">
                  <p:embed/>
                </p:oleObj>
              </mc:Choice>
              <mc:Fallback>
                <p:oleObj name="think-cell Slide" r:id="rId9" imgW="0" imgH="0" progId="">
                  <p:embed/>
                  <p:pic>
                    <p:nvPicPr>
                      <p:cNvPr id="24064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a:spLocks noChangeArrowheads="1"/>
          </p:cNvSpPr>
          <p:nvPr>
            <p:custDataLst>
              <p:tags r:id="rId4"/>
            </p:custDataLst>
          </p:nvPr>
        </p:nvSpPr>
        <p:spPr bwMode="auto">
          <a:xfrm>
            <a:off x="1890937" y="1326163"/>
            <a:ext cx="4110038" cy="3192204"/>
          </a:xfrm>
          <a:prstGeom prst="rect">
            <a:avLst/>
          </a:prstGeom>
          <a:solidFill>
            <a:schemeClr val="bg1">
              <a:lumMod val="95000"/>
            </a:schemeClr>
          </a:solidFill>
          <a:ln w="12700" algn="ctr">
            <a:noFill/>
            <a:miter lim="800000"/>
            <a:headEnd type="none" w="sm" len="sm"/>
            <a:tailEnd type="none" w="sm" len="sm"/>
          </a:ln>
        </p:spPr>
        <p:txBody>
          <a:bodyPr lIns="91440" tIns="36000" rIns="91440" bIns="36000"/>
          <a:lstStyle/>
          <a:p>
            <a:pPr marL="0" lvl="1" defTabSz="957263">
              <a:spcBef>
                <a:spcPts val="600"/>
              </a:spcBef>
            </a:pPr>
            <a:r>
              <a:rPr lang="en-US" sz="2000" dirty="0">
                <a:solidFill>
                  <a:srgbClr val="313131"/>
                </a:solidFill>
              </a:rPr>
              <a:t>Direct Services only:</a:t>
            </a:r>
          </a:p>
          <a:p>
            <a:pPr marL="342900" lvl="1" indent="-342900" defTabSz="957263">
              <a:spcBef>
                <a:spcPts val="600"/>
              </a:spcBef>
              <a:buFont typeface="Wingdings" panose="05000000000000000000" pitchFamily="2" charset="2"/>
              <a:buChar char="Ø"/>
            </a:pPr>
            <a:r>
              <a:rPr lang="en-US" sz="2000" dirty="0">
                <a:solidFill>
                  <a:srgbClr val="313131"/>
                </a:solidFill>
              </a:rPr>
              <a:t>Crisis Services</a:t>
            </a:r>
          </a:p>
          <a:p>
            <a:pPr marL="342900" lvl="1" indent="-342900" defTabSz="957263">
              <a:spcBef>
                <a:spcPts val="600"/>
              </a:spcBef>
              <a:buFont typeface="Wingdings" panose="05000000000000000000" pitchFamily="2" charset="2"/>
              <a:buChar char="Ø"/>
            </a:pPr>
            <a:endParaRPr lang="en-US" sz="2000" dirty="0">
              <a:solidFill>
                <a:srgbClr val="313131"/>
              </a:solidFill>
            </a:endParaRPr>
          </a:p>
          <a:p>
            <a:pPr marL="342900" lvl="1" indent="-342900" defTabSz="957263">
              <a:spcBef>
                <a:spcPts val="600"/>
              </a:spcBef>
              <a:buFont typeface="Wingdings" panose="05000000000000000000" pitchFamily="2" charset="2"/>
              <a:buChar char="Ø"/>
            </a:pPr>
            <a:r>
              <a:rPr lang="en-US" sz="2000" dirty="0">
                <a:solidFill>
                  <a:srgbClr val="313131"/>
                </a:solidFill>
              </a:rPr>
              <a:t>Support Groups</a:t>
            </a:r>
          </a:p>
          <a:p>
            <a:pPr marL="342900" lvl="1" indent="-342900" defTabSz="957263">
              <a:spcBef>
                <a:spcPts val="600"/>
              </a:spcBef>
              <a:buFont typeface="Wingdings" panose="05000000000000000000" pitchFamily="2" charset="2"/>
              <a:buChar char="Ø"/>
            </a:pPr>
            <a:endParaRPr lang="en-US" sz="2000" dirty="0">
              <a:solidFill>
                <a:srgbClr val="313131"/>
              </a:solidFill>
            </a:endParaRPr>
          </a:p>
          <a:p>
            <a:pPr marL="342900" lvl="1" indent="-342900" defTabSz="957263">
              <a:spcBef>
                <a:spcPts val="600"/>
              </a:spcBef>
              <a:buFont typeface="Wingdings" panose="05000000000000000000" pitchFamily="2" charset="2"/>
              <a:buChar char="Ø"/>
            </a:pPr>
            <a:r>
              <a:rPr lang="en-US" sz="2000" dirty="0">
                <a:solidFill>
                  <a:srgbClr val="313131"/>
                </a:solidFill>
              </a:rPr>
              <a:t>Professional Therapy and Counseling</a:t>
            </a:r>
          </a:p>
        </p:txBody>
      </p:sp>
      <p:sp>
        <p:nvSpPr>
          <p:cNvPr id="240664" name="Text Box 10"/>
          <p:cNvSpPr txBox="1">
            <a:spLocks noChangeArrowheads="1"/>
          </p:cNvSpPr>
          <p:nvPr/>
        </p:nvSpPr>
        <p:spPr bwMode="auto">
          <a:xfrm>
            <a:off x="1894113" y="1040701"/>
            <a:ext cx="4106863"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Eligible Activities</a:t>
            </a:r>
          </a:p>
        </p:txBody>
      </p:sp>
      <p:sp>
        <p:nvSpPr>
          <p:cNvPr id="240660" name="Text Box 10"/>
          <p:cNvSpPr txBox="1">
            <a:spLocks noChangeArrowheads="1"/>
          </p:cNvSpPr>
          <p:nvPr/>
        </p:nvSpPr>
        <p:spPr bwMode="auto">
          <a:xfrm>
            <a:off x="6147025" y="1040701"/>
            <a:ext cx="1981200"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Match Requirements</a:t>
            </a:r>
          </a:p>
        </p:txBody>
      </p:sp>
      <p:sp>
        <p:nvSpPr>
          <p:cNvPr id="240658" name="Text Box 10"/>
          <p:cNvSpPr txBox="1">
            <a:spLocks noChangeArrowheads="1"/>
          </p:cNvSpPr>
          <p:nvPr/>
        </p:nvSpPr>
        <p:spPr bwMode="auto">
          <a:xfrm>
            <a:off x="8274275" y="1040701"/>
            <a:ext cx="2159858"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Additional Information</a:t>
            </a:r>
          </a:p>
        </p:txBody>
      </p:sp>
      <p:sp>
        <p:nvSpPr>
          <p:cNvPr id="33" name="Rectangle 32"/>
          <p:cNvSpPr>
            <a:spLocks noChangeArrowheads="1"/>
          </p:cNvSpPr>
          <p:nvPr>
            <p:custDataLst>
              <p:tags r:id="rId5"/>
            </p:custDataLst>
          </p:nvPr>
        </p:nvSpPr>
        <p:spPr bwMode="auto">
          <a:xfrm>
            <a:off x="6147025" y="1326164"/>
            <a:ext cx="1981200" cy="3192203"/>
          </a:xfrm>
          <a:prstGeom prst="rect">
            <a:avLst/>
          </a:prstGeom>
          <a:solidFill>
            <a:schemeClr val="bg1">
              <a:lumMod val="95000"/>
            </a:schemeClr>
          </a:solidFill>
          <a:ln w="12700" algn="ctr">
            <a:noFill/>
            <a:miter lim="800000"/>
            <a:headEnd type="none" w="sm" len="sm"/>
            <a:tailEnd type="none" w="sm" len="sm"/>
          </a:ln>
        </p:spPr>
        <p:txBody>
          <a:bodyPr lIns="91440" tIns="36000" rIns="91440" bIns="36000"/>
          <a:lstStyle/>
          <a:p>
            <a:pPr marL="0" lvl="1" defTabSz="957263">
              <a:spcBef>
                <a:spcPts val="600"/>
              </a:spcBef>
            </a:pPr>
            <a:r>
              <a:rPr lang="en-US" sz="2000" dirty="0">
                <a:solidFill>
                  <a:srgbClr val="313131"/>
                </a:solidFill>
              </a:rPr>
              <a:t>No match requirements for this fund</a:t>
            </a:r>
          </a:p>
        </p:txBody>
      </p:sp>
      <p:sp>
        <p:nvSpPr>
          <p:cNvPr id="34" name="Rectangle 33"/>
          <p:cNvSpPr>
            <a:spLocks noChangeArrowheads="1"/>
          </p:cNvSpPr>
          <p:nvPr>
            <p:custDataLst>
              <p:tags r:id="rId6"/>
            </p:custDataLst>
          </p:nvPr>
        </p:nvSpPr>
        <p:spPr bwMode="auto">
          <a:xfrm>
            <a:off x="8274275" y="1326163"/>
            <a:ext cx="2159858" cy="5333672"/>
          </a:xfrm>
          <a:prstGeom prst="rect">
            <a:avLst/>
          </a:prstGeom>
          <a:solidFill>
            <a:schemeClr val="bg1">
              <a:lumMod val="95000"/>
            </a:schemeClr>
          </a:solidFill>
          <a:ln w="12700" algn="ctr">
            <a:noFill/>
            <a:miter lim="800000"/>
            <a:headEnd type="none" w="sm" len="sm"/>
            <a:tailEnd type="none" w="sm" len="sm"/>
          </a:ln>
        </p:spPr>
        <p:txBody>
          <a:bodyPr lIns="91440" tIns="36000" rIns="91440" bIns="36000"/>
          <a:lstStyle/>
          <a:p>
            <a:pPr marL="342900" lvl="1" indent="-342900" defTabSz="957263">
              <a:spcBef>
                <a:spcPts val="600"/>
              </a:spcBef>
              <a:buFont typeface="Wingdings" panose="05000000000000000000" pitchFamily="2" charset="2"/>
              <a:buChar char="Ø"/>
            </a:pPr>
            <a:r>
              <a:rPr lang="en-US" sz="2000" dirty="0">
                <a:solidFill>
                  <a:srgbClr val="313131"/>
                </a:solidFill>
              </a:rPr>
              <a:t>Designed to supplement other funding sources</a:t>
            </a:r>
          </a:p>
          <a:p>
            <a:pPr marL="342900" lvl="1" indent="-342900" defTabSz="957263">
              <a:spcBef>
                <a:spcPts val="600"/>
              </a:spcBef>
              <a:buFont typeface="Wingdings" panose="05000000000000000000" pitchFamily="2" charset="2"/>
              <a:buChar char="Ø"/>
            </a:pPr>
            <a:r>
              <a:rPr lang="en-US" sz="2000" dirty="0">
                <a:solidFill>
                  <a:srgbClr val="313131"/>
                </a:solidFill>
              </a:rPr>
              <a:t>Usually awarded to support rape crisis centers and other non-profit organizations</a:t>
            </a:r>
          </a:p>
          <a:p>
            <a:pPr marL="342900" lvl="1" indent="-342900" defTabSz="957263">
              <a:spcBef>
                <a:spcPts val="600"/>
              </a:spcBef>
              <a:buFont typeface="Wingdings" panose="05000000000000000000" pitchFamily="2" charset="2"/>
              <a:buChar char="Ø"/>
            </a:pPr>
            <a:r>
              <a:rPr lang="en-US" sz="2000" b="1" dirty="0">
                <a:solidFill>
                  <a:srgbClr val="313131"/>
                </a:solidFill>
              </a:rPr>
              <a:t>Non-competitive</a:t>
            </a:r>
            <a:r>
              <a:rPr lang="en-US" sz="2000" dirty="0">
                <a:solidFill>
                  <a:srgbClr val="313131"/>
                </a:solidFill>
              </a:rPr>
              <a:t> </a:t>
            </a:r>
          </a:p>
          <a:p>
            <a:pPr marL="274320" lvl="1" indent="-274320" defTabSz="957263">
              <a:spcBef>
                <a:spcPts val="600"/>
              </a:spcBef>
              <a:buFont typeface="Arial" charset="0"/>
              <a:buChar char="•"/>
            </a:pPr>
            <a:endParaRPr lang="en-US" sz="2000" dirty="0">
              <a:solidFill>
                <a:srgbClr val="313131"/>
              </a:solidFill>
            </a:endParaRPr>
          </a:p>
          <a:p>
            <a:pPr marL="274320" lvl="1" indent="-274320" defTabSz="957263">
              <a:spcBef>
                <a:spcPts val="600"/>
              </a:spcBef>
              <a:buFont typeface="Arial" charset="0"/>
              <a:buChar char="•"/>
            </a:pPr>
            <a:endParaRPr lang="en-US" sz="2000" dirty="0">
              <a:solidFill>
                <a:srgbClr val="313131"/>
              </a:solidFill>
            </a:endParaRPr>
          </a:p>
        </p:txBody>
      </p:sp>
    </p:spTree>
    <p:extLst>
      <p:ext uri="{BB962C8B-B14F-4D97-AF65-F5344CB8AC3E}">
        <p14:creationId xmlns:p14="http://schemas.microsoft.com/office/powerpoint/2010/main" val="3487904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Title 1"/>
          <p:cNvSpPr>
            <a:spLocks noGrp="1"/>
          </p:cNvSpPr>
          <p:nvPr>
            <p:ph type="title"/>
            <p:custDataLst>
              <p:tags r:id="rId2"/>
            </p:custDataLst>
          </p:nvPr>
        </p:nvSpPr>
        <p:spPr>
          <a:xfrm>
            <a:off x="1894113" y="498540"/>
            <a:ext cx="8393971" cy="720661"/>
          </a:xfrm>
        </p:spPr>
        <p:txBody>
          <a:bodyPr/>
          <a:lstStyle/>
          <a:p>
            <a:pPr algn="ctr"/>
            <a:r>
              <a:rPr lang="en-US" sz="3000" dirty="0">
                <a:solidFill>
                  <a:schemeClr val="tx1"/>
                </a:solidFill>
              </a:rPr>
              <a:t>Violence Against Women Act (VAWA)</a:t>
            </a:r>
          </a:p>
        </p:txBody>
      </p:sp>
      <p:sp>
        <p:nvSpPr>
          <p:cNvPr id="6" name="Slide Number Placeholder 5"/>
          <p:cNvSpPr>
            <a:spLocks noGrp="1"/>
          </p:cNvSpPr>
          <p:nvPr>
            <p:ph type="sldNum" sz="quarter" idx="4"/>
          </p:nvPr>
        </p:nvSpPr>
        <p:spPr/>
        <p:txBody>
          <a:bodyPr/>
          <a:lstStyle/>
          <a:p>
            <a:fld id="{95CC1D26-A9BD-4BDE-BDD9-08EDBAE96860}" type="slidenum">
              <a:rPr lang="en-GB" smtClean="0"/>
              <a:pPr/>
              <a:t>32</a:t>
            </a:fld>
            <a:endParaRPr lang="en-GB" dirty="0"/>
          </a:p>
        </p:txBody>
      </p:sp>
      <p:graphicFrame>
        <p:nvGraphicFramePr>
          <p:cNvPr id="240642" name="Rectangle 2" hidden="1"/>
          <p:cNvGraphicFramePr>
            <a:graphicFrameLocks/>
          </p:cNvGraphicFramePr>
          <p:nvPr>
            <p:custDataLst>
              <p:tags r:id="rId3"/>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spid="_x0000_s6159" name="think-cell Slide" r:id="rId6" imgW="0" imgH="0" progId="">
                  <p:embed/>
                </p:oleObj>
              </mc:Choice>
              <mc:Fallback>
                <p:oleObj name="think-cell Slide" r:id="rId6" imgW="0" imgH="0" progId="">
                  <p:embed/>
                  <p:pic>
                    <p:nvPicPr>
                      <p:cNvPr id="24064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66" name="Text Box 10"/>
          <p:cNvSpPr txBox="1">
            <a:spLocks noChangeArrowheads="1"/>
          </p:cNvSpPr>
          <p:nvPr/>
        </p:nvSpPr>
        <p:spPr bwMode="auto">
          <a:xfrm>
            <a:off x="1828800" y="1219200"/>
            <a:ext cx="2070100"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Overview</a:t>
            </a:r>
          </a:p>
        </p:txBody>
      </p:sp>
      <p:sp>
        <p:nvSpPr>
          <p:cNvPr id="240667" name="Rectangle 11"/>
          <p:cNvSpPr>
            <a:spLocks noChangeArrowheads="1"/>
          </p:cNvSpPr>
          <p:nvPr/>
        </p:nvSpPr>
        <p:spPr bwMode="auto">
          <a:xfrm>
            <a:off x="1828800" y="1524000"/>
            <a:ext cx="2070100" cy="4343400"/>
          </a:xfrm>
          <a:prstGeom prst="rect">
            <a:avLst/>
          </a:prstGeom>
          <a:solidFill>
            <a:schemeClr val="bg1">
              <a:lumMod val="95000"/>
            </a:schemeClr>
          </a:solidFill>
          <a:ln w="12700" algn="ctr">
            <a:noFill/>
            <a:miter lim="800000"/>
            <a:headEnd/>
            <a:tailEnd/>
          </a:ln>
        </p:spPr>
        <p:txBody>
          <a:bodyPr lIns="91440" tIns="36000" rIns="36000" bIns="36000" anchor="t" anchorCtr="0"/>
          <a:lstStyle/>
          <a:p>
            <a:pPr marL="342900" indent="-342900" defTabSz="957263">
              <a:spcAft>
                <a:spcPts val="300"/>
              </a:spcAft>
              <a:buFont typeface="Wingdings" panose="05000000000000000000" pitchFamily="2" charset="2"/>
              <a:buChar char="Ø"/>
            </a:pPr>
            <a:r>
              <a:rPr lang="en-US" sz="2000" dirty="0">
                <a:solidFill>
                  <a:srgbClr val="313131"/>
                </a:solidFill>
              </a:rPr>
              <a:t>Established in 1994 by the </a:t>
            </a:r>
            <a:r>
              <a:rPr lang="en-US" sz="2000" dirty="0"/>
              <a:t>Office for Violence Against Women</a:t>
            </a:r>
          </a:p>
          <a:p>
            <a:pPr marL="342900" indent="-342900" defTabSz="957263">
              <a:spcAft>
                <a:spcPts val="300"/>
              </a:spcAft>
              <a:buFont typeface="Wingdings" panose="05000000000000000000" pitchFamily="2" charset="2"/>
              <a:buChar char="Ø"/>
            </a:pPr>
            <a:r>
              <a:rPr lang="en-US" sz="2000" dirty="0">
                <a:solidFill>
                  <a:srgbClr val="313131"/>
                </a:solidFill>
              </a:rPr>
              <a:t>Also known as the S.T.O.P. Program – Services, Training, Officers, Prosecutors</a:t>
            </a:r>
          </a:p>
          <a:p>
            <a:pPr defTabSz="957263">
              <a:spcAft>
                <a:spcPts val="300"/>
              </a:spcAft>
            </a:pPr>
            <a:endParaRPr lang="en-US" sz="2000" dirty="0">
              <a:solidFill>
                <a:srgbClr val="313131"/>
              </a:solidFill>
            </a:endParaRPr>
          </a:p>
        </p:txBody>
      </p:sp>
      <p:sp>
        <p:nvSpPr>
          <p:cNvPr id="240656" name="Text Box 10"/>
          <p:cNvSpPr txBox="1">
            <a:spLocks noChangeArrowheads="1"/>
          </p:cNvSpPr>
          <p:nvPr/>
        </p:nvSpPr>
        <p:spPr bwMode="auto">
          <a:xfrm>
            <a:off x="4041775" y="1219200"/>
            <a:ext cx="4103688" cy="274320"/>
          </a:xfrm>
          <a:prstGeom prst="rect">
            <a:avLst/>
          </a:prstGeom>
          <a:solidFill>
            <a:schemeClr val="accent3"/>
          </a:solidFill>
          <a:ln w="12700" algn="ctr">
            <a:noFill/>
            <a:miter lim="800000"/>
            <a:headEnd/>
            <a:tailEnd type="none" w="sm" len="med"/>
          </a:ln>
        </p:spPr>
        <p:txBody>
          <a:bodyPr lIns="91440" tIns="36000" rIns="36000" bIns="36000" anchor="ctr" anchorCtr="1"/>
          <a:lstStyle/>
          <a:p>
            <a:pPr defTabSz="957263"/>
            <a:r>
              <a:rPr lang="en-US" sz="1400" b="1" dirty="0">
                <a:solidFill>
                  <a:schemeClr val="bg1"/>
                </a:solidFill>
              </a:rPr>
              <a:t>Purpose of Fund</a:t>
            </a:r>
          </a:p>
        </p:txBody>
      </p:sp>
      <p:sp>
        <p:nvSpPr>
          <p:cNvPr id="240657" name="Rectangle 11"/>
          <p:cNvSpPr>
            <a:spLocks noChangeArrowheads="1"/>
          </p:cNvSpPr>
          <p:nvPr/>
        </p:nvSpPr>
        <p:spPr bwMode="auto">
          <a:xfrm>
            <a:off x="4041775" y="1524000"/>
            <a:ext cx="4103688" cy="4343401"/>
          </a:xfrm>
          <a:prstGeom prst="rect">
            <a:avLst/>
          </a:prstGeom>
          <a:solidFill>
            <a:schemeClr val="bg1">
              <a:lumMod val="95000"/>
            </a:schemeClr>
          </a:solidFill>
          <a:ln w="12700" algn="ctr">
            <a:noFill/>
            <a:miter lim="800000"/>
            <a:headEnd/>
            <a:tailEnd/>
          </a:ln>
        </p:spPr>
        <p:txBody>
          <a:bodyPr lIns="91440" tIns="36000" rIns="36000" bIns="36000" anchor="t" anchorCtr="0"/>
          <a:lstStyle/>
          <a:p>
            <a:pPr marL="180975" indent="-180975" defTabSz="957263">
              <a:spcAft>
                <a:spcPts val="300"/>
              </a:spcAft>
            </a:pPr>
            <a:r>
              <a:rPr lang="en-US" sz="2000" dirty="0">
                <a:solidFill>
                  <a:srgbClr val="313131"/>
                </a:solidFill>
              </a:rPr>
              <a:t>	Develop &amp; implement coordinated, multidisciplinary approaches to address domestic violence, sexual assault, and stalking crimes</a:t>
            </a:r>
          </a:p>
        </p:txBody>
      </p:sp>
      <p:sp>
        <p:nvSpPr>
          <p:cNvPr id="19" name="Text Box 10"/>
          <p:cNvSpPr txBox="1">
            <a:spLocks noChangeArrowheads="1"/>
          </p:cNvSpPr>
          <p:nvPr/>
        </p:nvSpPr>
        <p:spPr bwMode="auto">
          <a:xfrm>
            <a:off x="8288338" y="1219200"/>
            <a:ext cx="1998662"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Awards</a:t>
            </a:r>
          </a:p>
        </p:txBody>
      </p:sp>
      <p:sp>
        <p:nvSpPr>
          <p:cNvPr id="20" name="Rectangle 11"/>
          <p:cNvSpPr>
            <a:spLocks noChangeArrowheads="1"/>
          </p:cNvSpPr>
          <p:nvPr/>
        </p:nvSpPr>
        <p:spPr bwMode="auto">
          <a:xfrm>
            <a:off x="8300533" y="1523999"/>
            <a:ext cx="1987550" cy="4343401"/>
          </a:xfrm>
          <a:prstGeom prst="rect">
            <a:avLst/>
          </a:prstGeom>
          <a:solidFill>
            <a:schemeClr val="bg1">
              <a:lumMod val="95000"/>
            </a:schemeClr>
          </a:solidFill>
          <a:ln w="12700" algn="ctr">
            <a:noFill/>
            <a:miter lim="800000"/>
            <a:headEnd/>
            <a:tailEnd/>
          </a:ln>
        </p:spPr>
        <p:txBody>
          <a:bodyPr lIns="91440" tIns="36000" rIns="36000" bIns="36000" anchor="t" anchorCtr="0"/>
          <a:lstStyle/>
          <a:p>
            <a:pPr marL="342900" indent="-342900" defTabSz="957263">
              <a:spcAft>
                <a:spcPts val="300"/>
              </a:spcAft>
              <a:buFont typeface="Wingdings" panose="05000000000000000000" pitchFamily="2" charset="2"/>
              <a:buChar char="Ø"/>
            </a:pPr>
            <a:r>
              <a:rPr lang="en-US" sz="2000" dirty="0"/>
              <a:t>2015 Award: $9,245,711</a:t>
            </a:r>
          </a:p>
          <a:p>
            <a:pPr marL="342900" indent="-342900" defTabSz="957263">
              <a:spcAft>
                <a:spcPts val="300"/>
              </a:spcAft>
              <a:buFont typeface="Wingdings" panose="05000000000000000000" pitchFamily="2" charset="2"/>
              <a:buChar char="Ø"/>
            </a:pPr>
            <a:endParaRPr lang="en-US" sz="2000" dirty="0"/>
          </a:p>
          <a:p>
            <a:pPr marL="342900" indent="-342900" defTabSz="957263">
              <a:spcAft>
                <a:spcPts val="300"/>
              </a:spcAft>
              <a:buFont typeface="Wingdings" panose="05000000000000000000" pitchFamily="2" charset="2"/>
              <a:buChar char="Ø"/>
            </a:pPr>
            <a:r>
              <a:rPr lang="en-US" sz="2000" dirty="0"/>
              <a:t>2016 Award: $10,698,475</a:t>
            </a:r>
            <a:endParaRPr lang="en-US" sz="2000" dirty="0">
              <a:solidFill>
                <a:srgbClr val="313131"/>
              </a:solidFill>
            </a:endParaRPr>
          </a:p>
          <a:p>
            <a:pPr marL="342900" indent="-342900" defTabSz="957263">
              <a:spcAft>
                <a:spcPts val="300"/>
              </a:spcAft>
              <a:buFont typeface="Wingdings" panose="05000000000000000000" pitchFamily="2" charset="2"/>
              <a:buChar char="Ø"/>
            </a:pPr>
            <a:endParaRPr lang="en-US" sz="2000" dirty="0"/>
          </a:p>
          <a:p>
            <a:pPr marL="342900" indent="-342900" defTabSz="957263">
              <a:spcAft>
                <a:spcPts val="300"/>
              </a:spcAft>
              <a:buFont typeface="Wingdings" panose="05000000000000000000" pitchFamily="2" charset="2"/>
              <a:buChar char="Ø"/>
            </a:pPr>
            <a:r>
              <a:rPr lang="en-US" sz="2000" dirty="0"/>
              <a:t>2017 Award: $10,525,055</a:t>
            </a:r>
          </a:p>
          <a:p>
            <a:pPr marL="342900" indent="-342900" defTabSz="957263">
              <a:spcAft>
                <a:spcPts val="3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20473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Title 1"/>
          <p:cNvSpPr>
            <a:spLocks noGrp="1"/>
          </p:cNvSpPr>
          <p:nvPr>
            <p:ph type="title"/>
            <p:custDataLst>
              <p:tags r:id="rId2"/>
            </p:custDataLst>
          </p:nvPr>
        </p:nvSpPr>
        <p:spPr>
          <a:xfrm>
            <a:off x="1894113" y="498540"/>
            <a:ext cx="8393971" cy="720661"/>
          </a:xfrm>
        </p:spPr>
        <p:txBody>
          <a:bodyPr/>
          <a:lstStyle/>
          <a:p>
            <a:pPr algn="ctr"/>
            <a:r>
              <a:rPr lang="en-US" sz="3000" dirty="0">
                <a:solidFill>
                  <a:schemeClr val="tx1"/>
                </a:solidFill>
              </a:rPr>
              <a:t>Violence Against Women Act (VAWA)</a:t>
            </a:r>
          </a:p>
        </p:txBody>
      </p:sp>
      <p:sp>
        <p:nvSpPr>
          <p:cNvPr id="6" name="Slide Number Placeholder 5"/>
          <p:cNvSpPr>
            <a:spLocks noGrp="1"/>
          </p:cNvSpPr>
          <p:nvPr>
            <p:ph type="sldNum" sz="quarter" idx="4"/>
          </p:nvPr>
        </p:nvSpPr>
        <p:spPr/>
        <p:txBody>
          <a:bodyPr/>
          <a:lstStyle/>
          <a:p>
            <a:fld id="{95CC1D26-A9BD-4BDE-BDD9-08EDBAE96860}" type="slidenum">
              <a:rPr lang="en-GB" smtClean="0"/>
              <a:pPr/>
              <a:t>33</a:t>
            </a:fld>
            <a:endParaRPr lang="en-GB" dirty="0"/>
          </a:p>
        </p:txBody>
      </p:sp>
      <p:graphicFrame>
        <p:nvGraphicFramePr>
          <p:cNvPr id="240642" name="Rectangle 2" hidden="1"/>
          <p:cNvGraphicFramePr>
            <a:graphicFrameLocks/>
          </p:cNvGraphicFramePr>
          <p:nvPr>
            <p:custDataLst>
              <p:tags r:id="rId3"/>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spid="_x0000_s7183" name="think-cell Slide" r:id="rId9" imgW="0" imgH="0" progId="">
                  <p:embed/>
                </p:oleObj>
              </mc:Choice>
              <mc:Fallback>
                <p:oleObj name="think-cell Slide" r:id="rId9" imgW="0" imgH="0" progId="">
                  <p:embed/>
                  <p:pic>
                    <p:nvPicPr>
                      <p:cNvPr id="24064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a:spLocks noChangeArrowheads="1"/>
          </p:cNvSpPr>
          <p:nvPr>
            <p:custDataLst>
              <p:tags r:id="rId4"/>
            </p:custDataLst>
          </p:nvPr>
        </p:nvSpPr>
        <p:spPr bwMode="auto">
          <a:xfrm>
            <a:off x="1865537" y="1356360"/>
            <a:ext cx="4110038" cy="4892040"/>
          </a:xfrm>
          <a:prstGeom prst="rect">
            <a:avLst/>
          </a:prstGeom>
          <a:solidFill>
            <a:schemeClr val="bg1">
              <a:lumMod val="95000"/>
            </a:schemeClr>
          </a:solidFill>
          <a:ln w="12700" algn="ctr">
            <a:noFill/>
            <a:miter lim="800000"/>
            <a:headEnd type="none" w="sm" len="sm"/>
            <a:tailEnd type="none" w="sm" len="sm"/>
          </a:ln>
        </p:spPr>
        <p:txBody>
          <a:bodyPr lIns="91440" tIns="36000" rIns="91440" bIns="36000" numCol="2"/>
          <a:lstStyle/>
          <a:p>
            <a:pPr marL="342900" lvl="1" indent="-342900" defTabSz="957263">
              <a:spcBef>
                <a:spcPts val="600"/>
              </a:spcBef>
              <a:buFont typeface="Wingdings" panose="05000000000000000000" pitchFamily="2" charset="2"/>
              <a:buChar char="Ø"/>
            </a:pPr>
            <a:r>
              <a:rPr lang="en-US" sz="2000" dirty="0">
                <a:solidFill>
                  <a:srgbClr val="313131"/>
                </a:solidFill>
              </a:rPr>
              <a:t>Court services/improvements;</a:t>
            </a:r>
          </a:p>
          <a:p>
            <a:pPr marL="342900" lvl="1" indent="-342900" defTabSz="957263">
              <a:spcBef>
                <a:spcPts val="600"/>
              </a:spcBef>
              <a:buFont typeface="Wingdings" panose="05000000000000000000" pitchFamily="2" charset="2"/>
              <a:buChar char="Ø"/>
            </a:pPr>
            <a:r>
              <a:rPr lang="en-US" sz="2000" dirty="0">
                <a:solidFill>
                  <a:srgbClr val="313131"/>
                </a:solidFill>
              </a:rPr>
              <a:t>Crisis services;</a:t>
            </a:r>
          </a:p>
          <a:p>
            <a:pPr marL="342900" lvl="1" indent="-342900" defTabSz="957263">
              <a:spcBef>
                <a:spcPts val="600"/>
              </a:spcBef>
              <a:buFont typeface="Wingdings" panose="05000000000000000000" pitchFamily="2" charset="2"/>
              <a:buChar char="Ø"/>
            </a:pPr>
            <a:r>
              <a:rPr lang="en-US" sz="2000" dirty="0">
                <a:solidFill>
                  <a:srgbClr val="313131"/>
                </a:solidFill>
              </a:rPr>
              <a:t>Investigation;</a:t>
            </a:r>
          </a:p>
          <a:p>
            <a:pPr marL="342900" lvl="1" indent="-342900" defTabSz="957263">
              <a:spcBef>
                <a:spcPts val="600"/>
              </a:spcBef>
              <a:buFont typeface="Wingdings" panose="05000000000000000000" pitchFamily="2" charset="2"/>
              <a:buChar char="Ø"/>
            </a:pPr>
            <a:r>
              <a:rPr lang="en-US" sz="2000" dirty="0">
                <a:solidFill>
                  <a:srgbClr val="313131"/>
                </a:solidFill>
              </a:rPr>
              <a:t>Legal advocacy;</a:t>
            </a:r>
          </a:p>
          <a:p>
            <a:pPr marL="342900" lvl="1" indent="-342900" defTabSz="957263">
              <a:spcBef>
                <a:spcPts val="600"/>
              </a:spcBef>
              <a:buFont typeface="Wingdings" panose="05000000000000000000" pitchFamily="2" charset="2"/>
              <a:buChar char="Ø"/>
            </a:pPr>
            <a:r>
              <a:rPr lang="en-US" sz="2000" dirty="0">
                <a:solidFill>
                  <a:srgbClr val="313131"/>
                </a:solidFill>
              </a:rPr>
              <a:t>Multi-disciplinary teams and case coordination;</a:t>
            </a:r>
          </a:p>
          <a:p>
            <a:pPr marL="342900" lvl="1" indent="-342900" defTabSz="957263">
              <a:spcBef>
                <a:spcPts val="600"/>
              </a:spcBef>
              <a:buFont typeface="Wingdings" panose="05000000000000000000" pitchFamily="2" charset="2"/>
              <a:buChar char="Ø"/>
            </a:pPr>
            <a:r>
              <a:rPr lang="en-US" sz="2000" dirty="0">
                <a:solidFill>
                  <a:srgbClr val="313131"/>
                </a:solidFill>
              </a:rPr>
              <a:t>Prosecution;</a:t>
            </a:r>
          </a:p>
          <a:p>
            <a:pPr marL="342900" lvl="1" indent="-342900" defTabSz="957263">
              <a:spcBef>
                <a:spcPts val="600"/>
              </a:spcBef>
              <a:buFont typeface="Wingdings" panose="05000000000000000000" pitchFamily="2" charset="2"/>
              <a:buChar char="Ø"/>
            </a:pPr>
            <a:r>
              <a:rPr lang="en-US" sz="2000" dirty="0">
                <a:solidFill>
                  <a:srgbClr val="313131"/>
                </a:solidFill>
              </a:rPr>
              <a:t>Protective order assistance;</a:t>
            </a:r>
          </a:p>
          <a:p>
            <a:pPr marL="342900" lvl="1" indent="-342900" defTabSz="957263">
              <a:spcBef>
                <a:spcPts val="600"/>
              </a:spcBef>
              <a:buFont typeface="Wingdings" panose="05000000000000000000" pitchFamily="2" charset="2"/>
              <a:buChar char="Ø"/>
            </a:pPr>
            <a:r>
              <a:rPr lang="en-US" sz="2000" dirty="0">
                <a:solidFill>
                  <a:srgbClr val="313131"/>
                </a:solidFill>
              </a:rPr>
              <a:t>Training;</a:t>
            </a:r>
          </a:p>
          <a:p>
            <a:pPr marL="342900" lvl="1" indent="-342900" defTabSz="957263">
              <a:spcBef>
                <a:spcPts val="600"/>
              </a:spcBef>
              <a:buFont typeface="Wingdings" panose="05000000000000000000" pitchFamily="2" charset="2"/>
              <a:buChar char="Ø"/>
            </a:pPr>
            <a:r>
              <a:rPr lang="en-US" sz="2000" dirty="0">
                <a:solidFill>
                  <a:srgbClr val="313131"/>
                </a:solidFill>
              </a:rPr>
              <a:t>Victim-offender meetings;</a:t>
            </a:r>
          </a:p>
          <a:p>
            <a:pPr marL="342900" lvl="1" indent="-342900" defTabSz="957263">
              <a:spcBef>
                <a:spcPts val="600"/>
              </a:spcBef>
              <a:buFont typeface="Wingdings" panose="05000000000000000000" pitchFamily="2" charset="2"/>
              <a:buChar char="Ø"/>
            </a:pPr>
            <a:r>
              <a:rPr lang="en-US" sz="2000" dirty="0">
                <a:solidFill>
                  <a:srgbClr val="313131"/>
                </a:solidFill>
              </a:rPr>
              <a:t>Technology;</a:t>
            </a:r>
          </a:p>
          <a:p>
            <a:pPr marL="342900" lvl="1" indent="-342900" defTabSz="957263">
              <a:spcBef>
                <a:spcPts val="600"/>
              </a:spcBef>
              <a:buFont typeface="Wingdings" panose="05000000000000000000" pitchFamily="2" charset="2"/>
              <a:buChar char="Ø"/>
            </a:pPr>
            <a:r>
              <a:rPr lang="en-US" sz="2000" dirty="0">
                <a:solidFill>
                  <a:srgbClr val="313131"/>
                </a:solidFill>
              </a:rPr>
              <a:t>Domestic violence high risk teams; and</a:t>
            </a:r>
          </a:p>
          <a:p>
            <a:pPr marL="342900" lvl="1" indent="-342900" defTabSz="957263">
              <a:spcBef>
                <a:spcPts val="600"/>
              </a:spcBef>
              <a:buFont typeface="Wingdings" panose="05000000000000000000" pitchFamily="2" charset="2"/>
              <a:buChar char="Ø"/>
            </a:pPr>
            <a:r>
              <a:rPr lang="en-US" sz="2000" dirty="0">
                <a:solidFill>
                  <a:srgbClr val="313131"/>
                </a:solidFill>
              </a:rPr>
              <a:t>Forensic interviews</a:t>
            </a:r>
          </a:p>
        </p:txBody>
      </p:sp>
      <p:sp>
        <p:nvSpPr>
          <p:cNvPr id="240664" name="Text Box 10"/>
          <p:cNvSpPr txBox="1">
            <a:spLocks noChangeArrowheads="1"/>
          </p:cNvSpPr>
          <p:nvPr/>
        </p:nvSpPr>
        <p:spPr bwMode="auto">
          <a:xfrm>
            <a:off x="1868713" y="1082040"/>
            <a:ext cx="4106863"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Eligible Activities</a:t>
            </a:r>
          </a:p>
        </p:txBody>
      </p:sp>
      <p:sp>
        <p:nvSpPr>
          <p:cNvPr id="240660" name="Text Box 10"/>
          <p:cNvSpPr txBox="1">
            <a:spLocks noChangeArrowheads="1"/>
          </p:cNvSpPr>
          <p:nvPr/>
        </p:nvSpPr>
        <p:spPr bwMode="auto">
          <a:xfrm>
            <a:off x="6121625" y="1082040"/>
            <a:ext cx="1981200"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Match Requirements</a:t>
            </a:r>
          </a:p>
        </p:txBody>
      </p:sp>
      <p:sp>
        <p:nvSpPr>
          <p:cNvPr id="240658" name="Text Box 10"/>
          <p:cNvSpPr txBox="1">
            <a:spLocks noChangeArrowheads="1"/>
          </p:cNvSpPr>
          <p:nvPr/>
        </p:nvSpPr>
        <p:spPr bwMode="auto">
          <a:xfrm>
            <a:off x="8248875" y="1082040"/>
            <a:ext cx="2185258" cy="274320"/>
          </a:xfrm>
          <a:prstGeom prst="rect">
            <a:avLst/>
          </a:prstGeom>
          <a:solidFill>
            <a:schemeClr val="accent3"/>
          </a:solidFill>
          <a:ln w="12700" algn="ctr">
            <a:noFill/>
            <a:miter lim="800000"/>
            <a:headEnd/>
            <a:tailEnd type="none" w="sm" len="med"/>
          </a:ln>
        </p:spPr>
        <p:txBody>
          <a:bodyPr lIns="36000" tIns="36000" rIns="36000" bIns="36000" anchor="ctr" anchorCtr="1"/>
          <a:lstStyle/>
          <a:p>
            <a:pPr defTabSz="957263"/>
            <a:r>
              <a:rPr lang="en-US" sz="1400" b="1" dirty="0">
                <a:solidFill>
                  <a:schemeClr val="bg1"/>
                </a:solidFill>
              </a:rPr>
              <a:t>Additional Information</a:t>
            </a:r>
          </a:p>
        </p:txBody>
      </p:sp>
      <p:sp>
        <p:nvSpPr>
          <p:cNvPr id="33" name="Rectangle 32"/>
          <p:cNvSpPr>
            <a:spLocks noChangeArrowheads="1"/>
          </p:cNvSpPr>
          <p:nvPr>
            <p:custDataLst>
              <p:tags r:id="rId5"/>
            </p:custDataLst>
          </p:nvPr>
        </p:nvSpPr>
        <p:spPr bwMode="auto">
          <a:xfrm>
            <a:off x="6121625" y="1356361"/>
            <a:ext cx="1981200" cy="4892039"/>
          </a:xfrm>
          <a:prstGeom prst="rect">
            <a:avLst/>
          </a:prstGeom>
          <a:solidFill>
            <a:schemeClr val="bg1">
              <a:lumMod val="95000"/>
            </a:schemeClr>
          </a:solidFill>
          <a:ln w="12700" algn="ctr">
            <a:noFill/>
            <a:miter lim="800000"/>
            <a:headEnd type="none" w="sm" len="sm"/>
            <a:tailEnd type="none" w="sm" len="sm"/>
          </a:ln>
        </p:spPr>
        <p:txBody>
          <a:bodyPr lIns="91440" tIns="36000" rIns="91440" bIns="36000"/>
          <a:lstStyle/>
          <a:p>
            <a:pPr marL="0" lvl="1" defTabSz="957263">
              <a:spcBef>
                <a:spcPts val="600"/>
              </a:spcBef>
            </a:pPr>
            <a:r>
              <a:rPr lang="en-US" sz="2000" dirty="0">
                <a:solidFill>
                  <a:srgbClr val="313131"/>
                </a:solidFill>
              </a:rPr>
              <a:t>Recipients are required to provide 29% matching funds for each project</a:t>
            </a:r>
          </a:p>
        </p:txBody>
      </p:sp>
      <p:sp>
        <p:nvSpPr>
          <p:cNvPr id="34" name="Rectangle 33"/>
          <p:cNvSpPr>
            <a:spLocks noChangeArrowheads="1"/>
          </p:cNvSpPr>
          <p:nvPr>
            <p:custDataLst>
              <p:tags r:id="rId6"/>
            </p:custDataLst>
          </p:nvPr>
        </p:nvSpPr>
        <p:spPr bwMode="auto">
          <a:xfrm>
            <a:off x="8248875" y="1356361"/>
            <a:ext cx="2185258" cy="4892038"/>
          </a:xfrm>
          <a:prstGeom prst="rect">
            <a:avLst/>
          </a:prstGeom>
          <a:solidFill>
            <a:schemeClr val="bg1">
              <a:lumMod val="95000"/>
            </a:schemeClr>
          </a:solidFill>
          <a:ln w="12700" algn="ctr">
            <a:noFill/>
            <a:miter lim="800000"/>
            <a:headEnd type="none" w="sm" len="sm"/>
            <a:tailEnd type="none" w="sm" len="sm"/>
          </a:ln>
        </p:spPr>
        <p:txBody>
          <a:bodyPr lIns="91440" tIns="36000" rIns="91440" bIns="36000" numCol="1"/>
          <a:lstStyle/>
          <a:p>
            <a:pPr marL="0" lvl="1" defTabSz="957263">
              <a:spcBef>
                <a:spcPts val="600"/>
              </a:spcBef>
            </a:pPr>
            <a:r>
              <a:rPr lang="en-US" sz="2000" dirty="0">
                <a:solidFill>
                  <a:srgbClr val="313131"/>
                </a:solidFill>
              </a:rPr>
              <a:t>VAWA has mandatory set-asides for services:</a:t>
            </a:r>
          </a:p>
          <a:p>
            <a:pPr marL="342900" lvl="1" indent="-342900" defTabSz="957263">
              <a:spcBef>
                <a:spcPts val="600"/>
              </a:spcBef>
              <a:buFont typeface="Wingdings" panose="05000000000000000000" pitchFamily="2" charset="2"/>
              <a:buChar char="Ø"/>
            </a:pPr>
            <a:r>
              <a:rPr lang="en-US" sz="2000" dirty="0">
                <a:solidFill>
                  <a:srgbClr val="313131"/>
                </a:solidFill>
              </a:rPr>
              <a:t>30% - victim services</a:t>
            </a:r>
          </a:p>
          <a:p>
            <a:pPr marL="342900" lvl="1" indent="-342900" defTabSz="957263">
              <a:spcBef>
                <a:spcPts val="600"/>
              </a:spcBef>
              <a:buFont typeface="Wingdings" panose="05000000000000000000" pitchFamily="2" charset="2"/>
              <a:buChar char="Ø"/>
            </a:pPr>
            <a:r>
              <a:rPr lang="en-US" sz="2000" dirty="0">
                <a:solidFill>
                  <a:srgbClr val="313131"/>
                </a:solidFill>
              </a:rPr>
              <a:t>25% - prosecution</a:t>
            </a:r>
          </a:p>
          <a:p>
            <a:pPr marL="342900" lvl="1" indent="-342900" defTabSz="957263">
              <a:spcBef>
                <a:spcPts val="600"/>
              </a:spcBef>
              <a:buFont typeface="Wingdings" panose="05000000000000000000" pitchFamily="2" charset="2"/>
              <a:buChar char="Ø"/>
            </a:pPr>
            <a:r>
              <a:rPr lang="en-US" sz="2000" dirty="0">
                <a:solidFill>
                  <a:srgbClr val="313131"/>
                </a:solidFill>
              </a:rPr>
              <a:t>25% - law enforcement</a:t>
            </a:r>
          </a:p>
          <a:p>
            <a:pPr marL="342900" lvl="1" indent="-342900" defTabSz="957263">
              <a:spcBef>
                <a:spcPts val="600"/>
              </a:spcBef>
              <a:buFont typeface="Wingdings" panose="05000000000000000000" pitchFamily="2" charset="2"/>
              <a:buChar char="Ø"/>
            </a:pPr>
            <a:r>
              <a:rPr lang="en-US" sz="2000" dirty="0">
                <a:solidFill>
                  <a:srgbClr val="313131"/>
                </a:solidFill>
              </a:rPr>
              <a:t>5% - court programs</a:t>
            </a:r>
          </a:p>
          <a:p>
            <a:pPr marL="342900" lvl="1" indent="-342900" defTabSz="957263">
              <a:spcBef>
                <a:spcPts val="600"/>
              </a:spcBef>
              <a:buFont typeface="Wingdings" panose="05000000000000000000" pitchFamily="2" charset="2"/>
              <a:buChar char="Ø"/>
            </a:pPr>
            <a:r>
              <a:rPr lang="en-US" sz="2000" dirty="0">
                <a:solidFill>
                  <a:srgbClr val="313131"/>
                </a:solidFill>
              </a:rPr>
              <a:t>15% - discretionary </a:t>
            </a:r>
          </a:p>
          <a:p>
            <a:pPr marL="342900" lvl="1" indent="-342900" defTabSz="957263">
              <a:spcBef>
                <a:spcPts val="600"/>
              </a:spcBef>
              <a:buFont typeface="Wingdings" panose="05000000000000000000" pitchFamily="2" charset="2"/>
              <a:buChar char="Ø"/>
            </a:pPr>
            <a:endParaRPr lang="en-US" sz="2000" dirty="0">
              <a:solidFill>
                <a:srgbClr val="313131"/>
              </a:solidFill>
            </a:endParaRPr>
          </a:p>
        </p:txBody>
      </p:sp>
    </p:spTree>
    <p:extLst>
      <p:ext uri="{BB962C8B-B14F-4D97-AF65-F5344CB8AC3E}">
        <p14:creationId xmlns:p14="http://schemas.microsoft.com/office/powerpoint/2010/main" val="2436542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GB" dirty="0">
                <a:solidFill>
                  <a:schemeClr val="tx1"/>
                </a:solidFill>
              </a:rPr>
              <a:t>Violence Against Women Act</a:t>
            </a:r>
          </a:p>
        </p:txBody>
      </p:sp>
      <p:sp>
        <p:nvSpPr>
          <p:cNvPr id="795649" name="Title 1"/>
          <p:cNvSpPr>
            <a:spLocks noGrp="1"/>
          </p:cNvSpPr>
          <p:nvPr>
            <p:ph type="title"/>
          </p:nvPr>
        </p:nvSpPr>
        <p:spPr/>
        <p:txBody>
          <a:bodyPr/>
          <a:lstStyle/>
          <a:p>
            <a:pPr algn="ctr"/>
            <a:r>
              <a:rPr lang="en-US" dirty="0">
                <a:solidFill>
                  <a:schemeClr val="tx1"/>
                </a:solidFill>
              </a:rPr>
              <a:t>VAWA</a:t>
            </a:r>
          </a:p>
        </p:txBody>
      </p:sp>
      <p:sp>
        <p:nvSpPr>
          <p:cNvPr id="3" name="Slide Number Placeholder 2"/>
          <p:cNvSpPr>
            <a:spLocks noGrp="1"/>
          </p:cNvSpPr>
          <p:nvPr>
            <p:ph type="sldNum" sz="quarter" idx="4"/>
          </p:nvPr>
        </p:nvSpPr>
        <p:spPr/>
        <p:txBody>
          <a:bodyPr/>
          <a:lstStyle/>
          <a:p>
            <a:fld id="{95CC1D26-A9BD-4BDE-BDD9-08EDBAE96860}" type="slidenum">
              <a:rPr lang="en-GB" smtClean="0"/>
              <a:pPr/>
              <a:t>34</a:t>
            </a:fld>
            <a:endParaRPr lang="en-GB" dirty="0"/>
          </a:p>
        </p:txBody>
      </p:sp>
      <p:graphicFrame>
        <p:nvGraphicFramePr>
          <p:cNvPr id="7" name="Group 6"/>
          <p:cNvGraphicFramePr>
            <a:graphicFrameLocks noGrp="1"/>
          </p:cNvGraphicFramePr>
          <p:nvPr>
            <p:extLst/>
          </p:nvPr>
        </p:nvGraphicFramePr>
        <p:xfrm>
          <a:off x="1890712" y="1579564"/>
          <a:ext cx="7786689" cy="3272093"/>
        </p:xfrm>
        <a:graphic>
          <a:graphicData uri="http://schemas.openxmlformats.org/drawingml/2006/table">
            <a:tbl>
              <a:tblPr/>
              <a:tblGrid>
                <a:gridCol w="108108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57213">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1" i="0" u="none" strike="noStrike" cap="none" normalizeH="0" baseline="0" dirty="0">
                        <a:ln>
                          <a:noFill/>
                        </a:ln>
                        <a:solidFill>
                          <a:srgbClr val="313131"/>
                        </a:solidFill>
                        <a:effectLst/>
                        <a:latin typeface="Arial" charset="0"/>
                      </a:endParaRPr>
                    </a:p>
                  </a:txBody>
                  <a:tcPr marL="67525" marR="67525" marT="73152" marB="73152" anchor="ctr" horzOverflow="overflow">
                    <a:lnL cap="flat">
                      <a:noFill/>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CHILDREN </a:t>
                      </a:r>
                    </a:p>
                    <a:p>
                      <a:pPr marL="0" marR="0" lvl="0" indent="0" algn="ctr" defTabSz="914400" rtl="0" eaLnBrk="1" fontAlgn="base" latinLnBrk="0" hangingPunct="1">
                        <a:lnSpc>
                          <a:spcPct val="100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(under 11)</a:t>
                      </a:r>
                    </a:p>
                  </a:txBody>
                  <a:tcPr marL="67525" marR="67525" marT="73152" marB="73152" anchor="ctr" anchorCtr="1" horzOverflow="overflow">
                    <a:lnL w="762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WOMEN</a:t>
                      </a:r>
                    </a:p>
                  </a:txBody>
                  <a:tcPr marL="67525" marR="67525" marT="73152" marB="73152" anchor="ctr" anchorCtr="1"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MEN</a:t>
                      </a:r>
                    </a:p>
                  </a:txBody>
                  <a:tcPr marL="67525" marR="67525" marT="73152" marB="73152" anchor="ctr" anchorCtr="1"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8188">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rgbClr val="313131"/>
                          </a:solidFill>
                          <a:effectLst/>
                          <a:latin typeface="Arial" charset="0"/>
                        </a:rPr>
                        <a:t>VAWA</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5013">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rgbClr val="313131"/>
                          </a:solidFill>
                          <a:effectLst/>
                          <a:latin typeface="Arial" charset="0"/>
                        </a:rPr>
                        <a:t>SASP</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rgbClr val="313131"/>
                          </a:solidFill>
                          <a:effectLst/>
                          <a:latin typeface="Arial" charset="0"/>
                        </a:rPr>
                        <a:t>VOCA</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w="76200" cap="flat" cmpd="sng" algn="ctr">
                      <a:noFill/>
                      <a:prstDash val="solid"/>
                      <a:round/>
                      <a:headEnd type="none" w="med" len="med"/>
                      <a:tailEnd type="none" w="med" len="med"/>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 name="Text Box 3"/>
          <p:cNvSpPr txBox="1">
            <a:spLocks noChangeArrowheads="1"/>
          </p:cNvSpPr>
          <p:nvPr/>
        </p:nvSpPr>
        <p:spPr bwMode="auto">
          <a:xfrm>
            <a:off x="9261259" y="6201944"/>
            <a:ext cx="1192699" cy="246221"/>
          </a:xfrm>
          <a:prstGeom prst="rect">
            <a:avLst/>
          </a:prstGeom>
          <a:noFill/>
          <a:ln w="9525">
            <a:noFill/>
            <a:miter lim="800000"/>
            <a:headEnd type="none" w="sm" len="sm"/>
            <a:tailEnd type="none" w="med" len="lg"/>
          </a:ln>
        </p:spPr>
        <p:txBody>
          <a:bodyPr wrap="none" lIns="0" tIns="0" rIns="0" bIns="0">
            <a:spAutoFit/>
          </a:bodyPr>
          <a:lstStyle/>
          <a:p>
            <a:r>
              <a:rPr lang="en-US" altLang="ja-JP" sz="1600" dirty="0">
                <a:solidFill>
                  <a:srgbClr val="313131"/>
                </a:solidFill>
                <a:ea typeface="ＭＳ Ｐゴシック" charset="-128"/>
              </a:rPr>
              <a:t>Not-Allowable</a:t>
            </a:r>
            <a:endParaRPr lang="en-US" altLang="ja-JP" sz="1050" dirty="0">
              <a:solidFill>
                <a:srgbClr val="313131"/>
              </a:solidFill>
              <a:ea typeface="ＭＳ Ｐゴシック" charset="-128"/>
            </a:endParaRPr>
          </a:p>
        </p:txBody>
      </p:sp>
      <p:sp>
        <p:nvSpPr>
          <p:cNvPr id="20" name="Text Box 5"/>
          <p:cNvSpPr txBox="1">
            <a:spLocks noChangeArrowheads="1"/>
          </p:cNvSpPr>
          <p:nvPr/>
        </p:nvSpPr>
        <p:spPr bwMode="auto">
          <a:xfrm>
            <a:off x="7290709" y="6201945"/>
            <a:ext cx="819199" cy="246221"/>
          </a:xfrm>
          <a:prstGeom prst="rect">
            <a:avLst/>
          </a:prstGeom>
          <a:noFill/>
          <a:ln w="9525">
            <a:noFill/>
            <a:miter lim="800000"/>
            <a:headEnd type="none" w="sm" len="sm"/>
            <a:tailEnd type="none" w="med" len="lg"/>
          </a:ln>
        </p:spPr>
        <p:txBody>
          <a:bodyPr wrap="none" lIns="0" tIns="0" rIns="0" bIns="0">
            <a:spAutoFit/>
          </a:bodyPr>
          <a:lstStyle/>
          <a:p>
            <a:r>
              <a:rPr lang="en-US" altLang="ja-JP" sz="1600" dirty="0">
                <a:solidFill>
                  <a:srgbClr val="313131"/>
                </a:solidFill>
                <a:ea typeface="ＭＳ Ｐゴシック" charset="-128"/>
              </a:rPr>
              <a:t>Allowable</a:t>
            </a:r>
            <a:endParaRPr lang="en-US" altLang="ja-JP" sz="1000" dirty="0">
              <a:solidFill>
                <a:srgbClr val="313131"/>
              </a:solidFill>
              <a:ea typeface="ＭＳ Ｐゴシック" charset="-128"/>
            </a:endParaRPr>
          </a:p>
        </p:txBody>
      </p:sp>
      <p:sp>
        <p:nvSpPr>
          <p:cNvPr id="23" name="Text Box 5"/>
          <p:cNvSpPr txBox="1">
            <a:spLocks noChangeArrowheads="1"/>
          </p:cNvSpPr>
          <p:nvPr>
            <p:custDataLst>
              <p:tags r:id="rId1"/>
            </p:custDataLst>
          </p:nvPr>
        </p:nvSpPr>
        <p:spPr bwMode="auto">
          <a:xfrm>
            <a:off x="3886200" y="2655425"/>
            <a:ext cx="325438" cy="615950"/>
          </a:xfrm>
          <a:prstGeom prst="rect">
            <a:avLst/>
          </a:prstGeom>
          <a:noFill/>
          <a:ln w="6350" algn="ctr">
            <a:noFill/>
            <a:miter lim="800000"/>
            <a:headEnd/>
            <a:tailEnd/>
          </a:ln>
        </p:spPr>
        <p:txBody>
          <a:bodyPr wrap="none" lIns="0" tIns="0" rIns="0" bIns="0">
            <a:spAutoFit/>
          </a:bodyPr>
          <a:lstStyle/>
          <a:p>
            <a:r>
              <a:rPr lang="en-US" altLang="ja-JP" sz="4000" dirty="0">
                <a:solidFill>
                  <a:schemeClr val="accent2"/>
                </a:solidFill>
                <a:ea typeface="ＭＳ Ｐゴシック" charset="-128"/>
                <a:sym typeface="Wingdings" pitchFamily="2" charset="2"/>
              </a:rPr>
              <a:t></a:t>
            </a:r>
            <a:endParaRPr lang="en-US" sz="4000" dirty="0">
              <a:solidFill>
                <a:schemeClr val="accent2"/>
              </a:solidFill>
              <a:ea typeface="ＭＳ Ｐゴシック" charset="-128"/>
              <a:sym typeface="Wingdings" pitchFamily="2" charset="2"/>
            </a:endParaRPr>
          </a:p>
        </p:txBody>
      </p:sp>
      <p:sp>
        <p:nvSpPr>
          <p:cNvPr id="24" name="Text Box 4"/>
          <p:cNvSpPr txBox="1">
            <a:spLocks noChangeArrowheads="1"/>
          </p:cNvSpPr>
          <p:nvPr>
            <p:custDataLst>
              <p:tags r:id="rId2"/>
            </p:custDataLst>
          </p:nvPr>
        </p:nvSpPr>
        <p:spPr bwMode="auto">
          <a:xfrm>
            <a:off x="3886201" y="3489818"/>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5" name="Text Box 4"/>
          <p:cNvSpPr txBox="1">
            <a:spLocks noChangeArrowheads="1"/>
          </p:cNvSpPr>
          <p:nvPr>
            <p:custDataLst>
              <p:tags r:id="rId3"/>
            </p:custDataLst>
          </p:nvPr>
        </p:nvSpPr>
        <p:spPr bwMode="auto">
          <a:xfrm>
            <a:off x="3860706" y="4267201"/>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6" name="Text Box 4"/>
          <p:cNvSpPr txBox="1">
            <a:spLocks noChangeArrowheads="1"/>
          </p:cNvSpPr>
          <p:nvPr>
            <p:custDataLst>
              <p:tags r:id="rId4"/>
            </p:custDataLst>
          </p:nvPr>
        </p:nvSpPr>
        <p:spPr bwMode="auto">
          <a:xfrm>
            <a:off x="6362735" y="2738342"/>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7" name="Text Box 4"/>
          <p:cNvSpPr txBox="1">
            <a:spLocks noChangeArrowheads="1"/>
          </p:cNvSpPr>
          <p:nvPr>
            <p:custDataLst>
              <p:tags r:id="rId5"/>
            </p:custDataLst>
          </p:nvPr>
        </p:nvSpPr>
        <p:spPr bwMode="auto">
          <a:xfrm>
            <a:off x="6362733" y="4265429"/>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8" name="Text Box 4"/>
          <p:cNvSpPr txBox="1">
            <a:spLocks noChangeArrowheads="1"/>
          </p:cNvSpPr>
          <p:nvPr>
            <p:custDataLst>
              <p:tags r:id="rId6"/>
            </p:custDataLst>
          </p:nvPr>
        </p:nvSpPr>
        <p:spPr bwMode="auto">
          <a:xfrm>
            <a:off x="6362734" y="3483586"/>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9" name="Text Box 4"/>
          <p:cNvSpPr txBox="1">
            <a:spLocks noChangeArrowheads="1"/>
          </p:cNvSpPr>
          <p:nvPr>
            <p:custDataLst>
              <p:tags r:id="rId7"/>
            </p:custDataLst>
          </p:nvPr>
        </p:nvSpPr>
        <p:spPr bwMode="auto">
          <a:xfrm>
            <a:off x="8541539" y="2738342"/>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30" name="Text Box 4"/>
          <p:cNvSpPr txBox="1">
            <a:spLocks noChangeArrowheads="1"/>
          </p:cNvSpPr>
          <p:nvPr>
            <p:custDataLst>
              <p:tags r:id="rId8"/>
            </p:custDataLst>
          </p:nvPr>
        </p:nvSpPr>
        <p:spPr bwMode="auto">
          <a:xfrm>
            <a:off x="8541537" y="4267200"/>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31" name="Text Box 4"/>
          <p:cNvSpPr txBox="1">
            <a:spLocks noChangeArrowheads="1"/>
          </p:cNvSpPr>
          <p:nvPr>
            <p:custDataLst>
              <p:tags r:id="rId9"/>
            </p:custDataLst>
          </p:nvPr>
        </p:nvSpPr>
        <p:spPr bwMode="auto">
          <a:xfrm>
            <a:off x="8541538" y="3489818"/>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32" name="Text Box 4"/>
          <p:cNvSpPr txBox="1">
            <a:spLocks noChangeArrowheads="1"/>
          </p:cNvSpPr>
          <p:nvPr>
            <p:custDataLst>
              <p:tags r:id="rId10"/>
            </p:custDataLst>
          </p:nvPr>
        </p:nvSpPr>
        <p:spPr bwMode="auto">
          <a:xfrm>
            <a:off x="6852050" y="6078991"/>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33" name="Text Box 5"/>
          <p:cNvSpPr txBox="1">
            <a:spLocks noChangeArrowheads="1"/>
          </p:cNvSpPr>
          <p:nvPr>
            <p:custDataLst>
              <p:tags r:id="rId11"/>
            </p:custDataLst>
          </p:nvPr>
        </p:nvSpPr>
        <p:spPr bwMode="auto">
          <a:xfrm>
            <a:off x="8863801" y="6017077"/>
            <a:ext cx="325438" cy="615950"/>
          </a:xfrm>
          <a:prstGeom prst="rect">
            <a:avLst/>
          </a:prstGeom>
          <a:noFill/>
          <a:ln w="6350" algn="ctr">
            <a:noFill/>
            <a:miter lim="800000"/>
            <a:headEnd/>
            <a:tailEnd/>
          </a:ln>
        </p:spPr>
        <p:txBody>
          <a:bodyPr wrap="none" lIns="0" tIns="0" rIns="0" bIns="0">
            <a:spAutoFit/>
          </a:bodyPr>
          <a:lstStyle/>
          <a:p>
            <a:r>
              <a:rPr lang="en-US" altLang="ja-JP" sz="4000" dirty="0">
                <a:solidFill>
                  <a:schemeClr val="accent2"/>
                </a:solidFill>
                <a:ea typeface="ＭＳ Ｐゴシック" charset="-128"/>
                <a:sym typeface="Wingdings" pitchFamily="2" charset="2"/>
              </a:rPr>
              <a:t></a:t>
            </a:r>
            <a:endParaRPr lang="en-US" sz="4000" dirty="0">
              <a:solidFill>
                <a:schemeClr val="accent2"/>
              </a:solidFill>
              <a:ea typeface="ＭＳ Ｐゴシック" charset="-128"/>
              <a:sym typeface="Wingdings" pitchFamily="2" charset="2"/>
            </a:endParaRPr>
          </a:p>
        </p:txBody>
      </p:sp>
    </p:spTree>
    <p:extLst>
      <p:ext uri="{BB962C8B-B14F-4D97-AF65-F5344CB8AC3E}">
        <p14:creationId xmlns:p14="http://schemas.microsoft.com/office/powerpoint/2010/main" val="95475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GB" dirty="0">
                <a:solidFill>
                  <a:schemeClr val="tx1"/>
                </a:solidFill>
              </a:rPr>
              <a:t>Violence Against Women Act</a:t>
            </a:r>
          </a:p>
        </p:txBody>
      </p:sp>
      <p:sp>
        <p:nvSpPr>
          <p:cNvPr id="795649" name="Title 1"/>
          <p:cNvSpPr>
            <a:spLocks noGrp="1"/>
          </p:cNvSpPr>
          <p:nvPr>
            <p:ph type="title"/>
          </p:nvPr>
        </p:nvSpPr>
        <p:spPr/>
        <p:txBody>
          <a:bodyPr/>
          <a:lstStyle/>
          <a:p>
            <a:pPr algn="ctr"/>
            <a:r>
              <a:rPr lang="en-US" dirty="0">
                <a:solidFill>
                  <a:schemeClr val="tx1"/>
                </a:solidFill>
              </a:rPr>
              <a:t>VAWA</a:t>
            </a:r>
          </a:p>
        </p:txBody>
      </p:sp>
      <p:graphicFrame>
        <p:nvGraphicFramePr>
          <p:cNvPr id="7" name="Group 6"/>
          <p:cNvGraphicFramePr>
            <a:graphicFrameLocks noGrp="1"/>
          </p:cNvGraphicFramePr>
          <p:nvPr>
            <p:extLst/>
          </p:nvPr>
        </p:nvGraphicFramePr>
        <p:xfrm>
          <a:off x="1890711" y="1579564"/>
          <a:ext cx="7786690" cy="3272093"/>
        </p:xfrm>
        <a:graphic>
          <a:graphicData uri="http://schemas.openxmlformats.org/drawingml/2006/table">
            <a:tbl>
              <a:tblPr/>
              <a:tblGrid>
                <a:gridCol w="108108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1905001">
                  <a:extLst>
                    <a:ext uri="{9D8B030D-6E8A-4147-A177-3AD203B41FA5}">
                      <a16:colId xmlns:a16="http://schemas.microsoft.com/office/drawing/2014/main" val="20003"/>
                    </a:ext>
                  </a:extLst>
                </a:gridCol>
              </a:tblGrid>
              <a:tr h="557213">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1" i="0" u="none" strike="noStrike" cap="none" normalizeH="0" baseline="0" dirty="0">
                        <a:ln>
                          <a:noFill/>
                        </a:ln>
                        <a:solidFill>
                          <a:srgbClr val="313131"/>
                        </a:solidFill>
                        <a:effectLst/>
                        <a:latin typeface="Arial" charset="0"/>
                      </a:endParaRPr>
                    </a:p>
                  </a:txBody>
                  <a:tcPr marL="67525" marR="67525" marT="73152" marB="73152" anchor="ctr" horzOverflow="overflow">
                    <a:lnL cap="flat">
                      <a:noFill/>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SART TEAM</a:t>
                      </a:r>
                    </a:p>
                  </a:txBody>
                  <a:tcPr marL="67525" marR="67525" marT="73152" marB="73152" anchor="ctr" anchorCtr="1" horzOverflow="overflow">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SUPPLIES/</a:t>
                      </a:r>
                    </a:p>
                    <a:p>
                      <a:pPr marL="0" marR="0" lvl="0" indent="0" algn="ctr" defTabSz="914400" rtl="0" eaLnBrk="1" fontAlgn="base" latinLnBrk="0" hangingPunct="1">
                        <a:lnSpc>
                          <a:spcPct val="100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FURNITURE</a:t>
                      </a:r>
                    </a:p>
                  </a:txBody>
                  <a:tcPr marL="67525" marR="67525" marT="73152" marB="73152" anchor="ctr" anchorCtr="1"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chemeClr val="bg1"/>
                          </a:solidFill>
                          <a:effectLst/>
                          <a:latin typeface="Arial" charset="0"/>
                        </a:rPr>
                        <a:t>VEHICLES</a:t>
                      </a:r>
                    </a:p>
                  </a:txBody>
                  <a:tcPr marL="67525" marR="67525" marT="73152" marB="73152" anchor="ctr" anchorCtr="1" horzOverflow="overflow">
                    <a:lnL w="381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8188">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rgbClr val="313131"/>
                          </a:solidFill>
                          <a:effectLst/>
                          <a:latin typeface="Arial" charset="0"/>
                        </a:rPr>
                        <a:t>VAWA</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5013">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rgbClr val="313131"/>
                          </a:solidFill>
                          <a:effectLst/>
                          <a:latin typeface="Arial" charset="0"/>
                        </a:rPr>
                        <a:t>SASP</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2400" b="1" i="0" u="none" strike="noStrike" cap="none" normalizeH="0" baseline="0" dirty="0">
                          <a:ln>
                            <a:noFill/>
                          </a:ln>
                          <a:solidFill>
                            <a:srgbClr val="313131"/>
                          </a:solidFill>
                          <a:effectLst/>
                          <a:latin typeface="Arial" charset="0"/>
                        </a:rPr>
                        <a:t>VOCA</a:t>
                      </a:r>
                    </a:p>
                  </a:txBody>
                  <a:tcPr marL="67525" marR="67525" marT="128016" marB="128016" anchor="ctr" horzOverflow="overflow">
                    <a:lnL cap="flat">
                      <a:noFill/>
                    </a:lnL>
                    <a:lnR w="762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chemeClr val="tx1"/>
                        </a:solidFill>
                        <a:effectLst/>
                        <a:latin typeface="Arial" charset="0"/>
                      </a:endParaRPr>
                    </a:p>
                  </a:txBody>
                  <a:tcPr marL="67525" marR="329184" marT="128016" marB="128016" anchor="ctr" horzOverflow="overflow">
                    <a:lnL>
                      <a:noFill/>
                    </a:lnL>
                    <a:lnR cap="flat">
                      <a:noFill/>
                    </a:lnR>
                    <a:lnT w="12700" cap="flat" cmpd="sng" algn="ctr">
                      <a:solidFill>
                        <a:srgbClr val="8C8C8C"/>
                      </a:solidFill>
                      <a:prstDash val="solid"/>
                      <a:round/>
                      <a:headEnd type="none" w="med" len="med"/>
                      <a:tailEnd type="none" w="med" len="med"/>
                    </a:lnT>
                    <a:lnB w="12700" cap="flat" cmpd="sng" algn="ctr">
                      <a:solidFill>
                        <a:srgbClr val="8C8C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 name="Text Box 5"/>
          <p:cNvSpPr txBox="1">
            <a:spLocks noChangeArrowheads="1"/>
          </p:cNvSpPr>
          <p:nvPr>
            <p:custDataLst>
              <p:tags r:id="rId1"/>
            </p:custDataLst>
          </p:nvPr>
        </p:nvSpPr>
        <p:spPr bwMode="auto">
          <a:xfrm>
            <a:off x="8656274" y="2666843"/>
            <a:ext cx="325438" cy="615950"/>
          </a:xfrm>
          <a:prstGeom prst="rect">
            <a:avLst/>
          </a:prstGeom>
          <a:noFill/>
          <a:ln w="6350" algn="ctr">
            <a:noFill/>
            <a:miter lim="800000"/>
            <a:headEnd/>
            <a:tailEnd/>
          </a:ln>
        </p:spPr>
        <p:txBody>
          <a:bodyPr wrap="none" lIns="0" tIns="0" rIns="0" bIns="0">
            <a:spAutoFit/>
          </a:bodyPr>
          <a:lstStyle/>
          <a:p>
            <a:r>
              <a:rPr lang="en-US" altLang="ja-JP" sz="4000" dirty="0">
                <a:solidFill>
                  <a:schemeClr val="accent2"/>
                </a:solidFill>
                <a:ea typeface="ＭＳ Ｐゴシック" charset="-128"/>
                <a:sym typeface="Wingdings" pitchFamily="2" charset="2"/>
              </a:rPr>
              <a:t></a:t>
            </a:r>
            <a:endParaRPr lang="en-US" sz="4000" dirty="0">
              <a:solidFill>
                <a:schemeClr val="accent2"/>
              </a:solidFill>
              <a:ea typeface="ＭＳ Ｐゴシック" charset="-128"/>
              <a:sym typeface="Wingdings" pitchFamily="2" charset="2"/>
            </a:endParaRPr>
          </a:p>
        </p:txBody>
      </p:sp>
      <p:sp>
        <p:nvSpPr>
          <p:cNvPr id="21" name="Text Box 4"/>
          <p:cNvSpPr txBox="1">
            <a:spLocks noChangeArrowheads="1"/>
          </p:cNvSpPr>
          <p:nvPr>
            <p:custDataLst>
              <p:tags r:id="rId2"/>
            </p:custDataLst>
          </p:nvPr>
        </p:nvSpPr>
        <p:spPr bwMode="auto">
          <a:xfrm>
            <a:off x="3937183" y="4267200"/>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2" name="Text Box 4"/>
          <p:cNvSpPr txBox="1">
            <a:spLocks noChangeArrowheads="1"/>
          </p:cNvSpPr>
          <p:nvPr>
            <p:custDataLst>
              <p:tags r:id="rId3"/>
            </p:custDataLst>
          </p:nvPr>
        </p:nvSpPr>
        <p:spPr bwMode="auto">
          <a:xfrm>
            <a:off x="6378853" y="2712541"/>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3" name="Text Box 4"/>
          <p:cNvSpPr txBox="1">
            <a:spLocks noChangeArrowheads="1"/>
          </p:cNvSpPr>
          <p:nvPr>
            <p:custDataLst>
              <p:tags r:id="rId4"/>
            </p:custDataLst>
          </p:nvPr>
        </p:nvSpPr>
        <p:spPr bwMode="auto">
          <a:xfrm>
            <a:off x="6387536" y="4262404"/>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4" name="Text Box 4"/>
          <p:cNvSpPr txBox="1">
            <a:spLocks noChangeArrowheads="1"/>
          </p:cNvSpPr>
          <p:nvPr>
            <p:custDataLst>
              <p:tags r:id="rId5"/>
            </p:custDataLst>
          </p:nvPr>
        </p:nvSpPr>
        <p:spPr bwMode="auto">
          <a:xfrm>
            <a:off x="6383615" y="3485021"/>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6" name="Text Box 4"/>
          <p:cNvSpPr txBox="1">
            <a:spLocks noChangeArrowheads="1"/>
          </p:cNvSpPr>
          <p:nvPr>
            <p:custDataLst>
              <p:tags r:id="rId6"/>
            </p:custDataLst>
          </p:nvPr>
        </p:nvSpPr>
        <p:spPr bwMode="auto">
          <a:xfrm>
            <a:off x="8657863" y="4267201"/>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7" name="Text Box 4"/>
          <p:cNvSpPr txBox="1">
            <a:spLocks noChangeArrowheads="1"/>
          </p:cNvSpPr>
          <p:nvPr>
            <p:custDataLst>
              <p:tags r:id="rId7"/>
            </p:custDataLst>
          </p:nvPr>
        </p:nvSpPr>
        <p:spPr bwMode="auto">
          <a:xfrm>
            <a:off x="3940358" y="2881767"/>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28" name="Text Box 5"/>
          <p:cNvSpPr txBox="1">
            <a:spLocks noChangeArrowheads="1"/>
          </p:cNvSpPr>
          <p:nvPr>
            <p:custDataLst>
              <p:tags r:id="rId8"/>
            </p:custDataLst>
          </p:nvPr>
        </p:nvSpPr>
        <p:spPr bwMode="auto">
          <a:xfrm>
            <a:off x="8660026" y="3434051"/>
            <a:ext cx="325438" cy="615950"/>
          </a:xfrm>
          <a:prstGeom prst="rect">
            <a:avLst/>
          </a:prstGeom>
          <a:noFill/>
          <a:ln w="6350" algn="ctr">
            <a:noFill/>
            <a:miter lim="800000"/>
            <a:headEnd/>
            <a:tailEnd/>
          </a:ln>
        </p:spPr>
        <p:txBody>
          <a:bodyPr wrap="none" lIns="0" tIns="0" rIns="0" bIns="0">
            <a:spAutoFit/>
          </a:bodyPr>
          <a:lstStyle/>
          <a:p>
            <a:r>
              <a:rPr lang="en-US" altLang="ja-JP" sz="4000" dirty="0">
                <a:solidFill>
                  <a:schemeClr val="accent2"/>
                </a:solidFill>
                <a:ea typeface="ＭＳ Ｐゴシック" charset="-128"/>
                <a:sym typeface="Wingdings" pitchFamily="2" charset="2"/>
              </a:rPr>
              <a:t></a:t>
            </a:r>
            <a:endParaRPr lang="en-US" sz="4000" dirty="0">
              <a:solidFill>
                <a:schemeClr val="accent2"/>
              </a:solidFill>
              <a:ea typeface="ＭＳ Ｐゴシック" charset="-128"/>
              <a:sym typeface="Wingdings" pitchFamily="2" charset="2"/>
            </a:endParaRPr>
          </a:p>
        </p:txBody>
      </p:sp>
      <p:sp>
        <p:nvSpPr>
          <p:cNvPr id="29" name="Text Box 5"/>
          <p:cNvSpPr txBox="1">
            <a:spLocks noChangeArrowheads="1"/>
          </p:cNvSpPr>
          <p:nvPr>
            <p:custDataLst>
              <p:tags r:id="rId9"/>
            </p:custDataLst>
          </p:nvPr>
        </p:nvSpPr>
        <p:spPr bwMode="auto">
          <a:xfrm>
            <a:off x="3937182" y="3458639"/>
            <a:ext cx="325438" cy="615950"/>
          </a:xfrm>
          <a:prstGeom prst="rect">
            <a:avLst/>
          </a:prstGeom>
          <a:noFill/>
          <a:ln w="6350" algn="ctr">
            <a:noFill/>
            <a:miter lim="800000"/>
            <a:headEnd/>
            <a:tailEnd/>
          </a:ln>
        </p:spPr>
        <p:txBody>
          <a:bodyPr wrap="none" lIns="0" tIns="0" rIns="0" bIns="0">
            <a:spAutoFit/>
          </a:bodyPr>
          <a:lstStyle/>
          <a:p>
            <a:r>
              <a:rPr lang="en-US" altLang="ja-JP" sz="4000" dirty="0">
                <a:solidFill>
                  <a:schemeClr val="accent2"/>
                </a:solidFill>
                <a:ea typeface="ＭＳ Ｐゴシック" charset="-128"/>
                <a:sym typeface="Wingdings" pitchFamily="2" charset="2"/>
              </a:rPr>
              <a:t></a:t>
            </a:r>
            <a:endParaRPr lang="en-US" sz="4000" dirty="0">
              <a:solidFill>
                <a:schemeClr val="accent2"/>
              </a:solidFill>
              <a:ea typeface="ＭＳ Ｐゴシック" charset="-128"/>
              <a:sym typeface="Wingdings" pitchFamily="2" charset="2"/>
            </a:endParaRPr>
          </a:p>
        </p:txBody>
      </p:sp>
      <p:sp>
        <p:nvSpPr>
          <p:cNvPr id="20" name="Text Box 3"/>
          <p:cNvSpPr txBox="1">
            <a:spLocks noChangeArrowheads="1"/>
          </p:cNvSpPr>
          <p:nvPr/>
        </p:nvSpPr>
        <p:spPr bwMode="auto">
          <a:xfrm>
            <a:off x="9261259" y="6201944"/>
            <a:ext cx="1192699" cy="246221"/>
          </a:xfrm>
          <a:prstGeom prst="rect">
            <a:avLst/>
          </a:prstGeom>
          <a:noFill/>
          <a:ln w="9525">
            <a:noFill/>
            <a:miter lim="800000"/>
            <a:headEnd type="none" w="sm" len="sm"/>
            <a:tailEnd type="none" w="med" len="lg"/>
          </a:ln>
        </p:spPr>
        <p:txBody>
          <a:bodyPr wrap="none" lIns="0" tIns="0" rIns="0" bIns="0">
            <a:spAutoFit/>
          </a:bodyPr>
          <a:lstStyle/>
          <a:p>
            <a:r>
              <a:rPr lang="en-US" altLang="ja-JP" sz="1600" dirty="0">
                <a:solidFill>
                  <a:srgbClr val="313131"/>
                </a:solidFill>
                <a:ea typeface="ＭＳ Ｐゴシック" charset="-128"/>
              </a:rPr>
              <a:t>Not-Allowable</a:t>
            </a:r>
            <a:endParaRPr lang="en-US" altLang="ja-JP" sz="1050" dirty="0">
              <a:solidFill>
                <a:srgbClr val="313131"/>
              </a:solidFill>
              <a:ea typeface="ＭＳ Ｐゴシック" charset="-128"/>
            </a:endParaRPr>
          </a:p>
        </p:txBody>
      </p:sp>
      <p:sp>
        <p:nvSpPr>
          <p:cNvPr id="25" name="Text Box 5"/>
          <p:cNvSpPr txBox="1">
            <a:spLocks noChangeArrowheads="1"/>
          </p:cNvSpPr>
          <p:nvPr/>
        </p:nvSpPr>
        <p:spPr bwMode="auto">
          <a:xfrm>
            <a:off x="7290709" y="6201945"/>
            <a:ext cx="819199" cy="246221"/>
          </a:xfrm>
          <a:prstGeom prst="rect">
            <a:avLst/>
          </a:prstGeom>
          <a:noFill/>
          <a:ln w="9525">
            <a:noFill/>
            <a:miter lim="800000"/>
            <a:headEnd type="none" w="sm" len="sm"/>
            <a:tailEnd type="none" w="med" len="lg"/>
          </a:ln>
        </p:spPr>
        <p:txBody>
          <a:bodyPr wrap="none" lIns="0" tIns="0" rIns="0" bIns="0">
            <a:spAutoFit/>
          </a:bodyPr>
          <a:lstStyle/>
          <a:p>
            <a:r>
              <a:rPr lang="en-US" altLang="ja-JP" sz="1600" dirty="0">
                <a:solidFill>
                  <a:srgbClr val="313131"/>
                </a:solidFill>
                <a:ea typeface="ＭＳ Ｐゴシック" charset="-128"/>
              </a:rPr>
              <a:t>Allowable</a:t>
            </a:r>
            <a:endParaRPr lang="en-US" altLang="ja-JP" sz="1000" dirty="0">
              <a:solidFill>
                <a:srgbClr val="313131"/>
              </a:solidFill>
              <a:ea typeface="ＭＳ Ｐゴシック" charset="-128"/>
            </a:endParaRPr>
          </a:p>
        </p:txBody>
      </p:sp>
      <p:sp>
        <p:nvSpPr>
          <p:cNvPr id="30" name="Text Box 4"/>
          <p:cNvSpPr txBox="1">
            <a:spLocks noChangeArrowheads="1"/>
          </p:cNvSpPr>
          <p:nvPr>
            <p:custDataLst>
              <p:tags r:id="rId10"/>
            </p:custDataLst>
          </p:nvPr>
        </p:nvSpPr>
        <p:spPr bwMode="auto">
          <a:xfrm>
            <a:off x="6852050" y="6078991"/>
            <a:ext cx="322263" cy="492125"/>
          </a:xfrm>
          <a:prstGeom prst="rect">
            <a:avLst/>
          </a:prstGeom>
          <a:noFill/>
          <a:ln w="6350" algn="ctr">
            <a:noFill/>
            <a:miter lim="800000"/>
            <a:headEnd/>
            <a:tailEnd/>
          </a:ln>
        </p:spPr>
        <p:txBody>
          <a:bodyPr wrap="none" lIns="0" tIns="0" rIns="0" bIns="0">
            <a:spAutoFit/>
          </a:bodyPr>
          <a:lstStyle/>
          <a:p>
            <a:pPr>
              <a:defRPr/>
            </a:pPr>
            <a:r>
              <a:rPr lang="en-US" altLang="ja-JP" sz="3200" kern="0" dirty="0">
                <a:solidFill>
                  <a:schemeClr val="accent5"/>
                </a:solidFill>
                <a:ea typeface="ＭＳ Ｐゴシック" charset="-128"/>
                <a:sym typeface="Wingdings" pitchFamily="2" charset="2"/>
              </a:rPr>
              <a:t></a:t>
            </a:r>
            <a:endParaRPr lang="en-US" sz="3200" kern="0" dirty="0">
              <a:solidFill>
                <a:schemeClr val="accent5"/>
              </a:solidFill>
              <a:ea typeface="ＭＳ Ｐゴシック" charset="-128"/>
              <a:sym typeface="Wingdings" pitchFamily="2" charset="2"/>
            </a:endParaRPr>
          </a:p>
        </p:txBody>
      </p:sp>
      <p:sp>
        <p:nvSpPr>
          <p:cNvPr id="31" name="Text Box 5"/>
          <p:cNvSpPr txBox="1">
            <a:spLocks noChangeArrowheads="1"/>
          </p:cNvSpPr>
          <p:nvPr>
            <p:custDataLst>
              <p:tags r:id="rId11"/>
            </p:custDataLst>
          </p:nvPr>
        </p:nvSpPr>
        <p:spPr bwMode="auto">
          <a:xfrm>
            <a:off x="8863801" y="6017077"/>
            <a:ext cx="325438" cy="615950"/>
          </a:xfrm>
          <a:prstGeom prst="rect">
            <a:avLst/>
          </a:prstGeom>
          <a:noFill/>
          <a:ln w="6350" algn="ctr">
            <a:noFill/>
            <a:miter lim="800000"/>
            <a:headEnd/>
            <a:tailEnd/>
          </a:ln>
        </p:spPr>
        <p:txBody>
          <a:bodyPr wrap="none" lIns="0" tIns="0" rIns="0" bIns="0">
            <a:spAutoFit/>
          </a:bodyPr>
          <a:lstStyle/>
          <a:p>
            <a:r>
              <a:rPr lang="en-US" altLang="ja-JP" sz="4000" dirty="0">
                <a:solidFill>
                  <a:schemeClr val="accent2"/>
                </a:solidFill>
                <a:ea typeface="ＭＳ Ｐゴシック" charset="-128"/>
                <a:sym typeface="Wingdings" pitchFamily="2" charset="2"/>
              </a:rPr>
              <a:t></a:t>
            </a:r>
            <a:endParaRPr lang="en-US" sz="4000" dirty="0">
              <a:solidFill>
                <a:schemeClr val="accent2"/>
              </a:solidFill>
              <a:ea typeface="ＭＳ Ｐゴシック" charset="-128"/>
              <a:sym typeface="Wingdings" pitchFamily="2" charset="2"/>
            </a:endParaRPr>
          </a:p>
        </p:txBody>
      </p:sp>
      <p:sp>
        <p:nvSpPr>
          <p:cNvPr id="32" name="Slide Number Placeholder 2"/>
          <p:cNvSpPr>
            <a:spLocks noGrp="1"/>
          </p:cNvSpPr>
          <p:nvPr>
            <p:ph type="sldNum" sz="quarter" idx="4"/>
          </p:nvPr>
        </p:nvSpPr>
        <p:spPr>
          <a:xfrm>
            <a:off x="9495996" y="6407835"/>
            <a:ext cx="792088" cy="252000"/>
          </a:xfrm>
        </p:spPr>
        <p:txBody>
          <a:bodyPr/>
          <a:lstStyle/>
          <a:p>
            <a:r>
              <a:rPr lang="en-GB" dirty="0"/>
              <a:t>20</a:t>
            </a:r>
          </a:p>
        </p:txBody>
      </p:sp>
    </p:spTree>
    <p:extLst>
      <p:ext uri="{BB962C8B-B14F-4D97-AF65-F5344CB8AC3E}">
        <p14:creationId xmlns:p14="http://schemas.microsoft.com/office/powerpoint/2010/main" val="337761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CJD Programs</a:t>
            </a:r>
            <a:br>
              <a:rPr lang="en-US" u="sng" dirty="0"/>
            </a:br>
            <a:br>
              <a:rPr lang="en-US" u="sng" dirty="0"/>
            </a:br>
            <a:r>
              <a:rPr lang="en-US" dirty="0"/>
              <a:t>			    </a:t>
            </a:r>
            <a:br>
              <a:rPr lang="en-US" sz="2400" i="1" dirty="0"/>
            </a:br>
            <a:endParaRPr lang="en-US" sz="2400" i="1"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36</a:t>
            </a:fld>
            <a:endParaRPr lang="en-GB" dirty="0"/>
          </a:p>
        </p:txBody>
      </p:sp>
    </p:spTree>
    <p:extLst>
      <p:ext uri="{BB962C8B-B14F-4D97-AF65-F5344CB8AC3E}">
        <p14:creationId xmlns:p14="http://schemas.microsoft.com/office/powerpoint/2010/main" val="172222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87055" y="1921163"/>
            <a:ext cx="8795745" cy="4627161"/>
          </a:xfrm>
        </p:spPr>
        <p:txBody>
          <a:bodyPr>
            <a:normAutofit fontScale="85000" lnSpcReduction="20000"/>
          </a:bodyPr>
          <a:lstStyle/>
          <a:p>
            <a:r>
              <a:rPr lang="en-US" b="1" dirty="0">
                <a:solidFill>
                  <a:schemeClr val="tx1"/>
                </a:solidFill>
              </a:rPr>
              <a:t>Purpose</a:t>
            </a:r>
          </a:p>
          <a:p>
            <a:r>
              <a:rPr lang="en-US" sz="1800" dirty="0">
                <a:solidFill>
                  <a:schemeClr val="tx1"/>
                </a:solidFill>
              </a:rPr>
              <a:t>The purpose of this program is to build emergency and long-term residential care capacity in the State of Texas for victims of commercial sexual exploitation of children (CSEC). </a:t>
            </a:r>
          </a:p>
          <a:p>
            <a:r>
              <a:rPr lang="en-US" sz="1800" b="1" dirty="0">
                <a:solidFill>
                  <a:schemeClr val="tx1"/>
                </a:solidFill>
              </a:rPr>
              <a:t>Organizational Eligibility</a:t>
            </a:r>
          </a:p>
          <a:p>
            <a:pPr marR="630"/>
            <a:r>
              <a:rPr lang="en-US" sz="1800" dirty="0">
                <a:solidFill>
                  <a:schemeClr val="tx1"/>
                </a:solidFill>
              </a:rPr>
              <a:t>Applications may be submitted by state agencies, non-profit organizations (including faith-based organizations) or local governments operating relevant agencies. The grantee agency must 1) be currently licensed by the State of Texas to care for youth victims; or 2) have substantial positive operational experience providing residential services for trafficked youth and successful outcomes outside of Texas; or 3) have a written working agreement or contract to develop this program with an agency that is licensed in Texas which includes an agreement to operate under the oversight of a currently licensed agency.</a:t>
            </a:r>
          </a:p>
          <a:p>
            <a:pPr marR="630"/>
            <a:r>
              <a:rPr lang="en-US" sz="1800" b="1" dirty="0">
                <a:solidFill>
                  <a:schemeClr val="tx1"/>
                </a:solidFill>
              </a:rPr>
              <a:t>Project Periods</a:t>
            </a:r>
          </a:p>
          <a:p>
            <a:pPr marR="630"/>
            <a:r>
              <a:rPr lang="en-US" sz="1800" dirty="0">
                <a:solidFill>
                  <a:schemeClr val="tx1"/>
                </a:solidFill>
              </a:rPr>
              <a:t>First-year projects may not exceed a 24-month period.</a:t>
            </a:r>
          </a:p>
          <a:p>
            <a:pPr marR="630"/>
            <a:r>
              <a:rPr lang="en-US" b="1" dirty="0">
                <a:solidFill>
                  <a:schemeClr val="tx1"/>
                </a:solidFill>
              </a:rPr>
              <a:t>Budget</a:t>
            </a:r>
          </a:p>
          <a:p>
            <a:r>
              <a:rPr lang="en-US" sz="1600" dirty="0">
                <a:solidFill>
                  <a:schemeClr val="tx1"/>
                </a:solidFill>
              </a:rPr>
              <a:t>The minimum budget under this program is $10,000 and there is no maximum funding request.</a:t>
            </a:r>
          </a:p>
          <a:p>
            <a:r>
              <a:rPr lang="en-US" b="1" dirty="0">
                <a:solidFill>
                  <a:schemeClr val="tx1"/>
                </a:solidFill>
              </a:rPr>
              <a:t>Match</a:t>
            </a:r>
          </a:p>
          <a:p>
            <a:r>
              <a:rPr lang="en-US" sz="1600" dirty="0">
                <a:solidFill>
                  <a:schemeClr val="tx1"/>
                </a:solidFill>
              </a:rPr>
              <a:t>Grantees must provide matching funds equal to 20% of the total project cost. The match requirement can be met through cash or in-kind contributions. </a:t>
            </a:r>
          </a:p>
          <a:p>
            <a:r>
              <a:rPr lang="en-US" sz="1600" b="1" dirty="0">
                <a:solidFill>
                  <a:schemeClr val="tx1"/>
                </a:solidFill>
              </a:rPr>
              <a:t>Funds Available</a:t>
            </a:r>
          </a:p>
          <a:p>
            <a:pPr marR="630"/>
            <a:r>
              <a:rPr lang="en-US" sz="1600" dirty="0">
                <a:solidFill>
                  <a:schemeClr val="tx1"/>
                </a:solidFill>
              </a:rPr>
              <a:t>It is anticipated that up to $12 million.</a:t>
            </a:r>
          </a:p>
          <a:p>
            <a:endParaRPr lang="en-US" sz="1600" dirty="0">
              <a:solidFill>
                <a:schemeClr val="tx1"/>
              </a:solidFill>
            </a:endParaRP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Emergency and Long-Term Residential Services for Child Sex Trafficking Victims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37</a:t>
            </a:fld>
            <a:endParaRPr lang="en-GB" dirty="0"/>
          </a:p>
        </p:txBody>
      </p:sp>
    </p:spTree>
    <p:extLst>
      <p:ext uri="{BB962C8B-B14F-4D97-AF65-F5344CB8AC3E}">
        <p14:creationId xmlns:p14="http://schemas.microsoft.com/office/powerpoint/2010/main" val="96091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87055" y="1856509"/>
            <a:ext cx="8795745" cy="4691816"/>
          </a:xfrm>
        </p:spPr>
        <p:txBody>
          <a:bodyPr>
            <a:normAutofit fontScale="77500" lnSpcReduction="20000"/>
          </a:bodyPr>
          <a:lstStyle/>
          <a:p>
            <a:r>
              <a:rPr lang="en-US" b="1" dirty="0">
                <a:solidFill>
                  <a:schemeClr val="tx1"/>
                </a:solidFill>
              </a:rPr>
              <a:t>Opportunity Snapshot </a:t>
            </a:r>
          </a:p>
          <a:p>
            <a:r>
              <a:rPr lang="en-US" dirty="0">
                <a:solidFill>
                  <a:schemeClr val="tx1"/>
                </a:solidFill>
              </a:rPr>
              <a:t>The  State of Texas wants to encourage and fund local Crime Stoppers organizations. This is an overview of elements of the opportunity.  Complete information is in the funding announcement.</a:t>
            </a:r>
          </a:p>
          <a:p>
            <a:r>
              <a:rPr lang="en-US" b="1" dirty="0">
                <a:solidFill>
                  <a:schemeClr val="tx1"/>
                </a:solidFill>
              </a:rPr>
              <a:t>Purpose</a:t>
            </a:r>
          </a:p>
          <a:p>
            <a:r>
              <a:rPr lang="en-US" sz="1800" dirty="0">
                <a:solidFill>
                  <a:schemeClr val="tx1"/>
                </a:solidFill>
              </a:rPr>
              <a:t>This announcement supports certified Texas Crime Stoppers organizations during the state fiscal year 2019 grant cycle. </a:t>
            </a:r>
          </a:p>
          <a:p>
            <a:r>
              <a:rPr lang="en-US" sz="1800" b="1" dirty="0">
                <a:solidFill>
                  <a:schemeClr val="tx1"/>
                </a:solidFill>
              </a:rPr>
              <a:t>Organizational Eligibility</a:t>
            </a:r>
          </a:p>
          <a:p>
            <a:pPr marR="630"/>
            <a:r>
              <a:rPr lang="en-US" sz="1800" dirty="0">
                <a:solidFill>
                  <a:schemeClr val="tx1"/>
                </a:solidFill>
              </a:rPr>
              <a:t>Applications may be submitted by organizations defined in Section 414.001(2) of the Texas Government Code as certified by the Texas Crime Stoppers Council. These organizations are certified to receive repayments under Articles 37.073 and 42.152 of the Texas Code of Criminal Procedure, or payments from a defendant under Article 42.12 of the Texas Code of Criminal Procedure. </a:t>
            </a:r>
          </a:p>
          <a:p>
            <a:r>
              <a:rPr lang="en-US" sz="1800" b="1" dirty="0">
                <a:solidFill>
                  <a:schemeClr val="tx1"/>
                </a:solidFill>
              </a:rPr>
              <a:t>Project Periods</a:t>
            </a:r>
          </a:p>
          <a:p>
            <a:pPr marR="630"/>
            <a:r>
              <a:rPr lang="en-US" sz="1800" dirty="0">
                <a:solidFill>
                  <a:schemeClr val="tx1"/>
                </a:solidFill>
              </a:rPr>
              <a:t>Projects may not exceed a 12-month period.</a:t>
            </a:r>
          </a:p>
          <a:p>
            <a:pPr marR="630"/>
            <a:r>
              <a:rPr lang="en-US" b="1" dirty="0">
                <a:solidFill>
                  <a:schemeClr val="tx1"/>
                </a:solidFill>
              </a:rPr>
              <a:t>Budget</a:t>
            </a:r>
          </a:p>
          <a:p>
            <a:r>
              <a:rPr lang="en-US" sz="1600" dirty="0">
                <a:solidFill>
                  <a:schemeClr val="tx1"/>
                </a:solidFill>
              </a:rPr>
              <a:t>There is no minimum or maximum budget under this program.</a:t>
            </a:r>
          </a:p>
          <a:p>
            <a:r>
              <a:rPr lang="en-US" b="1" dirty="0">
                <a:solidFill>
                  <a:schemeClr val="tx1"/>
                </a:solidFill>
              </a:rPr>
              <a:t>Match</a:t>
            </a:r>
          </a:p>
          <a:p>
            <a:r>
              <a:rPr lang="en-US" sz="1600" dirty="0">
                <a:solidFill>
                  <a:schemeClr val="tx1"/>
                </a:solidFill>
              </a:rPr>
              <a:t>No match is required for this grant program.</a:t>
            </a:r>
          </a:p>
          <a:p>
            <a:r>
              <a:rPr lang="en-US" sz="1600" b="1" dirty="0">
                <a:solidFill>
                  <a:schemeClr val="tx1"/>
                </a:solidFill>
              </a:rPr>
              <a:t>Funds Available</a:t>
            </a:r>
          </a:p>
          <a:p>
            <a:pPr marR="630"/>
            <a:r>
              <a:rPr lang="en-US" sz="1600" dirty="0">
                <a:solidFill>
                  <a:schemeClr val="tx1"/>
                </a:solidFill>
              </a:rPr>
              <a:t>It is anticipated that up to $300,000 will be funded in this announcement.</a:t>
            </a:r>
          </a:p>
        </p:txBody>
      </p:sp>
      <p:sp>
        <p:nvSpPr>
          <p:cNvPr id="7" name="Title 6"/>
          <p:cNvSpPr>
            <a:spLocks noGrp="1"/>
          </p:cNvSpPr>
          <p:nvPr>
            <p:ph type="title"/>
          </p:nvPr>
        </p:nvSpPr>
        <p:spPr>
          <a:xfrm>
            <a:off x="2362200" y="295684"/>
            <a:ext cx="7696200" cy="618717"/>
          </a:xfrm>
        </p:spPr>
        <p:txBody>
          <a:bodyPr/>
          <a:lstStyle/>
          <a:p>
            <a:pPr algn="ctr"/>
            <a:r>
              <a:rPr lang="en-US" sz="3200" dirty="0">
                <a:solidFill>
                  <a:schemeClr val="tx1"/>
                </a:solidFill>
                <a:latin typeface="+mn-lt"/>
              </a:rPr>
              <a:t>Crime Stoppers Program Opportunity Snapshot</a:t>
            </a:r>
            <a:br>
              <a:rPr lang="en-US" b="1" dirty="0">
                <a:solidFill>
                  <a:srgbClr val="083A81"/>
                </a:solidFill>
                <a:latin typeface="+mn-lt"/>
              </a:rPr>
            </a:br>
            <a:endParaRPr lang="en-US" dirty="0">
              <a:latin typeface="+mn-lt"/>
            </a:endParaRPr>
          </a:p>
        </p:txBody>
      </p:sp>
      <p:sp>
        <p:nvSpPr>
          <p:cNvPr id="6" name="Slide Number Placeholder 5"/>
          <p:cNvSpPr>
            <a:spLocks noGrp="1"/>
          </p:cNvSpPr>
          <p:nvPr>
            <p:ph type="sldNum" sz="quarter" idx="4"/>
          </p:nvPr>
        </p:nvSpPr>
        <p:spPr/>
        <p:txBody>
          <a:bodyPr/>
          <a:lstStyle/>
          <a:p>
            <a:fld id="{95CC1D26-A9BD-4BDE-BDD9-08EDBAE96860}" type="slidenum">
              <a:rPr lang="en-GB" smtClean="0"/>
              <a:pPr/>
              <a:t>38</a:t>
            </a:fld>
            <a:endParaRPr lang="en-GB" dirty="0"/>
          </a:p>
        </p:txBody>
      </p:sp>
    </p:spTree>
    <p:extLst>
      <p:ext uri="{BB962C8B-B14F-4D97-AF65-F5344CB8AC3E}">
        <p14:creationId xmlns:p14="http://schemas.microsoft.com/office/powerpoint/2010/main" val="205378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Targeted VOCA Programs</a:t>
            </a:r>
            <a:br>
              <a:rPr lang="en-US" dirty="0"/>
            </a:br>
            <a:r>
              <a:rPr lang="en-US" sz="1800" u="sng" dirty="0"/>
              <a:t>College Campus, Transitional Housing, Sexual Assault Forensic Services</a:t>
            </a:r>
            <a:br>
              <a:rPr lang="en-US" u="sng" dirty="0"/>
            </a:br>
            <a:br>
              <a:rPr lang="en-US" u="sng" dirty="0"/>
            </a:br>
            <a:r>
              <a:rPr lang="en-US" dirty="0"/>
              <a:t>			    </a:t>
            </a:r>
            <a:br>
              <a:rPr lang="en-US" sz="2400" i="1" dirty="0"/>
            </a:br>
            <a:endParaRPr lang="en-US" sz="2400" i="1"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39</a:t>
            </a:fld>
            <a:endParaRPr lang="en-GB" dirty="0"/>
          </a:p>
        </p:txBody>
      </p:sp>
    </p:spTree>
    <p:extLst>
      <p:ext uri="{BB962C8B-B14F-4D97-AF65-F5344CB8AC3E}">
        <p14:creationId xmlns:p14="http://schemas.microsoft.com/office/powerpoint/2010/main" val="213261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 / Purpose</a:t>
            </a:r>
          </a:p>
        </p:txBody>
      </p:sp>
      <p:sp>
        <p:nvSpPr>
          <p:cNvPr id="3" name="Content Placeholder 2"/>
          <p:cNvSpPr>
            <a:spLocks noGrp="1"/>
          </p:cNvSpPr>
          <p:nvPr>
            <p:ph idx="1"/>
          </p:nvPr>
        </p:nvSpPr>
        <p:spPr/>
        <p:txBody>
          <a:bodyPr/>
          <a:lstStyle/>
          <a:p>
            <a:r>
              <a:rPr lang="en-US" dirty="0"/>
              <a:t>Highlight important items in the RFA</a:t>
            </a:r>
          </a:p>
          <a:p>
            <a:pPr marL="747713"/>
            <a:r>
              <a:rPr lang="en-US" dirty="0"/>
              <a:t>Homeland Security</a:t>
            </a:r>
          </a:p>
          <a:p>
            <a:pPr marL="747713"/>
            <a:r>
              <a:rPr lang="en-US" dirty="0"/>
              <a:t>Criminal Justice </a:t>
            </a:r>
          </a:p>
          <a:p>
            <a:r>
              <a:rPr lang="en-US" dirty="0"/>
              <a:t>Application development</a:t>
            </a:r>
          </a:p>
          <a:p>
            <a:pPr lvl="1"/>
            <a:r>
              <a:rPr lang="en-US" dirty="0"/>
              <a:t>Provide guidance by tab for quality application elements</a:t>
            </a:r>
          </a:p>
          <a:p>
            <a:pPr lvl="1"/>
            <a:r>
              <a:rPr lang="en-US" dirty="0"/>
              <a:t>Discuss common items for revision</a:t>
            </a:r>
          </a:p>
          <a:p>
            <a:pPr lvl="1"/>
            <a:r>
              <a:rPr lang="en-US" dirty="0"/>
              <a:t>Clarify the intent of application elements</a:t>
            </a:r>
          </a:p>
        </p:txBody>
      </p:sp>
    </p:spTree>
    <p:extLst>
      <p:ext uri="{BB962C8B-B14F-4D97-AF65-F5344CB8AC3E}">
        <p14:creationId xmlns:p14="http://schemas.microsoft.com/office/powerpoint/2010/main" val="3883632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94113" y="1782334"/>
            <a:ext cx="8388000" cy="4953000"/>
          </a:xfrm>
        </p:spPr>
        <p:txBody>
          <a:bodyPr>
            <a:noAutofit/>
          </a:bodyPr>
          <a:lstStyle/>
          <a:p>
            <a:r>
              <a:rPr lang="en-US" sz="2400" dirty="0">
                <a:solidFill>
                  <a:schemeClr val="tx1"/>
                </a:solidFill>
              </a:rPr>
              <a:t>In 2017, CJD issued three new targeted VOCA funding announcements in order to improve services to underserved populations. </a:t>
            </a:r>
          </a:p>
          <a:p>
            <a:r>
              <a:rPr lang="en-US" sz="2400" dirty="0">
                <a:solidFill>
                  <a:schemeClr val="tx1"/>
                </a:solidFill>
              </a:rPr>
              <a:t>In the next funding cycle, these three initiatives will be rolled into VOCA general applications</a:t>
            </a:r>
            <a:r>
              <a:rPr lang="en-US" sz="2800" dirty="0">
                <a:solidFill>
                  <a:schemeClr val="tx1"/>
                </a:solidFill>
              </a:rPr>
              <a:t>.</a:t>
            </a:r>
          </a:p>
          <a:p>
            <a:pPr marL="898525" lvl="1" indent="-457200">
              <a:buFont typeface="Wingdings" panose="05000000000000000000" pitchFamily="2" charset="2"/>
              <a:buChar char="Ø"/>
            </a:pPr>
            <a:r>
              <a:rPr lang="en-US" dirty="0"/>
              <a:t>College Campus Initiative</a:t>
            </a:r>
          </a:p>
          <a:p>
            <a:pPr marL="898525" lvl="1" indent="-457200">
              <a:buFont typeface="Wingdings" panose="05000000000000000000" pitchFamily="2" charset="2"/>
              <a:buChar char="Ø"/>
            </a:pPr>
            <a:r>
              <a:rPr lang="en-US" dirty="0"/>
              <a:t>Transitional Housing Initiative (TH)</a:t>
            </a:r>
          </a:p>
          <a:p>
            <a:pPr marL="898525" lvl="1" indent="-457200">
              <a:buFont typeface="Wingdings" panose="05000000000000000000" pitchFamily="2" charset="2"/>
              <a:buChar char="Ø"/>
            </a:pPr>
            <a:r>
              <a:rPr lang="en-US" dirty="0"/>
              <a:t>Sexual Assault Forensic Services Initiative (SAFS)</a:t>
            </a:r>
          </a:p>
          <a:p>
            <a:pPr marL="457200" indent="-457200">
              <a:buFont typeface="Wingdings" panose="05000000000000000000" pitchFamily="2" charset="2"/>
              <a:buChar char="Ø"/>
            </a:pPr>
            <a:endParaRPr lang="en-US" sz="2800" dirty="0">
              <a:solidFill>
                <a:schemeClr val="tx1"/>
              </a:solidFill>
            </a:endParaRPr>
          </a:p>
        </p:txBody>
      </p:sp>
      <p:sp>
        <p:nvSpPr>
          <p:cNvPr id="3" name="Title 2"/>
          <p:cNvSpPr>
            <a:spLocks noGrp="1"/>
          </p:cNvSpPr>
          <p:nvPr>
            <p:ph type="title"/>
          </p:nvPr>
        </p:nvSpPr>
        <p:spPr/>
        <p:txBody>
          <a:bodyPr/>
          <a:lstStyle/>
          <a:p>
            <a:pPr algn="ctr"/>
            <a:r>
              <a:rPr lang="en-US" dirty="0">
                <a:solidFill>
                  <a:schemeClr val="tx1"/>
                </a:solidFill>
              </a:rPr>
              <a:t>Targeted VOCA Programs</a:t>
            </a:r>
          </a:p>
        </p:txBody>
      </p:sp>
      <p:sp>
        <p:nvSpPr>
          <p:cNvPr id="5" name="Slide Number Placeholder 4"/>
          <p:cNvSpPr>
            <a:spLocks noGrp="1"/>
          </p:cNvSpPr>
          <p:nvPr>
            <p:ph type="sldNum" sz="quarter" idx="4"/>
          </p:nvPr>
        </p:nvSpPr>
        <p:spPr/>
        <p:txBody>
          <a:bodyPr/>
          <a:lstStyle/>
          <a:p>
            <a:fld id="{95CC1D26-A9BD-4BDE-BDD9-08EDBAE96860}" type="slidenum">
              <a:rPr lang="en-GB" smtClean="0"/>
              <a:pPr/>
              <a:t>40</a:t>
            </a:fld>
            <a:endParaRPr lang="en-GB" dirty="0"/>
          </a:p>
        </p:txBody>
      </p:sp>
    </p:spTree>
    <p:extLst>
      <p:ext uri="{BB962C8B-B14F-4D97-AF65-F5344CB8AC3E}">
        <p14:creationId xmlns:p14="http://schemas.microsoft.com/office/powerpoint/2010/main" val="294093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5"/>
          <p:cNvSpPr txBox="1">
            <a:spLocks/>
          </p:cNvSpPr>
          <p:nvPr/>
        </p:nvSpPr>
        <p:spPr>
          <a:xfrm>
            <a:off x="609600" y="76200"/>
            <a:ext cx="10972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Road to Homeland Security/Criminal Justice Grants</a:t>
            </a:r>
          </a:p>
        </p:txBody>
      </p:sp>
      <p:cxnSp>
        <p:nvCxnSpPr>
          <p:cNvPr id="49" name="Straight Arrow Connector 48"/>
          <p:cNvCxnSpPr/>
          <p:nvPr/>
        </p:nvCxnSpPr>
        <p:spPr>
          <a:xfrm flipV="1">
            <a:off x="1689747" y="865007"/>
            <a:ext cx="8617228" cy="5782925"/>
          </a:xfrm>
          <a:prstGeom prst="straightConnector1">
            <a:avLst/>
          </a:prstGeom>
          <a:noFill/>
          <a:ln w="76200" cap="flat" cmpd="sng" algn="ctr">
            <a:solidFill>
              <a:sysClr val="windowText" lastClr="000000"/>
            </a:solidFill>
            <a:prstDash val="solid"/>
            <a:tailEnd type="arrow"/>
          </a:ln>
          <a:effectLst/>
        </p:spPr>
      </p:cxnSp>
      <p:sp>
        <p:nvSpPr>
          <p:cNvPr id="51" name="TextBox 50"/>
          <p:cNvSpPr txBox="1"/>
          <p:nvPr/>
        </p:nvSpPr>
        <p:spPr>
          <a:xfrm>
            <a:off x="2454565" y="6163051"/>
            <a:ext cx="3916457" cy="276999"/>
          </a:xfrm>
          <a:prstGeom prst="rect">
            <a:avLst/>
          </a:prstGeom>
          <a:noFill/>
        </p:spPr>
        <p:txBody>
          <a:bodyPr wrap="none" rtlCol="0">
            <a:spAutoFit/>
          </a:bodyPr>
          <a:lstStyle/>
          <a:p>
            <a:r>
              <a:rPr lang="en-US" sz="1200" b="1" dirty="0">
                <a:solidFill>
                  <a:prstClr val="black"/>
                </a:solidFill>
                <a:latin typeface=" Arial"/>
              </a:rPr>
              <a:t>December 19, 2017 – </a:t>
            </a:r>
            <a:r>
              <a:rPr lang="en-US" sz="1200" dirty="0">
                <a:solidFill>
                  <a:prstClr val="black"/>
                </a:solidFill>
                <a:latin typeface=" Arial"/>
              </a:rPr>
              <a:t>CJD releases funding availability</a:t>
            </a:r>
            <a:endParaRPr lang="en-US" sz="1200" i="1" dirty="0">
              <a:solidFill>
                <a:prstClr val="black"/>
              </a:solidFill>
              <a:latin typeface=" Arial"/>
            </a:endParaRPr>
          </a:p>
        </p:txBody>
      </p:sp>
      <p:sp>
        <p:nvSpPr>
          <p:cNvPr id="53" name="TextBox 52"/>
          <p:cNvSpPr txBox="1"/>
          <p:nvPr/>
        </p:nvSpPr>
        <p:spPr>
          <a:xfrm>
            <a:off x="3478035" y="1537642"/>
            <a:ext cx="5506379" cy="276999"/>
          </a:xfrm>
          <a:prstGeom prst="rect">
            <a:avLst/>
          </a:prstGeom>
          <a:noFill/>
        </p:spPr>
        <p:txBody>
          <a:bodyPr wrap="none" rtlCol="0">
            <a:spAutoFit/>
          </a:bodyPr>
          <a:lstStyle/>
          <a:p>
            <a:pPr>
              <a:spcAft>
                <a:spcPts val="1000"/>
              </a:spcAft>
            </a:pPr>
            <a:r>
              <a:rPr lang="en-US" sz="1200" b="1" dirty="0">
                <a:solidFill>
                  <a:prstClr val="black"/>
                </a:solidFill>
                <a:latin typeface=" Arial"/>
              </a:rPr>
              <a:t>June 1, 2018 – </a:t>
            </a:r>
            <a:r>
              <a:rPr lang="en-US" sz="1200" b="1" cap="small" dirty="0">
                <a:solidFill>
                  <a:prstClr val="black"/>
                </a:solidFill>
                <a:latin typeface=" Arial"/>
              </a:rPr>
              <a:t>Tentative</a:t>
            </a:r>
            <a:r>
              <a:rPr lang="en-US" sz="1200" b="1" dirty="0">
                <a:solidFill>
                  <a:prstClr val="black"/>
                </a:solidFill>
                <a:latin typeface=" Arial"/>
              </a:rPr>
              <a:t> -</a:t>
            </a:r>
            <a:r>
              <a:rPr lang="en-US" sz="1200" dirty="0">
                <a:solidFill>
                  <a:prstClr val="black"/>
                </a:solidFill>
                <a:latin typeface=" Arial"/>
              </a:rPr>
              <a:t> Preliminary Review Report (PRR) Issues Resolved</a:t>
            </a:r>
          </a:p>
        </p:txBody>
      </p:sp>
      <p:sp>
        <p:nvSpPr>
          <p:cNvPr id="54" name="TextBox 53"/>
          <p:cNvSpPr txBox="1"/>
          <p:nvPr/>
        </p:nvSpPr>
        <p:spPr>
          <a:xfrm>
            <a:off x="4966648" y="852443"/>
            <a:ext cx="5007396" cy="276999"/>
          </a:xfrm>
          <a:prstGeom prst="rect">
            <a:avLst/>
          </a:prstGeom>
          <a:noFill/>
        </p:spPr>
        <p:txBody>
          <a:bodyPr wrap="none" rtlCol="0">
            <a:spAutoFit/>
          </a:bodyPr>
          <a:lstStyle/>
          <a:p>
            <a:r>
              <a:rPr lang="en-US" sz="1200" b="1" dirty="0">
                <a:solidFill>
                  <a:prstClr val="black"/>
                </a:solidFill>
                <a:latin typeface=" Arial"/>
              </a:rPr>
              <a:t>August 31, 2018</a:t>
            </a:r>
            <a:r>
              <a:rPr lang="en-US" sz="1200" dirty="0">
                <a:solidFill>
                  <a:prstClr val="black"/>
                </a:solidFill>
                <a:latin typeface=" Arial"/>
              </a:rPr>
              <a:t> </a:t>
            </a:r>
            <a:r>
              <a:rPr lang="en-US" sz="1200" b="1" dirty="0">
                <a:solidFill>
                  <a:prstClr val="black"/>
                </a:solidFill>
                <a:latin typeface=" Arial"/>
              </a:rPr>
              <a:t>– </a:t>
            </a:r>
            <a:r>
              <a:rPr lang="en-US" sz="1200" b="1" cap="small" dirty="0">
                <a:solidFill>
                  <a:prstClr val="black"/>
                </a:solidFill>
                <a:latin typeface=" Arial"/>
              </a:rPr>
              <a:t>Tentative</a:t>
            </a:r>
            <a:r>
              <a:rPr lang="en-US" sz="1200" b="1" dirty="0">
                <a:solidFill>
                  <a:prstClr val="black"/>
                </a:solidFill>
                <a:latin typeface=" Arial"/>
              </a:rPr>
              <a:t> –</a:t>
            </a:r>
            <a:r>
              <a:rPr lang="en-US" sz="1200" dirty="0">
                <a:solidFill>
                  <a:prstClr val="black"/>
                </a:solidFill>
                <a:latin typeface=" Arial"/>
              </a:rPr>
              <a:t> HSGD award notices ready for release</a:t>
            </a:r>
          </a:p>
        </p:txBody>
      </p:sp>
      <p:sp>
        <p:nvSpPr>
          <p:cNvPr id="56" name="TextBox 55"/>
          <p:cNvSpPr txBox="1"/>
          <p:nvPr/>
        </p:nvSpPr>
        <p:spPr>
          <a:xfrm>
            <a:off x="3000093" y="5775283"/>
            <a:ext cx="5474834" cy="276999"/>
          </a:xfrm>
          <a:prstGeom prst="rect">
            <a:avLst/>
          </a:prstGeom>
          <a:noFill/>
          <a:ln>
            <a:noFill/>
          </a:ln>
        </p:spPr>
        <p:txBody>
          <a:bodyPr wrap="square" rtlCol="0">
            <a:spAutoFit/>
          </a:bodyPr>
          <a:lstStyle/>
          <a:p>
            <a:r>
              <a:rPr lang="en-US" sz="1200" b="1" dirty="0">
                <a:solidFill>
                  <a:prstClr val="black"/>
                </a:solidFill>
                <a:latin typeface=" Arial"/>
              </a:rPr>
              <a:t>December 20, 2017 – </a:t>
            </a:r>
            <a:r>
              <a:rPr lang="en-US" sz="1200" dirty="0">
                <a:solidFill>
                  <a:prstClr val="black"/>
                </a:solidFill>
                <a:latin typeface=" Arial"/>
              </a:rPr>
              <a:t>CTCOG notifies regional partners of funding availability </a:t>
            </a:r>
          </a:p>
        </p:txBody>
      </p:sp>
      <p:sp>
        <p:nvSpPr>
          <p:cNvPr id="58" name="Isosceles Triangle 57"/>
          <p:cNvSpPr/>
          <p:nvPr/>
        </p:nvSpPr>
        <p:spPr>
          <a:xfrm>
            <a:off x="7262465" y="2615842"/>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TextBox 58"/>
          <p:cNvSpPr txBox="1"/>
          <p:nvPr/>
        </p:nvSpPr>
        <p:spPr>
          <a:xfrm>
            <a:off x="2953755" y="2605862"/>
            <a:ext cx="4422814" cy="276999"/>
          </a:xfrm>
          <a:prstGeom prst="rect">
            <a:avLst/>
          </a:prstGeom>
          <a:noFill/>
        </p:spPr>
        <p:txBody>
          <a:bodyPr wrap="none" rtlCol="0">
            <a:spAutoFit/>
          </a:bodyPr>
          <a:lstStyle/>
          <a:p>
            <a:r>
              <a:rPr lang="en-US" sz="1200" b="1" dirty="0">
                <a:solidFill>
                  <a:prstClr val="black"/>
                </a:solidFill>
                <a:latin typeface=" Arial"/>
              </a:rPr>
              <a:t>May 1, 2018 – Tentative –</a:t>
            </a:r>
            <a:r>
              <a:rPr lang="en-US" sz="1200" dirty="0">
                <a:solidFill>
                  <a:prstClr val="black"/>
                </a:solidFill>
                <a:latin typeface=" Arial"/>
              </a:rPr>
              <a:t> HSGD initial grant review complete</a:t>
            </a:r>
            <a:endParaRPr lang="en-US" sz="1200" b="1" dirty="0">
              <a:solidFill>
                <a:prstClr val="black"/>
              </a:solidFill>
              <a:latin typeface=" Arial"/>
            </a:endParaRPr>
          </a:p>
        </p:txBody>
      </p:sp>
      <p:sp>
        <p:nvSpPr>
          <p:cNvPr id="60" name="Isosceles Triangle 59"/>
          <p:cNvSpPr/>
          <p:nvPr/>
        </p:nvSpPr>
        <p:spPr>
          <a:xfrm>
            <a:off x="6855694" y="2912981"/>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3" name="Isosceles Triangle 62"/>
          <p:cNvSpPr/>
          <p:nvPr/>
        </p:nvSpPr>
        <p:spPr>
          <a:xfrm>
            <a:off x="5743801" y="3653372"/>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4" name="Isosceles Triangle 63"/>
          <p:cNvSpPr/>
          <p:nvPr/>
        </p:nvSpPr>
        <p:spPr>
          <a:xfrm>
            <a:off x="4673245" y="4395210"/>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Isosceles Triangle 64"/>
          <p:cNvSpPr/>
          <p:nvPr/>
        </p:nvSpPr>
        <p:spPr>
          <a:xfrm>
            <a:off x="3997936" y="4842179"/>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7" name="Isosceles Triangle 66"/>
          <p:cNvSpPr/>
          <p:nvPr/>
        </p:nvSpPr>
        <p:spPr>
          <a:xfrm>
            <a:off x="3102863" y="5466388"/>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9" name="Isosceles Triangle 68"/>
          <p:cNvSpPr/>
          <p:nvPr/>
        </p:nvSpPr>
        <p:spPr>
          <a:xfrm>
            <a:off x="2684759" y="5722916"/>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TextBox 70"/>
          <p:cNvSpPr txBox="1"/>
          <p:nvPr/>
        </p:nvSpPr>
        <p:spPr>
          <a:xfrm>
            <a:off x="132741" y="4862840"/>
            <a:ext cx="3886397" cy="461665"/>
          </a:xfrm>
          <a:prstGeom prst="rect">
            <a:avLst/>
          </a:prstGeom>
          <a:noFill/>
          <a:ln>
            <a:noFill/>
          </a:ln>
        </p:spPr>
        <p:txBody>
          <a:bodyPr wrap="square" rtlCol="0">
            <a:spAutoFit/>
          </a:bodyPr>
          <a:lstStyle/>
          <a:p>
            <a:r>
              <a:rPr lang="en-US" sz="1200" b="1" dirty="0">
                <a:solidFill>
                  <a:prstClr val="black"/>
                </a:solidFill>
                <a:latin typeface=" Arial"/>
              </a:rPr>
              <a:t>February 1, 2018 - </a:t>
            </a:r>
            <a:r>
              <a:rPr lang="en-US" sz="1200" dirty="0">
                <a:solidFill>
                  <a:prstClr val="black"/>
                </a:solidFill>
                <a:latin typeface=" Arial"/>
              </a:rPr>
              <a:t>CTCOG holds grant workshop 3/4 located in Mills County</a:t>
            </a:r>
          </a:p>
        </p:txBody>
      </p:sp>
      <p:sp>
        <p:nvSpPr>
          <p:cNvPr id="73" name="TextBox 72"/>
          <p:cNvSpPr txBox="1"/>
          <p:nvPr/>
        </p:nvSpPr>
        <p:spPr>
          <a:xfrm>
            <a:off x="2025604" y="6453289"/>
            <a:ext cx="5127952" cy="276999"/>
          </a:xfrm>
          <a:prstGeom prst="rect">
            <a:avLst/>
          </a:prstGeom>
          <a:noFill/>
          <a:ln>
            <a:noFill/>
          </a:ln>
        </p:spPr>
        <p:txBody>
          <a:bodyPr wrap="square" rtlCol="0">
            <a:spAutoFit/>
          </a:bodyPr>
          <a:lstStyle/>
          <a:p>
            <a:r>
              <a:rPr lang="en-US" sz="1200" b="1" dirty="0">
                <a:solidFill>
                  <a:prstClr val="black"/>
                </a:solidFill>
                <a:latin typeface=" Arial"/>
              </a:rPr>
              <a:t>December 15, 2017 –</a:t>
            </a:r>
            <a:r>
              <a:rPr lang="en-US" sz="1200" dirty="0">
                <a:solidFill>
                  <a:prstClr val="black"/>
                </a:solidFill>
                <a:latin typeface=" Arial"/>
              </a:rPr>
              <a:t>HSGD releases funding availability </a:t>
            </a:r>
          </a:p>
        </p:txBody>
      </p:sp>
      <p:sp>
        <p:nvSpPr>
          <p:cNvPr id="74" name="Isosceles Triangle 73"/>
          <p:cNvSpPr/>
          <p:nvPr/>
        </p:nvSpPr>
        <p:spPr>
          <a:xfrm>
            <a:off x="1744279" y="6364191"/>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5" name="Isosceles Triangle 74"/>
          <p:cNvSpPr/>
          <p:nvPr/>
        </p:nvSpPr>
        <p:spPr>
          <a:xfrm>
            <a:off x="2094619" y="6122048"/>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9" name="Isosceles Triangle 78"/>
          <p:cNvSpPr/>
          <p:nvPr/>
        </p:nvSpPr>
        <p:spPr>
          <a:xfrm>
            <a:off x="7781293" y="2280008"/>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TextBox 79"/>
          <p:cNvSpPr txBox="1"/>
          <p:nvPr/>
        </p:nvSpPr>
        <p:spPr>
          <a:xfrm>
            <a:off x="4440422" y="2304510"/>
            <a:ext cx="3469219" cy="276999"/>
          </a:xfrm>
          <a:prstGeom prst="rect">
            <a:avLst/>
          </a:prstGeom>
          <a:noFill/>
        </p:spPr>
        <p:txBody>
          <a:bodyPr wrap="none" rtlCol="0">
            <a:spAutoFit/>
          </a:bodyPr>
          <a:lstStyle/>
          <a:p>
            <a:r>
              <a:rPr lang="en-US" sz="1200" b="1" dirty="0">
                <a:solidFill>
                  <a:prstClr val="black"/>
                </a:solidFill>
                <a:latin typeface=" Arial"/>
              </a:rPr>
              <a:t>Early May 2018 – </a:t>
            </a:r>
            <a:r>
              <a:rPr lang="en-US" sz="1200" dirty="0">
                <a:solidFill>
                  <a:prstClr val="black"/>
                </a:solidFill>
                <a:latin typeface=" Arial"/>
              </a:rPr>
              <a:t>CJ priority listings due to CJD</a:t>
            </a:r>
            <a:endParaRPr lang="en-US" sz="1200" b="1" dirty="0">
              <a:solidFill>
                <a:prstClr val="black"/>
              </a:solidFill>
              <a:latin typeface=" Arial"/>
            </a:endParaRPr>
          </a:p>
        </p:txBody>
      </p:sp>
      <p:sp>
        <p:nvSpPr>
          <p:cNvPr id="83" name="TextBox 82"/>
          <p:cNvSpPr txBox="1"/>
          <p:nvPr/>
        </p:nvSpPr>
        <p:spPr>
          <a:xfrm>
            <a:off x="1862254" y="2013231"/>
            <a:ext cx="6309328" cy="276999"/>
          </a:xfrm>
          <a:prstGeom prst="rect">
            <a:avLst/>
          </a:prstGeom>
          <a:noFill/>
        </p:spPr>
        <p:txBody>
          <a:bodyPr wrap="square" rtlCol="0">
            <a:spAutoFit/>
          </a:bodyPr>
          <a:lstStyle/>
          <a:p>
            <a:r>
              <a:rPr lang="en-US" sz="1200" b="1" dirty="0">
                <a:solidFill>
                  <a:prstClr val="black"/>
                </a:solidFill>
                <a:latin typeface=" Arial"/>
              </a:rPr>
              <a:t>May 2018 – Tentative – </a:t>
            </a:r>
            <a:r>
              <a:rPr lang="en-US" sz="1200" dirty="0">
                <a:solidFill>
                  <a:prstClr val="black"/>
                </a:solidFill>
              </a:rPr>
              <a:t>HSGD Schedule and conduct individual conference calls with each COG</a:t>
            </a:r>
            <a:endParaRPr lang="en-US" sz="1200" b="1" dirty="0">
              <a:solidFill>
                <a:srgbClr val="FF0000"/>
              </a:solidFill>
              <a:latin typeface=" Arial"/>
            </a:endParaRPr>
          </a:p>
        </p:txBody>
      </p:sp>
      <p:sp>
        <p:nvSpPr>
          <p:cNvPr id="84" name="Isosceles Triangle 83"/>
          <p:cNvSpPr/>
          <p:nvPr/>
        </p:nvSpPr>
        <p:spPr>
          <a:xfrm>
            <a:off x="8571209" y="1771975"/>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5" name="TextBox 84"/>
          <p:cNvSpPr txBox="1"/>
          <p:nvPr/>
        </p:nvSpPr>
        <p:spPr>
          <a:xfrm>
            <a:off x="2857033" y="1783660"/>
            <a:ext cx="5788764" cy="276999"/>
          </a:xfrm>
          <a:prstGeom prst="rect">
            <a:avLst/>
          </a:prstGeom>
          <a:noFill/>
        </p:spPr>
        <p:txBody>
          <a:bodyPr wrap="none" rtlCol="0">
            <a:spAutoFit/>
          </a:bodyPr>
          <a:lstStyle/>
          <a:p>
            <a:r>
              <a:rPr lang="en-US" sz="1200" b="1" dirty="0">
                <a:solidFill>
                  <a:prstClr val="black"/>
                </a:solidFill>
                <a:latin typeface=" Arial"/>
              </a:rPr>
              <a:t>Late May 2018 – </a:t>
            </a:r>
            <a:r>
              <a:rPr lang="en-US" sz="1200" dirty="0">
                <a:solidFill>
                  <a:prstClr val="black"/>
                </a:solidFill>
                <a:latin typeface=" Arial"/>
              </a:rPr>
              <a:t>CTCOG sends funding recommendation email to CJD applicants</a:t>
            </a:r>
            <a:endParaRPr lang="en-US" sz="1200" b="1" dirty="0">
              <a:solidFill>
                <a:prstClr val="black"/>
              </a:solidFill>
              <a:latin typeface=" Arial"/>
            </a:endParaRPr>
          </a:p>
        </p:txBody>
      </p:sp>
      <p:sp>
        <p:nvSpPr>
          <p:cNvPr id="90" name="Isosceles Triangle 89"/>
          <p:cNvSpPr/>
          <p:nvPr/>
        </p:nvSpPr>
        <p:spPr>
          <a:xfrm>
            <a:off x="6428870" y="3210754"/>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1" name="TextBox 90"/>
          <p:cNvSpPr txBox="1"/>
          <p:nvPr/>
        </p:nvSpPr>
        <p:spPr>
          <a:xfrm>
            <a:off x="2586150" y="3114003"/>
            <a:ext cx="3947363" cy="276999"/>
          </a:xfrm>
          <a:prstGeom prst="rect">
            <a:avLst/>
          </a:prstGeom>
          <a:noFill/>
        </p:spPr>
        <p:txBody>
          <a:bodyPr wrap="none" rtlCol="0">
            <a:spAutoFit/>
          </a:bodyPr>
          <a:lstStyle/>
          <a:p>
            <a:pPr>
              <a:spcAft>
                <a:spcPts val="1000"/>
              </a:spcAft>
            </a:pPr>
            <a:r>
              <a:rPr lang="en-US" sz="1200" b="1" dirty="0">
                <a:solidFill>
                  <a:prstClr val="black"/>
                </a:solidFill>
                <a:latin typeface=" Arial"/>
              </a:rPr>
              <a:t>March 31, 2018 </a:t>
            </a:r>
            <a:r>
              <a:rPr lang="en-US" sz="1200" dirty="0">
                <a:solidFill>
                  <a:prstClr val="black"/>
                </a:solidFill>
                <a:latin typeface=" Arial"/>
              </a:rPr>
              <a:t>– SHSP Priority Listings due to HSGD</a:t>
            </a:r>
          </a:p>
        </p:txBody>
      </p:sp>
      <p:sp>
        <p:nvSpPr>
          <p:cNvPr id="46" name="TextBox 45"/>
          <p:cNvSpPr txBox="1"/>
          <p:nvPr/>
        </p:nvSpPr>
        <p:spPr>
          <a:xfrm>
            <a:off x="994749" y="3900616"/>
            <a:ext cx="4429867" cy="276999"/>
          </a:xfrm>
          <a:prstGeom prst="rect">
            <a:avLst/>
          </a:prstGeom>
          <a:noFill/>
        </p:spPr>
        <p:txBody>
          <a:bodyPr wrap="none" rtlCol="0">
            <a:spAutoFit/>
          </a:bodyPr>
          <a:lstStyle/>
          <a:p>
            <a:r>
              <a:rPr lang="en-US" sz="1200" b="1" dirty="0">
                <a:solidFill>
                  <a:prstClr val="black"/>
                </a:solidFill>
                <a:latin typeface=" Arial"/>
              </a:rPr>
              <a:t>February 28, 2018 </a:t>
            </a:r>
            <a:r>
              <a:rPr lang="en-US" sz="1200" dirty="0">
                <a:solidFill>
                  <a:prstClr val="black"/>
                </a:solidFill>
                <a:latin typeface=" Arial"/>
              </a:rPr>
              <a:t>– FY 18 SHSP Applications due in eGrants</a:t>
            </a:r>
            <a:endParaRPr lang="en-US" sz="1200" b="1" dirty="0">
              <a:latin typeface=" Arial"/>
            </a:endParaRPr>
          </a:p>
        </p:txBody>
      </p:sp>
      <p:sp>
        <p:nvSpPr>
          <p:cNvPr id="92" name="TextBox 91"/>
          <p:cNvSpPr txBox="1"/>
          <p:nvPr/>
        </p:nvSpPr>
        <p:spPr>
          <a:xfrm>
            <a:off x="1460810" y="3620975"/>
            <a:ext cx="4727095" cy="276999"/>
          </a:xfrm>
          <a:prstGeom prst="rect">
            <a:avLst/>
          </a:prstGeom>
          <a:noFill/>
          <a:ln>
            <a:noFill/>
          </a:ln>
        </p:spPr>
        <p:txBody>
          <a:bodyPr wrap="square" rtlCol="0">
            <a:spAutoFit/>
          </a:bodyPr>
          <a:lstStyle/>
          <a:p>
            <a:r>
              <a:rPr lang="en-US" sz="1200" b="1" dirty="0">
                <a:solidFill>
                  <a:prstClr val="black"/>
                </a:solidFill>
                <a:latin typeface=" Arial"/>
              </a:rPr>
              <a:t>March 15, 2018 – </a:t>
            </a:r>
            <a:r>
              <a:rPr lang="en-US" sz="1200" dirty="0">
                <a:solidFill>
                  <a:prstClr val="black"/>
                </a:solidFill>
                <a:latin typeface=" Arial"/>
              </a:rPr>
              <a:t>FY18 SHSP Applications batched to COGs</a:t>
            </a:r>
          </a:p>
        </p:txBody>
      </p:sp>
      <p:sp>
        <p:nvSpPr>
          <p:cNvPr id="93" name="TextBox 92"/>
          <p:cNvSpPr txBox="1"/>
          <p:nvPr/>
        </p:nvSpPr>
        <p:spPr>
          <a:xfrm>
            <a:off x="3018131" y="2878006"/>
            <a:ext cx="3942618" cy="276999"/>
          </a:xfrm>
          <a:prstGeom prst="rect">
            <a:avLst/>
          </a:prstGeom>
          <a:noFill/>
        </p:spPr>
        <p:txBody>
          <a:bodyPr wrap="none" rtlCol="0">
            <a:spAutoFit/>
          </a:bodyPr>
          <a:lstStyle/>
          <a:p>
            <a:r>
              <a:rPr lang="en-US" sz="1200" b="1" dirty="0">
                <a:solidFill>
                  <a:prstClr val="black"/>
                </a:solidFill>
                <a:latin typeface=" Arial"/>
              </a:rPr>
              <a:t>Mid April 2018 – Tentative -</a:t>
            </a:r>
            <a:r>
              <a:rPr lang="en-US" sz="1200" dirty="0">
                <a:solidFill>
                  <a:prstClr val="black"/>
                </a:solidFill>
                <a:latin typeface=" Arial"/>
              </a:rPr>
              <a:t> CJAC scores applications</a:t>
            </a:r>
            <a:endParaRPr lang="en-US" sz="1200" b="1" dirty="0">
              <a:solidFill>
                <a:prstClr val="black"/>
              </a:solidFill>
              <a:latin typeface=" Arial"/>
            </a:endParaRPr>
          </a:p>
        </p:txBody>
      </p:sp>
      <p:sp>
        <p:nvSpPr>
          <p:cNvPr id="94" name="Isosceles Triangle 93"/>
          <p:cNvSpPr/>
          <p:nvPr/>
        </p:nvSpPr>
        <p:spPr>
          <a:xfrm>
            <a:off x="9834507" y="927697"/>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5" name="5-Point Star 85"/>
          <p:cNvSpPr/>
          <p:nvPr/>
        </p:nvSpPr>
        <p:spPr>
          <a:xfrm>
            <a:off x="10157229" y="501714"/>
            <a:ext cx="679745" cy="606623"/>
          </a:xfrm>
          <a:prstGeom prst="star5">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8C31BFF6-8C92-48C6-B270-2DFE9CD3F21C}"/>
              </a:ext>
            </a:extLst>
          </p:cNvPr>
          <p:cNvSpPr txBox="1"/>
          <p:nvPr/>
        </p:nvSpPr>
        <p:spPr>
          <a:xfrm>
            <a:off x="3431269" y="5470481"/>
            <a:ext cx="6198298" cy="276999"/>
          </a:xfrm>
          <a:prstGeom prst="rect">
            <a:avLst/>
          </a:prstGeom>
          <a:noFill/>
          <a:ln>
            <a:noFill/>
          </a:ln>
        </p:spPr>
        <p:txBody>
          <a:bodyPr wrap="square" rtlCol="0">
            <a:spAutoFit/>
          </a:bodyPr>
          <a:lstStyle/>
          <a:p>
            <a:r>
              <a:rPr lang="en-US" sz="1200" b="1" dirty="0">
                <a:solidFill>
                  <a:prstClr val="black"/>
                </a:solidFill>
                <a:latin typeface=" Arial"/>
              </a:rPr>
              <a:t>January 4, 2018 – </a:t>
            </a:r>
            <a:r>
              <a:rPr lang="en-US" sz="1200" dirty="0">
                <a:solidFill>
                  <a:prstClr val="black"/>
                </a:solidFill>
                <a:latin typeface=" Arial"/>
              </a:rPr>
              <a:t>CTCOG holds grant workshop 1/4 located in Bell County </a:t>
            </a:r>
          </a:p>
        </p:txBody>
      </p:sp>
      <p:sp>
        <p:nvSpPr>
          <p:cNvPr id="36" name="Isosceles Triangle 35">
            <a:extLst>
              <a:ext uri="{FF2B5EF4-FFF2-40B4-BE49-F238E27FC236}">
                <a16:creationId xmlns:a16="http://schemas.microsoft.com/office/drawing/2014/main" id="{5B827F49-7675-4113-AB7B-ACC6AA8E249A}"/>
              </a:ext>
            </a:extLst>
          </p:cNvPr>
          <p:cNvSpPr/>
          <p:nvPr/>
        </p:nvSpPr>
        <p:spPr>
          <a:xfrm>
            <a:off x="3590028" y="5121631"/>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D009F27A-5F32-436A-AFB1-AE20345C6135}"/>
              </a:ext>
            </a:extLst>
          </p:cNvPr>
          <p:cNvSpPr txBox="1"/>
          <p:nvPr/>
        </p:nvSpPr>
        <p:spPr>
          <a:xfrm>
            <a:off x="412629" y="4331542"/>
            <a:ext cx="4312399" cy="276999"/>
          </a:xfrm>
          <a:prstGeom prst="rect">
            <a:avLst/>
          </a:prstGeom>
          <a:no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February 20, 2018 </a:t>
            </a:r>
            <a:r>
              <a:rPr lang="en-US" sz="1200" dirty="0">
                <a:solidFill>
                  <a:prstClr val="black"/>
                </a:solidFill>
                <a:latin typeface="Arial" panose="020B0604020202020204" pitchFamily="34" charset="0"/>
                <a:cs typeface="Arial" panose="020B0604020202020204" pitchFamily="34" charset="0"/>
              </a:rPr>
              <a:t>– FY 18 CJD Applications due in eGrants</a:t>
            </a:r>
            <a:endParaRPr lang="en-US" sz="1200" b="1" dirty="0">
              <a:latin typeface="Arial" panose="020B0604020202020204" pitchFamily="34" charset="0"/>
              <a:cs typeface="Arial" panose="020B0604020202020204" pitchFamily="34" charset="0"/>
            </a:endParaRPr>
          </a:p>
        </p:txBody>
      </p:sp>
      <p:sp>
        <p:nvSpPr>
          <p:cNvPr id="38" name="Isosceles Triangle 37">
            <a:extLst>
              <a:ext uri="{FF2B5EF4-FFF2-40B4-BE49-F238E27FC236}">
                <a16:creationId xmlns:a16="http://schemas.microsoft.com/office/drawing/2014/main" id="{74F455F7-CD2E-40D9-9188-73BA9E915958}"/>
              </a:ext>
            </a:extLst>
          </p:cNvPr>
          <p:cNvSpPr/>
          <p:nvPr/>
        </p:nvSpPr>
        <p:spPr>
          <a:xfrm>
            <a:off x="5327443" y="3945447"/>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FC329310-8C4A-4C55-8B9E-AD63231C4CBD}"/>
              </a:ext>
            </a:extLst>
          </p:cNvPr>
          <p:cNvSpPr txBox="1"/>
          <p:nvPr/>
        </p:nvSpPr>
        <p:spPr>
          <a:xfrm>
            <a:off x="2370565" y="3389064"/>
            <a:ext cx="3717684" cy="276999"/>
          </a:xfrm>
          <a:prstGeom prst="rect">
            <a:avLst/>
          </a:prstGeom>
          <a:noFill/>
        </p:spPr>
        <p:txBody>
          <a:bodyPr wrap="none" rtlCol="0">
            <a:spAutoFit/>
          </a:bodyPr>
          <a:lstStyle/>
          <a:p>
            <a:pPr>
              <a:spcAft>
                <a:spcPts val="1000"/>
              </a:spcAft>
            </a:pPr>
            <a:r>
              <a:rPr lang="en-US" sz="1200" b="1" dirty="0">
                <a:solidFill>
                  <a:prstClr val="black"/>
                </a:solidFill>
                <a:latin typeface=" Arial"/>
              </a:rPr>
              <a:t>March/April 2018/TBD </a:t>
            </a:r>
            <a:r>
              <a:rPr lang="en-US" sz="1200" dirty="0">
                <a:solidFill>
                  <a:prstClr val="black"/>
                </a:solidFill>
                <a:latin typeface=" Arial"/>
              </a:rPr>
              <a:t>– HSAC scores applications</a:t>
            </a:r>
          </a:p>
        </p:txBody>
      </p:sp>
      <p:sp>
        <p:nvSpPr>
          <p:cNvPr id="2" name="Rectangle 1">
            <a:extLst>
              <a:ext uri="{FF2B5EF4-FFF2-40B4-BE49-F238E27FC236}">
                <a16:creationId xmlns:a16="http://schemas.microsoft.com/office/drawing/2014/main" id="{16E993D2-ABD7-436B-83B3-86C27CE02155}"/>
              </a:ext>
            </a:extLst>
          </p:cNvPr>
          <p:cNvSpPr/>
          <p:nvPr/>
        </p:nvSpPr>
        <p:spPr>
          <a:xfrm>
            <a:off x="5228377" y="1087465"/>
            <a:ext cx="4548011" cy="276999"/>
          </a:xfrm>
          <a:prstGeom prst="rect">
            <a:avLst/>
          </a:prstGeom>
        </p:spPr>
        <p:txBody>
          <a:bodyPr wrap="square">
            <a:spAutoFit/>
          </a:bodyPr>
          <a:lstStyle/>
          <a:p>
            <a:r>
              <a:rPr lang="en-US" sz="1200" b="1" dirty="0">
                <a:solidFill>
                  <a:prstClr val="black"/>
                </a:solidFill>
                <a:latin typeface=" Arial"/>
              </a:rPr>
              <a:t>August 1, 2018</a:t>
            </a:r>
            <a:r>
              <a:rPr lang="en-US" sz="1200" dirty="0">
                <a:solidFill>
                  <a:prstClr val="black"/>
                </a:solidFill>
                <a:latin typeface=" Arial"/>
              </a:rPr>
              <a:t> </a:t>
            </a:r>
            <a:r>
              <a:rPr lang="en-US" sz="1200" b="1" dirty="0">
                <a:solidFill>
                  <a:prstClr val="black"/>
                </a:solidFill>
                <a:latin typeface=" Arial"/>
              </a:rPr>
              <a:t>– </a:t>
            </a:r>
            <a:r>
              <a:rPr lang="en-US" sz="1200" b="1" cap="small" dirty="0">
                <a:solidFill>
                  <a:prstClr val="black"/>
                </a:solidFill>
                <a:latin typeface=" Arial"/>
              </a:rPr>
              <a:t>Tentative</a:t>
            </a:r>
            <a:r>
              <a:rPr lang="en-US" sz="1200" b="1" dirty="0">
                <a:solidFill>
                  <a:prstClr val="black"/>
                </a:solidFill>
                <a:latin typeface=" Arial"/>
              </a:rPr>
              <a:t> – </a:t>
            </a:r>
            <a:r>
              <a:rPr lang="en-US" sz="1200" dirty="0">
                <a:solidFill>
                  <a:prstClr val="black"/>
                </a:solidFill>
                <a:latin typeface=" Arial"/>
              </a:rPr>
              <a:t>OOG/HSGD Review complete</a:t>
            </a:r>
          </a:p>
        </p:txBody>
      </p:sp>
      <p:sp>
        <p:nvSpPr>
          <p:cNvPr id="41" name="TextBox 40">
            <a:extLst>
              <a:ext uri="{FF2B5EF4-FFF2-40B4-BE49-F238E27FC236}">
                <a16:creationId xmlns:a16="http://schemas.microsoft.com/office/drawing/2014/main" id="{A7A10B78-E48C-47A3-AE75-AC90298755A2}"/>
              </a:ext>
            </a:extLst>
          </p:cNvPr>
          <p:cNvSpPr txBox="1"/>
          <p:nvPr/>
        </p:nvSpPr>
        <p:spPr>
          <a:xfrm>
            <a:off x="4366412" y="1310904"/>
            <a:ext cx="4958152" cy="276999"/>
          </a:xfrm>
          <a:prstGeom prst="rect">
            <a:avLst/>
          </a:prstGeom>
          <a:noFill/>
        </p:spPr>
        <p:txBody>
          <a:bodyPr wrap="none" rtlCol="0">
            <a:spAutoFit/>
          </a:bodyPr>
          <a:lstStyle/>
          <a:p>
            <a:pPr>
              <a:spcAft>
                <a:spcPts val="1000"/>
              </a:spcAft>
            </a:pPr>
            <a:r>
              <a:rPr lang="en-US" sz="1200" b="1" dirty="0">
                <a:solidFill>
                  <a:prstClr val="black"/>
                </a:solidFill>
                <a:latin typeface=" Arial"/>
              </a:rPr>
              <a:t>June/??? 2018 – </a:t>
            </a:r>
            <a:r>
              <a:rPr lang="en-US" sz="1200" b="1" cap="small" dirty="0">
                <a:solidFill>
                  <a:prstClr val="black"/>
                </a:solidFill>
                <a:latin typeface=" Arial"/>
              </a:rPr>
              <a:t>Tentative</a:t>
            </a:r>
            <a:r>
              <a:rPr lang="en-US" sz="1200" b="1" dirty="0">
                <a:solidFill>
                  <a:prstClr val="black"/>
                </a:solidFill>
                <a:latin typeface=" Arial"/>
              </a:rPr>
              <a:t> – </a:t>
            </a:r>
            <a:r>
              <a:rPr lang="en-US" sz="1200" dirty="0">
                <a:solidFill>
                  <a:prstClr val="black"/>
                </a:solidFill>
                <a:latin typeface=" Arial"/>
              </a:rPr>
              <a:t>CJD notifies applicants of project status</a:t>
            </a:r>
          </a:p>
        </p:txBody>
      </p:sp>
      <p:sp>
        <p:nvSpPr>
          <p:cNvPr id="42" name="Isosceles Triangle 41">
            <a:extLst>
              <a:ext uri="{FF2B5EF4-FFF2-40B4-BE49-F238E27FC236}">
                <a16:creationId xmlns:a16="http://schemas.microsoft.com/office/drawing/2014/main" id="{67594B9A-E3E6-4F1D-990B-A417D776D011}"/>
              </a:ext>
            </a:extLst>
          </p:cNvPr>
          <p:cNvSpPr/>
          <p:nvPr/>
        </p:nvSpPr>
        <p:spPr>
          <a:xfrm>
            <a:off x="6112920" y="3430060"/>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Isosceles Triangle 42">
            <a:extLst>
              <a:ext uri="{FF2B5EF4-FFF2-40B4-BE49-F238E27FC236}">
                <a16:creationId xmlns:a16="http://schemas.microsoft.com/office/drawing/2014/main" id="{1BF0D781-EFCB-4E83-BAD8-B6D5972AAB23}"/>
              </a:ext>
            </a:extLst>
          </p:cNvPr>
          <p:cNvSpPr/>
          <p:nvPr/>
        </p:nvSpPr>
        <p:spPr>
          <a:xfrm>
            <a:off x="8134411" y="2064421"/>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4" name="Isosceles Triangle 43">
            <a:extLst>
              <a:ext uri="{FF2B5EF4-FFF2-40B4-BE49-F238E27FC236}">
                <a16:creationId xmlns:a16="http://schemas.microsoft.com/office/drawing/2014/main" id="{30FD5FB6-ED69-48A7-8362-A9AB2627C08C}"/>
              </a:ext>
            </a:extLst>
          </p:cNvPr>
          <p:cNvSpPr/>
          <p:nvPr/>
        </p:nvSpPr>
        <p:spPr>
          <a:xfrm>
            <a:off x="8879723" y="1567541"/>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Isosceles Triangle 44">
            <a:extLst>
              <a:ext uri="{FF2B5EF4-FFF2-40B4-BE49-F238E27FC236}">
                <a16:creationId xmlns:a16="http://schemas.microsoft.com/office/drawing/2014/main" id="{61159F8C-6446-4C6F-978F-7911D95B35F3}"/>
              </a:ext>
            </a:extLst>
          </p:cNvPr>
          <p:cNvSpPr/>
          <p:nvPr/>
        </p:nvSpPr>
        <p:spPr>
          <a:xfrm>
            <a:off x="9232848" y="1329640"/>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Isosceles Triangle 46">
            <a:extLst>
              <a:ext uri="{FF2B5EF4-FFF2-40B4-BE49-F238E27FC236}">
                <a16:creationId xmlns:a16="http://schemas.microsoft.com/office/drawing/2014/main" id="{67D59C71-9FBE-4129-832F-09F24FBE2B85}"/>
              </a:ext>
            </a:extLst>
          </p:cNvPr>
          <p:cNvSpPr/>
          <p:nvPr/>
        </p:nvSpPr>
        <p:spPr>
          <a:xfrm>
            <a:off x="9541366" y="1114049"/>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887E8970-253D-4C5C-98AF-5DD53851F28D}"/>
              </a:ext>
            </a:extLst>
          </p:cNvPr>
          <p:cNvSpPr txBox="1"/>
          <p:nvPr/>
        </p:nvSpPr>
        <p:spPr>
          <a:xfrm>
            <a:off x="631935" y="4149176"/>
            <a:ext cx="4493538" cy="276999"/>
          </a:xfrm>
          <a:prstGeom prst="rect">
            <a:avLst/>
          </a:prstGeom>
          <a:no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February 22, 2018 </a:t>
            </a:r>
            <a:r>
              <a:rPr lang="en-US" sz="1200" dirty="0">
                <a:solidFill>
                  <a:prstClr val="black"/>
                </a:solidFill>
                <a:latin typeface="Arial" panose="020B0604020202020204" pitchFamily="34" charset="0"/>
                <a:cs typeface="Arial" panose="020B0604020202020204" pitchFamily="34" charset="0"/>
              </a:rPr>
              <a:t>– FY 18 CJD applications </a:t>
            </a:r>
            <a:r>
              <a:rPr lang="en-US" sz="1200" dirty="0">
                <a:solidFill>
                  <a:prstClr val="black"/>
                </a:solidFill>
                <a:latin typeface=" Arial"/>
              </a:rPr>
              <a:t>batched to COGs</a:t>
            </a:r>
            <a:endParaRPr lang="en-US" sz="1200" b="1" dirty="0">
              <a:latin typeface="Arial" panose="020B0604020202020204" pitchFamily="34" charset="0"/>
              <a:cs typeface="Arial" panose="020B0604020202020204" pitchFamily="34" charset="0"/>
            </a:endParaRPr>
          </a:p>
        </p:txBody>
      </p:sp>
      <p:sp>
        <p:nvSpPr>
          <p:cNvPr id="52" name="Isosceles Triangle 51">
            <a:extLst>
              <a:ext uri="{FF2B5EF4-FFF2-40B4-BE49-F238E27FC236}">
                <a16:creationId xmlns:a16="http://schemas.microsoft.com/office/drawing/2014/main" id="{991EFBE9-74BA-4694-ADED-C1B654E9D97F}"/>
              </a:ext>
            </a:extLst>
          </p:cNvPr>
          <p:cNvSpPr/>
          <p:nvPr/>
        </p:nvSpPr>
        <p:spPr>
          <a:xfrm>
            <a:off x="5026366" y="4168472"/>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800BC8FB-8427-41CD-B4BA-5919B5892BD1}"/>
              </a:ext>
            </a:extLst>
          </p:cNvPr>
          <p:cNvSpPr txBox="1"/>
          <p:nvPr/>
        </p:nvSpPr>
        <p:spPr>
          <a:xfrm>
            <a:off x="466116" y="4529465"/>
            <a:ext cx="4324547" cy="461665"/>
          </a:xfrm>
          <a:prstGeom prst="rect">
            <a:avLst/>
          </a:prstGeom>
          <a:noFill/>
          <a:ln>
            <a:noFill/>
          </a:ln>
        </p:spPr>
        <p:txBody>
          <a:bodyPr wrap="square" rtlCol="0">
            <a:spAutoFit/>
          </a:bodyPr>
          <a:lstStyle/>
          <a:p>
            <a:r>
              <a:rPr lang="en-US" sz="1200" b="1" dirty="0">
                <a:solidFill>
                  <a:prstClr val="black"/>
                </a:solidFill>
                <a:latin typeface=" Arial"/>
              </a:rPr>
              <a:t>February 15, 2018 - </a:t>
            </a:r>
            <a:r>
              <a:rPr lang="en-US" sz="1200" dirty="0">
                <a:solidFill>
                  <a:prstClr val="black"/>
                </a:solidFill>
                <a:latin typeface=" Arial"/>
              </a:rPr>
              <a:t>CTCOG holds grant workshop 4/4 located in Bell County</a:t>
            </a:r>
          </a:p>
        </p:txBody>
      </p:sp>
      <p:sp>
        <p:nvSpPr>
          <p:cNvPr id="57" name="Isosceles Triangle 56">
            <a:extLst>
              <a:ext uri="{FF2B5EF4-FFF2-40B4-BE49-F238E27FC236}">
                <a16:creationId xmlns:a16="http://schemas.microsoft.com/office/drawing/2014/main" id="{7547CC9C-03A0-4354-AB91-6CC5FB860CAF}"/>
              </a:ext>
            </a:extLst>
          </p:cNvPr>
          <p:cNvSpPr/>
          <p:nvPr/>
        </p:nvSpPr>
        <p:spPr>
          <a:xfrm>
            <a:off x="4302736" y="4642154"/>
            <a:ext cx="331671" cy="257501"/>
          </a:xfrm>
          <a:prstGeom prst="triangle">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9F6F53FE-DBA4-4862-87F9-C17B0121E451}"/>
              </a:ext>
            </a:extLst>
          </p:cNvPr>
          <p:cNvSpPr txBox="1"/>
          <p:nvPr/>
        </p:nvSpPr>
        <p:spPr>
          <a:xfrm>
            <a:off x="3918493" y="5120224"/>
            <a:ext cx="3776958" cy="461665"/>
          </a:xfrm>
          <a:prstGeom prst="rect">
            <a:avLst/>
          </a:prstGeom>
          <a:noFill/>
          <a:ln>
            <a:noFill/>
          </a:ln>
        </p:spPr>
        <p:txBody>
          <a:bodyPr wrap="square" rtlCol="0">
            <a:spAutoFit/>
          </a:bodyPr>
          <a:lstStyle/>
          <a:p>
            <a:r>
              <a:rPr lang="en-US" sz="1200" b="1" dirty="0">
                <a:solidFill>
                  <a:prstClr val="black"/>
                </a:solidFill>
                <a:latin typeface=" Arial"/>
              </a:rPr>
              <a:t>January 24, 2018 - </a:t>
            </a:r>
            <a:r>
              <a:rPr lang="en-US" sz="1200" dirty="0">
                <a:solidFill>
                  <a:prstClr val="black"/>
                </a:solidFill>
                <a:latin typeface=" Arial"/>
              </a:rPr>
              <a:t>CTCOG holds grant workshop 2/4 located in Coryell County</a:t>
            </a:r>
            <a:r>
              <a:rPr lang="en-US" sz="1200" b="1" dirty="0">
                <a:solidFill>
                  <a:prstClr val="black"/>
                </a:solidFill>
                <a:latin typeface=" Arial"/>
              </a:rPr>
              <a:t> </a:t>
            </a:r>
            <a:endParaRPr lang="en-US" sz="1200" dirty="0">
              <a:solidFill>
                <a:prstClr val="black"/>
              </a:solidFill>
              <a:latin typeface=" Arial"/>
            </a:endParaRPr>
          </a:p>
        </p:txBody>
      </p:sp>
    </p:spTree>
    <p:extLst>
      <p:ext uri="{BB962C8B-B14F-4D97-AF65-F5344CB8AC3E}">
        <p14:creationId xmlns:p14="http://schemas.microsoft.com/office/powerpoint/2010/main" val="3796929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1FB6-6C6D-4BE6-A964-2AC650444BE3}"/>
              </a:ext>
            </a:extLst>
          </p:cNvPr>
          <p:cNvSpPr>
            <a:spLocks noGrp="1"/>
          </p:cNvSpPr>
          <p:nvPr>
            <p:ph type="title"/>
          </p:nvPr>
        </p:nvSpPr>
        <p:spPr/>
        <p:txBody>
          <a:bodyPr/>
          <a:lstStyle/>
          <a:p>
            <a:pPr algn="ctr"/>
            <a:r>
              <a:rPr lang="en-US" dirty="0"/>
              <a:t>Request for Applications (RFA)</a:t>
            </a:r>
          </a:p>
        </p:txBody>
      </p:sp>
      <p:pic>
        <p:nvPicPr>
          <p:cNvPr id="4" name="Content Placeholder 3">
            <a:extLst>
              <a:ext uri="{FF2B5EF4-FFF2-40B4-BE49-F238E27FC236}">
                <a16:creationId xmlns:a16="http://schemas.microsoft.com/office/drawing/2014/main" id="{9B06F414-757B-4A68-9466-8B0434AA0EDC}"/>
              </a:ext>
            </a:extLst>
          </p:cNvPr>
          <p:cNvPicPr>
            <a:picLocks noGrp="1" noChangeAspect="1"/>
          </p:cNvPicPr>
          <p:nvPr>
            <p:ph idx="1"/>
          </p:nvPr>
        </p:nvPicPr>
        <p:blipFill rotWithShape="1">
          <a:blip r:embed="rId3"/>
          <a:srcRect l="14222" t="9484" r="64250"/>
          <a:stretch/>
        </p:blipFill>
        <p:spPr>
          <a:xfrm>
            <a:off x="3323063" y="1550016"/>
            <a:ext cx="5140713" cy="5207619"/>
          </a:xfrm>
          <a:prstGeom prst="rect">
            <a:avLst/>
          </a:prstGeom>
        </p:spPr>
      </p:pic>
    </p:spTree>
    <p:extLst>
      <p:ext uri="{BB962C8B-B14F-4D97-AF65-F5344CB8AC3E}">
        <p14:creationId xmlns:p14="http://schemas.microsoft.com/office/powerpoint/2010/main" val="3008317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r>
              <a:rPr lang="en-US" dirty="0"/>
              <a:t>eGrants questions? Contact the eGrants Help Desk</a:t>
            </a:r>
          </a:p>
          <a:p>
            <a:pPr lvl="1"/>
            <a:r>
              <a:rPr lang="en-US" dirty="0">
                <a:hlinkClick r:id="rId3"/>
              </a:rPr>
              <a:t>eGrants@gov.texas.gov</a:t>
            </a:r>
            <a:r>
              <a:rPr lang="en-US" dirty="0"/>
              <a:t>, or via telephone at: (512) 463-8382 or dial 7-1-1 for relay services</a:t>
            </a:r>
          </a:p>
          <a:p>
            <a:r>
              <a:rPr lang="en-US" dirty="0"/>
              <a:t>Programmatic questions? Contact your Grant Manager or the HSGD/CJD Preparedness Programs Manager</a:t>
            </a:r>
          </a:p>
        </p:txBody>
      </p:sp>
    </p:spTree>
    <p:extLst>
      <p:ext uri="{BB962C8B-B14F-4D97-AF65-F5344CB8AC3E}">
        <p14:creationId xmlns:p14="http://schemas.microsoft.com/office/powerpoint/2010/main" val="381134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Application Development:</a:t>
            </a:r>
            <a:br>
              <a:rPr lang="en-US" dirty="0"/>
            </a:br>
            <a:r>
              <a:rPr lang="en-US" dirty="0"/>
              <a:t>Objectives</a:t>
            </a:r>
          </a:p>
        </p:txBody>
      </p:sp>
      <p:sp>
        <p:nvSpPr>
          <p:cNvPr id="3" name="Content Placeholder 2"/>
          <p:cNvSpPr>
            <a:spLocks noGrp="1"/>
          </p:cNvSpPr>
          <p:nvPr>
            <p:ph idx="1"/>
          </p:nvPr>
        </p:nvSpPr>
        <p:spPr/>
        <p:txBody>
          <a:bodyPr/>
          <a:lstStyle/>
          <a:p>
            <a:r>
              <a:rPr lang="en-US" dirty="0"/>
              <a:t>Increase familiarity with the information requirements</a:t>
            </a:r>
          </a:p>
          <a:p>
            <a:r>
              <a:rPr lang="en-US" dirty="0"/>
              <a:t>Be able to identify common errors to avoid</a:t>
            </a:r>
          </a:p>
          <a:p>
            <a:r>
              <a:rPr lang="en-US" dirty="0"/>
              <a:t>Clarify understanding of information requirements</a:t>
            </a:r>
          </a:p>
          <a:p>
            <a:r>
              <a:rPr lang="en-US" dirty="0"/>
              <a:t>Reduce the number of application revisions</a:t>
            </a:r>
          </a:p>
          <a:p>
            <a:endParaRPr lang="en-US" dirty="0"/>
          </a:p>
        </p:txBody>
      </p:sp>
    </p:spTree>
    <p:extLst>
      <p:ext uri="{BB962C8B-B14F-4D97-AF65-F5344CB8AC3E}">
        <p14:creationId xmlns:p14="http://schemas.microsoft.com/office/powerpoint/2010/main" val="2633045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511D-CE28-4EDA-B341-E76197877526}"/>
              </a:ext>
            </a:extLst>
          </p:cNvPr>
          <p:cNvSpPr>
            <a:spLocks noGrp="1"/>
          </p:cNvSpPr>
          <p:nvPr>
            <p:ph type="title"/>
          </p:nvPr>
        </p:nvSpPr>
        <p:spPr/>
        <p:txBody>
          <a:bodyPr>
            <a:normAutofit/>
          </a:bodyPr>
          <a:lstStyle/>
          <a:p>
            <a:pPr algn="ctr"/>
            <a:r>
              <a:rPr lang="en-US" sz="3600" dirty="0"/>
              <a:t>https://egrants.gov.texas.gov/Default.aspx</a:t>
            </a:r>
          </a:p>
        </p:txBody>
      </p:sp>
      <p:pic>
        <p:nvPicPr>
          <p:cNvPr id="8194" name="5618146E-500F-42FD-AD64-C0A5C6472475" descr="5618146E-500F-42FD-AD64-C0A5C6472475">
            <a:extLst>
              <a:ext uri="{FF2B5EF4-FFF2-40B4-BE49-F238E27FC236}">
                <a16:creationId xmlns:a16="http://schemas.microsoft.com/office/drawing/2014/main" id="{62ACA2B8-645F-45ED-8D04-A2470B196C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02" b="6098"/>
          <a:stretch/>
        </p:blipFill>
        <p:spPr bwMode="auto">
          <a:xfrm>
            <a:off x="3401122" y="1427358"/>
            <a:ext cx="5586761" cy="52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80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 Development:</a:t>
            </a:r>
            <a:br>
              <a:rPr lang="en-US" dirty="0"/>
            </a:br>
            <a:r>
              <a:rPr lang="en-US" dirty="0"/>
              <a:t>Profile Tab</a:t>
            </a:r>
          </a:p>
        </p:txBody>
      </p:sp>
      <p:sp>
        <p:nvSpPr>
          <p:cNvPr id="3" name="Content Placeholder 2"/>
          <p:cNvSpPr>
            <a:spLocks noGrp="1"/>
          </p:cNvSpPr>
          <p:nvPr>
            <p:ph idx="1"/>
          </p:nvPr>
        </p:nvSpPr>
        <p:spPr>
          <a:xfrm>
            <a:off x="838200" y="2527705"/>
            <a:ext cx="10515600" cy="3649257"/>
          </a:xfrm>
        </p:spPr>
        <p:txBody>
          <a:bodyPr/>
          <a:lstStyle/>
          <a:p>
            <a:r>
              <a:rPr lang="en-US" dirty="0"/>
              <a:t>Sub-tabs </a:t>
            </a:r>
          </a:p>
          <a:p>
            <a:pPr lvl="1"/>
            <a:r>
              <a:rPr lang="en-US" dirty="0"/>
              <a:t>Details</a:t>
            </a:r>
          </a:p>
          <a:p>
            <a:pPr lvl="1"/>
            <a:r>
              <a:rPr lang="en-US" dirty="0"/>
              <a:t>Grant Vendor</a:t>
            </a:r>
          </a:p>
        </p:txBody>
      </p:sp>
      <p:pic>
        <p:nvPicPr>
          <p:cNvPr id="5" name="Picture 4"/>
          <p:cNvPicPr>
            <a:picLocks noChangeAspect="1"/>
          </p:cNvPicPr>
          <p:nvPr/>
        </p:nvPicPr>
        <p:blipFill rotWithShape="1">
          <a:blip r:embed="rId3"/>
          <a:srcRect t="18748" r="52127" b="36606"/>
          <a:stretch/>
        </p:blipFill>
        <p:spPr>
          <a:xfrm>
            <a:off x="4833667" y="2527704"/>
            <a:ext cx="6520133" cy="1955085"/>
          </a:xfrm>
          <a:prstGeom prst="rect">
            <a:avLst/>
          </a:prstGeom>
        </p:spPr>
      </p:pic>
    </p:spTree>
    <p:extLst>
      <p:ext uri="{BB962C8B-B14F-4D97-AF65-F5344CB8AC3E}">
        <p14:creationId xmlns:p14="http://schemas.microsoft.com/office/powerpoint/2010/main" val="3208135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 Development:</a:t>
            </a:r>
            <a:br>
              <a:rPr lang="en-US" dirty="0"/>
            </a:br>
            <a:r>
              <a:rPr lang="en-US" dirty="0"/>
              <a:t>Profile/Details Tab</a:t>
            </a:r>
          </a:p>
        </p:txBody>
      </p:sp>
      <p:sp>
        <p:nvSpPr>
          <p:cNvPr id="3" name="Content Placeholder 2"/>
          <p:cNvSpPr>
            <a:spLocks noGrp="1"/>
          </p:cNvSpPr>
          <p:nvPr>
            <p:ph idx="1"/>
          </p:nvPr>
        </p:nvSpPr>
        <p:spPr>
          <a:xfrm>
            <a:off x="778146" y="2001489"/>
            <a:ext cx="10515600" cy="3160711"/>
          </a:xfrm>
        </p:spPr>
        <p:txBody>
          <a:bodyPr/>
          <a:lstStyle/>
          <a:p>
            <a:r>
              <a:rPr lang="en-US" dirty="0"/>
              <a:t>Identifying Information</a:t>
            </a:r>
          </a:p>
          <a:p>
            <a:r>
              <a:rPr lang="en-US" dirty="0"/>
              <a:t>Project Title</a:t>
            </a:r>
          </a:p>
          <a:p>
            <a:r>
              <a:rPr lang="en-US" dirty="0"/>
              <a:t>Project dates</a:t>
            </a:r>
          </a:p>
          <a:p>
            <a:r>
              <a:rPr lang="en-US" dirty="0"/>
              <a:t>Target Area Information</a:t>
            </a:r>
          </a:p>
          <a:p>
            <a:r>
              <a:rPr lang="en-US" dirty="0"/>
              <a:t>Grant Officials and contact information</a:t>
            </a:r>
          </a:p>
        </p:txBody>
      </p:sp>
    </p:spTree>
    <p:extLst>
      <p:ext uri="{BB962C8B-B14F-4D97-AF65-F5344CB8AC3E}">
        <p14:creationId xmlns:p14="http://schemas.microsoft.com/office/powerpoint/2010/main" val="3579620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47853" y="1704235"/>
            <a:ext cx="10370637" cy="4917735"/>
          </a:xfrm>
          <a:prstGeom prst="rect">
            <a:avLst/>
          </a:prstGeom>
        </p:spPr>
      </p:pic>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sp>
        <p:nvSpPr>
          <p:cNvPr id="2" name="Rectangular Callout 1"/>
          <p:cNvSpPr/>
          <p:nvPr/>
        </p:nvSpPr>
        <p:spPr>
          <a:xfrm>
            <a:off x="4357991" y="5107021"/>
            <a:ext cx="6634264" cy="1400783"/>
          </a:xfrm>
          <a:prstGeom prst="wedgeRectCallout">
            <a:avLst>
              <a:gd name="adj1" fmla="val -70658"/>
              <a:gd name="adj2" fmla="val -3398"/>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57700" y="5223510"/>
            <a:ext cx="6423660" cy="1477328"/>
          </a:xfrm>
          <a:prstGeom prst="rect">
            <a:avLst/>
          </a:prstGeom>
          <a:noFill/>
        </p:spPr>
        <p:txBody>
          <a:bodyPr wrap="square" rtlCol="0">
            <a:spAutoFit/>
          </a:bodyPr>
          <a:lstStyle/>
          <a:p>
            <a:pPr marL="171450" indent="-171450">
              <a:buFont typeface="Arial" panose="020B0604020202020204" pitchFamily="34" charset="0"/>
              <a:buChar char="•"/>
            </a:pPr>
            <a:r>
              <a:rPr lang="en-US" dirty="0">
                <a:solidFill>
                  <a:srgbClr val="FF0000"/>
                </a:solidFill>
              </a:rPr>
              <a:t>Project start dates must be the 1</a:t>
            </a:r>
            <a:r>
              <a:rPr lang="en-US" baseline="30000" dirty="0">
                <a:solidFill>
                  <a:srgbClr val="FF0000"/>
                </a:solidFill>
              </a:rPr>
              <a:t>st</a:t>
            </a:r>
            <a:r>
              <a:rPr lang="en-US" dirty="0">
                <a:solidFill>
                  <a:srgbClr val="FF0000"/>
                </a:solidFill>
              </a:rPr>
              <a:t> of the month.</a:t>
            </a:r>
          </a:p>
          <a:p>
            <a:pPr marL="171450" indent="-171450">
              <a:buFont typeface="Arial" panose="020B0604020202020204" pitchFamily="34" charset="0"/>
              <a:buChar char="•"/>
            </a:pPr>
            <a:r>
              <a:rPr lang="en-US" dirty="0">
                <a:solidFill>
                  <a:srgbClr val="FF0000"/>
                </a:solidFill>
              </a:rPr>
              <a:t>Project end dates must be the last day of the month. </a:t>
            </a:r>
          </a:p>
          <a:p>
            <a:pPr marL="171450" indent="-171450">
              <a:buFont typeface="Arial" panose="020B0604020202020204" pitchFamily="34" charset="0"/>
              <a:buChar char="•"/>
            </a:pPr>
            <a:r>
              <a:rPr lang="en-US" dirty="0">
                <a:solidFill>
                  <a:srgbClr val="FF0000"/>
                </a:solidFill>
              </a:rPr>
              <a:t>eGrants will not allow any other dates between the first and last day of a month for project dates. </a:t>
            </a:r>
          </a:p>
          <a:p>
            <a:endParaRPr lang="en-US" dirty="0"/>
          </a:p>
        </p:txBody>
      </p:sp>
    </p:spTree>
    <p:extLst>
      <p:ext uri="{BB962C8B-B14F-4D97-AF65-F5344CB8AC3E}">
        <p14:creationId xmlns:p14="http://schemas.microsoft.com/office/powerpoint/2010/main" val="1581102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42271" y="2172790"/>
            <a:ext cx="10074227" cy="3686629"/>
          </a:xfrm>
          <a:prstGeom prst="rect">
            <a:avLst/>
          </a:prstGeom>
        </p:spPr>
      </p:pic>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spTree>
    <p:extLst>
      <p:ext uri="{BB962C8B-B14F-4D97-AF65-F5344CB8AC3E}">
        <p14:creationId xmlns:p14="http://schemas.microsoft.com/office/powerpoint/2010/main" val="384668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 Request for Homeland Security Applications (RFA)</a:t>
            </a:r>
          </a:p>
        </p:txBody>
      </p:sp>
      <p:sp>
        <p:nvSpPr>
          <p:cNvPr id="3" name="Content Placeholder 2"/>
          <p:cNvSpPr>
            <a:spLocks noGrp="1"/>
          </p:cNvSpPr>
          <p:nvPr>
            <p:ph idx="1"/>
          </p:nvPr>
        </p:nvSpPr>
        <p:spPr/>
        <p:txBody>
          <a:bodyPr>
            <a:normAutofit/>
          </a:bodyPr>
          <a:lstStyle/>
          <a:p>
            <a:r>
              <a:rPr lang="en-US" b="1" dirty="0"/>
              <a:t>Purpose</a:t>
            </a:r>
            <a:r>
              <a:rPr lang="en-US" dirty="0"/>
              <a:t>: The purpose of the SHSP is to support state, tribal and local preparedness activities that address high-priority preparedness gaps across all core capabilities </a:t>
            </a:r>
            <a:r>
              <a:rPr lang="en-US" b="1" u="sng" dirty="0">
                <a:solidFill>
                  <a:srgbClr val="FF0000"/>
                </a:solidFill>
              </a:rPr>
              <a:t>where a nexus to terrorism exists</a:t>
            </a:r>
            <a:r>
              <a:rPr lang="en-US" dirty="0">
                <a:solidFill>
                  <a:srgbClr val="FF0000"/>
                </a:solidFill>
              </a:rPr>
              <a:t>.  </a:t>
            </a:r>
            <a:r>
              <a:rPr lang="en-US" dirty="0"/>
              <a:t>All investments must be consistent with capability targets set during the Threat and Hazard Identification and Risk Assessment (THIRA) process, and gaps identified in the State Preparedness Report (SPR).</a:t>
            </a:r>
          </a:p>
        </p:txBody>
      </p:sp>
    </p:spTree>
    <p:extLst>
      <p:ext uri="{BB962C8B-B14F-4D97-AF65-F5344CB8AC3E}">
        <p14:creationId xmlns:p14="http://schemas.microsoft.com/office/powerpoint/2010/main" val="860314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073128" y="1690688"/>
            <a:ext cx="7923505" cy="5031182"/>
          </a:xfrm>
          <a:prstGeom prst="rect">
            <a:avLst/>
          </a:prstGeom>
        </p:spPr>
      </p:pic>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sp>
        <p:nvSpPr>
          <p:cNvPr id="2" name="Rectangular Callout 1"/>
          <p:cNvSpPr/>
          <p:nvPr/>
        </p:nvSpPr>
        <p:spPr>
          <a:xfrm>
            <a:off x="280410" y="1998617"/>
            <a:ext cx="3377190" cy="3553098"/>
          </a:xfrm>
          <a:prstGeom prst="wedgeRectCallout">
            <a:avLst>
              <a:gd name="adj1" fmla="val 63188"/>
              <a:gd name="adj2" fmla="val -2700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FF0000"/>
                </a:solidFill>
              </a:rPr>
              <a:t>Insert the email address linked to the designated official’s eGrants account. If the designated official does not have an account, one will need to be established for them. </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Ensure the contact information in the official’s profile is correct. This is the information the OOG will use to contact them. </a:t>
            </a:r>
          </a:p>
        </p:txBody>
      </p:sp>
    </p:spTree>
    <p:extLst>
      <p:ext uri="{BB962C8B-B14F-4D97-AF65-F5344CB8AC3E}">
        <p14:creationId xmlns:p14="http://schemas.microsoft.com/office/powerpoint/2010/main" val="3058552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pic>
        <p:nvPicPr>
          <p:cNvPr id="6" name="Content Placeholder 5"/>
          <p:cNvPicPr>
            <a:picLocks noGrp="1" noChangeAspect="1"/>
          </p:cNvPicPr>
          <p:nvPr>
            <p:ph idx="1"/>
          </p:nvPr>
        </p:nvPicPr>
        <p:blipFill>
          <a:blip r:embed="rId3"/>
          <a:stretch>
            <a:fillRect/>
          </a:stretch>
        </p:blipFill>
        <p:spPr>
          <a:xfrm>
            <a:off x="348976" y="4642326"/>
            <a:ext cx="11479849" cy="1758474"/>
          </a:xfrm>
          <a:prstGeom prst="rect">
            <a:avLst/>
          </a:prstGeom>
        </p:spPr>
      </p:pic>
      <p:sp>
        <p:nvSpPr>
          <p:cNvPr id="7" name="TextBox 6"/>
          <p:cNvSpPr txBox="1"/>
          <p:nvPr/>
        </p:nvSpPr>
        <p:spPr>
          <a:xfrm>
            <a:off x="830716" y="1873565"/>
            <a:ext cx="10254342" cy="3016210"/>
          </a:xfrm>
          <a:prstGeom prst="rect">
            <a:avLst/>
          </a:prstGeom>
          <a:noFill/>
        </p:spPr>
        <p:txBody>
          <a:bodyPr wrap="square" rtlCol="0">
            <a:spAutoFit/>
          </a:bodyPr>
          <a:lstStyle/>
          <a:p>
            <a:pPr marL="457200" indent="-457200">
              <a:buFont typeface="Arial" panose="020B0604020202020204" pitchFamily="34" charset="0"/>
              <a:buChar char="•"/>
            </a:pPr>
            <a:r>
              <a:rPr lang="en-US" sz="3200" dirty="0"/>
              <a:t>Notes by Grantee to OOG </a:t>
            </a:r>
          </a:p>
          <a:p>
            <a:pPr marL="914400" lvl="1" indent="-457200">
              <a:buFont typeface="Arial" panose="020B0604020202020204" pitchFamily="34" charset="0"/>
              <a:buChar char="•"/>
            </a:pPr>
            <a:r>
              <a:rPr lang="en-US" sz="2800" dirty="0"/>
              <a:t>Use to add important information as needed in the grant record</a:t>
            </a:r>
          </a:p>
          <a:p>
            <a:pPr marL="914400" lvl="1" indent="-457200">
              <a:buFont typeface="Arial" panose="020B0604020202020204" pitchFamily="34" charset="0"/>
              <a:buChar char="•"/>
            </a:pPr>
            <a:r>
              <a:rPr lang="en-US" sz="2800" dirty="0"/>
              <a:t>Subject to public records regulations</a:t>
            </a:r>
          </a:p>
          <a:p>
            <a:pPr marL="914400" lvl="1" indent="-457200">
              <a:buFont typeface="Arial" panose="020B0604020202020204" pitchFamily="34" charset="0"/>
              <a:buChar char="•"/>
            </a:pPr>
            <a:r>
              <a:rPr lang="en-US" sz="2800" dirty="0"/>
              <a:t>Grant business only, notes cannot be deleted</a:t>
            </a:r>
          </a:p>
          <a:p>
            <a:pPr marL="914400" lvl="1" indent="-457200">
              <a:buFont typeface="Arial" panose="020B0604020202020204" pitchFamily="34" charset="0"/>
              <a:buChar char="•"/>
            </a:pPr>
            <a:r>
              <a:rPr lang="en-US" sz="2800" dirty="0"/>
              <a:t>Should only pertain to items on the respective tab</a:t>
            </a:r>
          </a:p>
          <a:p>
            <a:endParaRPr lang="en-US" dirty="0"/>
          </a:p>
        </p:txBody>
      </p:sp>
    </p:spTree>
    <p:extLst>
      <p:ext uri="{BB962C8B-B14F-4D97-AF65-F5344CB8AC3E}">
        <p14:creationId xmlns:p14="http://schemas.microsoft.com/office/powerpoint/2010/main" val="786223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sp>
        <p:nvSpPr>
          <p:cNvPr id="3" name="Content Placeholder 2"/>
          <p:cNvSpPr>
            <a:spLocks noGrp="1"/>
          </p:cNvSpPr>
          <p:nvPr>
            <p:ph idx="1"/>
          </p:nvPr>
        </p:nvSpPr>
        <p:spPr>
          <a:xfrm>
            <a:off x="700087" y="2007220"/>
            <a:ext cx="10515600" cy="3309698"/>
          </a:xfrm>
        </p:spPr>
        <p:txBody>
          <a:bodyPr/>
          <a:lstStyle/>
          <a:p>
            <a:r>
              <a:rPr lang="en-US" dirty="0"/>
              <a:t>Vendor Identifying Information</a:t>
            </a:r>
          </a:p>
          <a:p>
            <a:pPr lvl="1"/>
            <a:r>
              <a:rPr lang="en-US" dirty="0"/>
              <a:t>Organization Type</a:t>
            </a:r>
          </a:p>
          <a:p>
            <a:pPr lvl="1"/>
            <a:r>
              <a:rPr lang="en-US" dirty="0"/>
              <a:t>Federal Employee Identification (FEI) Number </a:t>
            </a:r>
          </a:p>
          <a:p>
            <a:pPr lvl="1"/>
            <a:r>
              <a:rPr lang="en-US" dirty="0"/>
              <a:t>DUNS Number</a:t>
            </a:r>
          </a:p>
          <a:p>
            <a:r>
              <a:rPr lang="en-US" dirty="0"/>
              <a:t>System for Award Management (SAM) Expiration </a:t>
            </a:r>
          </a:p>
        </p:txBody>
      </p:sp>
      <p:pic>
        <p:nvPicPr>
          <p:cNvPr id="4" name="Picture 3"/>
          <p:cNvPicPr>
            <a:picLocks noChangeAspect="1"/>
          </p:cNvPicPr>
          <p:nvPr/>
        </p:nvPicPr>
        <p:blipFill rotWithShape="1">
          <a:blip r:embed="rId3"/>
          <a:srcRect t="26575" r="11207" b="18977"/>
          <a:stretch/>
        </p:blipFill>
        <p:spPr>
          <a:xfrm>
            <a:off x="3803992" y="4654136"/>
            <a:ext cx="4307790" cy="1325563"/>
          </a:xfrm>
          <a:prstGeom prst="rect">
            <a:avLst/>
          </a:prstGeom>
        </p:spPr>
      </p:pic>
    </p:spTree>
    <p:extLst>
      <p:ext uri="{BB962C8B-B14F-4D97-AF65-F5344CB8AC3E}">
        <p14:creationId xmlns:p14="http://schemas.microsoft.com/office/powerpoint/2010/main" val="1583337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pic>
        <p:nvPicPr>
          <p:cNvPr id="6" name="Picture 5"/>
          <p:cNvPicPr>
            <a:picLocks noChangeAspect="1"/>
          </p:cNvPicPr>
          <p:nvPr/>
        </p:nvPicPr>
        <p:blipFill>
          <a:blip r:embed="rId3"/>
          <a:stretch>
            <a:fillRect/>
          </a:stretch>
        </p:blipFill>
        <p:spPr>
          <a:xfrm>
            <a:off x="1254034" y="1780796"/>
            <a:ext cx="9444446" cy="4858703"/>
          </a:xfrm>
          <a:prstGeom prst="rect">
            <a:avLst/>
          </a:prstGeom>
        </p:spPr>
      </p:pic>
      <p:sp>
        <p:nvSpPr>
          <p:cNvPr id="3" name="Rectangular Callout 2"/>
          <p:cNvSpPr/>
          <p:nvPr/>
        </p:nvSpPr>
        <p:spPr>
          <a:xfrm>
            <a:off x="7027817" y="3899653"/>
            <a:ext cx="3670663" cy="620987"/>
          </a:xfrm>
          <a:prstGeom prst="wedgeRectCallout">
            <a:avLst>
              <a:gd name="adj1" fmla="val -189127"/>
              <a:gd name="adj2" fmla="val 1116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applicant needs to select the matching payment information</a:t>
            </a:r>
            <a:endParaRPr lang="en-US" dirty="0"/>
          </a:p>
        </p:txBody>
      </p:sp>
      <p:sp>
        <p:nvSpPr>
          <p:cNvPr id="7" name="Oval 6"/>
          <p:cNvSpPr/>
          <p:nvPr/>
        </p:nvSpPr>
        <p:spPr>
          <a:xfrm>
            <a:off x="731520" y="4520640"/>
            <a:ext cx="4362994" cy="60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092926" y="5430686"/>
            <a:ext cx="4362994" cy="691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31520" y="3311827"/>
            <a:ext cx="4362994" cy="691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8802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pic>
        <p:nvPicPr>
          <p:cNvPr id="2050"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1" b="65184"/>
          <a:stretch/>
        </p:blipFill>
        <p:spPr bwMode="auto">
          <a:xfrm>
            <a:off x="686579" y="1690688"/>
            <a:ext cx="10542616" cy="48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pic>
        <p:nvPicPr>
          <p:cNvPr id="4" name="Picture 3"/>
          <p:cNvPicPr>
            <a:picLocks noChangeAspect="1"/>
          </p:cNvPicPr>
          <p:nvPr/>
        </p:nvPicPr>
        <p:blipFill rotWithShape="1">
          <a:blip r:embed="rId3"/>
          <a:srcRect l="2283" t="52337" r="-529" b="5848"/>
          <a:stretch/>
        </p:blipFill>
        <p:spPr>
          <a:xfrm>
            <a:off x="693174" y="1690688"/>
            <a:ext cx="10961122" cy="5167312"/>
          </a:xfrm>
          <a:prstGeom prst="rect">
            <a:avLst/>
          </a:prstGeom>
        </p:spPr>
      </p:pic>
    </p:spTree>
    <p:extLst>
      <p:ext uri="{BB962C8B-B14F-4D97-AF65-F5344CB8AC3E}">
        <p14:creationId xmlns:p14="http://schemas.microsoft.com/office/powerpoint/2010/main" val="3562294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Narrative Tab</a:t>
            </a:r>
          </a:p>
        </p:txBody>
      </p:sp>
      <p:sp>
        <p:nvSpPr>
          <p:cNvPr id="3" name="Content Placeholder 2"/>
          <p:cNvSpPr>
            <a:spLocks noGrp="1"/>
          </p:cNvSpPr>
          <p:nvPr>
            <p:ph idx="1"/>
          </p:nvPr>
        </p:nvSpPr>
        <p:spPr/>
        <p:txBody>
          <a:bodyPr>
            <a:normAutofit lnSpcReduction="10000"/>
          </a:bodyPr>
          <a:lstStyle/>
          <a:p>
            <a:r>
              <a:rPr lang="en-US" b="1" u="sng" dirty="0">
                <a:solidFill>
                  <a:srgbClr val="FF0000"/>
                </a:solidFill>
              </a:rPr>
              <a:t>Project Summary</a:t>
            </a:r>
          </a:p>
          <a:p>
            <a:r>
              <a:rPr lang="en-US" dirty="0"/>
              <a:t>Problem Statement</a:t>
            </a:r>
          </a:p>
          <a:p>
            <a:r>
              <a:rPr lang="en-US" dirty="0"/>
              <a:t>Existing Capabilities</a:t>
            </a:r>
          </a:p>
          <a:p>
            <a:r>
              <a:rPr lang="en-US" dirty="0"/>
              <a:t>Existing Capability Gaps</a:t>
            </a:r>
          </a:p>
          <a:p>
            <a:r>
              <a:rPr lang="en-US" dirty="0"/>
              <a:t>Impact Statement</a:t>
            </a:r>
          </a:p>
          <a:p>
            <a:r>
              <a:rPr lang="en-US" b="1" u="sng" dirty="0">
                <a:solidFill>
                  <a:srgbClr val="0070C0"/>
                </a:solidFill>
              </a:rPr>
              <a:t>Homeland Security Priority Actions</a:t>
            </a:r>
          </a:p>
          <a:p>
            <a:r>
              <a:rPr lang="en-US" dirty="0"/>
              <a:t>Target Group</a:t>
            </a:r>
          </a:p>
          <a:p>
            <a:r>
              <a:rPr lang="en-US" dirty="0"/>
              <a:t>Long-term Approach</a:t>
            </a:r>
          </a:p>
        </p:txBody>
      </p:sp>
      <p:graphicFrame>
        <p:nvGraphicFramePr>
          <p:cNvPr id="5" name="Object 4"/>
          <p:cNvGraphicFramePr>
            <a:graphicFrameLocks noChangeAspect="1"/>
          </p:cNvGraphicFramePr>
          <p:nvPr>
            <p:extLst>
              <p:ext uri="{D42A27DB-BD31-4B8C-83A1-F6EECF244321}">
                <p14:modId xmlns:p14="http://schemas.microsoft.com/office/powerpoint/2010/main" val="482616147"/>
              </p:ext>
            </p:extLst>
          </p:nvPr>
        </p:nvGraphicFramePr>
        <p:xfrm>
          <a:off x="838200" y="4453193"/>
          <a:ext cx="6412606" cy="412124"/>
        </p:xfrm>
        <a:graphic>
          <a:graphicData uri="http://schemas.openxmlformats.org/presentationml/2006/ole">
            <mc:AlternateContent xmlns:mc="http://schemas.openxmlformats.org/markup-compatibility/2006">
              <mc:Choice xmlns:v="urn:schemas-microsoft-com:vml" Requires="v">
                <p:oleObj spid="_x0000_s1215" name="Acrobat Document" r:id="rId4" imgW="5829480" imgH="7543800" progId="AcroExch.Document.11">
                  <p:embed/>
                </p:oleObj>
              </mc:Choice>
              <mc:Fallback>
                <p:oleObj name="Acrobat Document" r:id="rId4" imgW="5829480" imgH="7543800" progId="AcroExch.Document.11">
                  <p:embed/>
                  <p:pic>
                    <p:nvPicPr>
                      <p:cNvPr id="0" name=""/>
                      <p:cNvPicPr/>
                      <p:nvPr/>
                    </p:nvPicPr>
                    <p:blipFill>
                      <a:blip r:embed="rId5"/>
                      <a:stretch>
                        <a:fillRect/>
                      </a:stretch>
                    </p:blipFill>
                    <p:spPr>
                      <a:xfrm>
                        <a:off x="838200" y="4453193"/>
                        <a:ext cx="6412606" cy="412124"/>
                      </a:xfrm>
                      <a:prstGeom prst="rect">
                        <a:avLst/>
                      </a:prstGeom>
                    </p:spPr>
                  </p:pic>
                </p:oleObj>
              </mc:Fallback>
            </mc:AlternateContent>
          </a:graphicData>
        </a:graphic>
      </p:graphicFrame>
    </p:spTree>
    <p:extLst>
      <p:ext uri="{BB962C8B-B14F-4D97-AF65-F5344CB8AC3E}">
        <p14:creationId xmlns:p14="http://schemas.microsoft.com/office/powerpoint/2010/main" val="3470108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Development:</a:t>
            </a:r>
            <a:br>
              <a:rPr lang="en-US" dirty="0"/>
            </a:br>
            <a:r>
              <a:rPr lang="en-US" dirty="0"/>
              <a:t>Narrative Tab</a:t>
            </a:r>
          </a:p>
        </p:txBody>
      </p:sp>
      <p:sp>
        <p:nvSpPr>
          <p:cNvPr id="3" name="Content Placeholder 2"/>
          <p:cNvSpPr>
            <a:spLocks noGrp="1"/>
          </p:cNvSpPr>
          <p:nvPr>
            <p:ph idx="1"/>
          </p:nvPr>
        </p:nvSpPr>
        <p:spPr/>
        <p:txBody>
          <a:bodyPr>
            <a:normAutofit lnSpcReduction="10000"/>
          </a:bodyPr>
          <a:lstStyle/>
          <a:p>
            <a:pPr marL="0" indent="0">
              <a:buNone/>
            </a:pPr>
            <a:r>
              <a:rPr lang="en-US" b="1" dirty="0"/>
              <a:t>Homeland Security Priority Action Examples</a:t>
            </a:r>
          </a:p>
          <a:p>
            <a:pPr marL="0" indent="0">
              <a:buNone/>
            </a:pPr>
            <a:r>
              <a:rPr lang="en-US" b="1" dirty="0"/>
              <a:t>1.2.3 </a:t>
            </a:r>
            <a:r>
              <a:rPr lang="en-US" dirty="0"/>
              <a:t> - Expand and enhance the network of human sources that can provide detailed and relevant information on known or suspected terrorist and criminal enterprises. 	</a:t>
            </a:r>
          </a:p>
          <a:p>
            <a:pPr marL="0" indent="0" algn="ctr">
              <a:lnSpc>
                <a:spcPct val="110000"/>
              </a:lnSpc>
              <a:spcBef>
                <a:spcPts val="1200"/>
              </a:spcBef>
              <a:spcAft>
                <a:spcPts val="1200"/>
              </a:spcAft>
              <a:buNone/>
            </a:pPr>
            <a:r>
              <a:rPr lang="en-US" b="1" dirty="0"/>
              <a:t>OR</a:t>
            </a:r>
          </a:p>
          <a:p>
            <a:pPr marL="0" indent="0">
              <a:buNone/>
            </a:pPr>
            <a:r>
              <a:rPr lang="en-US" b="1" dirty="0"/>
              <a:t>4.7.1 </a:t>
            </a:r>
            <a:r>
              <a:rPr lang="en-US" dirty="0"/>
              <a:t> - Ensure adequate homeland security training is available to and completed by leaders with homeland security responsibilities, first responders, and key stakeholders throughout the state. 	</a:t>
            </a:r>
          </a:p>
          <a:p>
            <a:endParaRPr lang="en-US" dirty="0"/>
          </a:p>
        </p:txBody>
      </p:sp>
    </p:spTree>
    <p:extLst>
      <p:ext uri="{BB962C8B-B14F-4D97-AF65-F5344CB8AC3E}">
        <p14:creationId xmlns:p14="http://schemas.microsoft.com/office/powerpoint/2010/main" val="4278385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Activities Tab</a:t>
            </a:r>
          </a:p>
        </p:txBody>
      </p:sp>
      <p:sp>
        <p:nvSpPr>
          <p:cNvPr id="6" name="Content Placeholder 2"/>
          <p:cNvSpPr txBox="1">
            <a:spLocks/>
          </p:cNvSpPr>
          <p:nvPr/>
        </p:nvSpPr>
        <p:spPr>
          <a:xfrm>
            <a:off x="700166" y="181882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only one (1) activity per application</a:t>
            </a:r>
          </a:p>
          <a:p>
            <a:r>
              <a:rPr lang="en-US" dirty="0"/>
              <a:t>Activities align with the OOG Investment Justification (IJ)</a:t>
            </a:r>
          </a:p>
        </p:txBody>
      </p:sp>
      <p:grpSp>
        <p:nvGrpSpPr>
          <p:cNvPr id="5" name="Group 4"/>
          <p:cNvGrpSpPr/>
          <p:nvPr/>
        </p:nvGrpSpPr>
        <p:grpSpPr>
          <a:xfrm>
            <a:off x="5683902" y="4654192"/>
            <a:ext cx="4372453" cy="478199"/>
            <a:chOff x="5542109" y="4674740"/>
            <a:chExt cx="4372453" cy="478199"/>
          </a:xfrm>
        </p:grpSpPr>
        <p:sp>
          <p:nvSpPr>
            <p:cNvPr id="3" name="Rectangular Callout 2"/>
            <p:cNvSpPr/>
            <p:nvPr/>
          </p:nvSpPr>
          <p:spPr>
            <a:xfrm>
              <a:off x="5542109" y="4674740"/>
              <a:ext cx="4187518" cy="478199"/>
            </a:xfrm>
            <a:prstGeom prst="wedgeRectCallout">
              <a:avLst>
                <a:gd name="adj1" fmla="val -66914"/>
                <a:gd name="adj2" fmla="val 9307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42109" y="4729173"/>
              <a:ext cx="4372453" cy="369332"/>
            </a:xfrm>
            <a:prstGeom prst="rect">
              <a:avLst/>
            </a:prstGeom>
            <a:noFill/>
          </p:spPr>
          <p:txBody>
            <a:bodyPr wrap="square" rtlCol="0">
              <a:spAutoFit/>
            </a:bodyPr>
            <a:lstStyle/>
            <a:p>
              <a:r>
                <a:rPr lang="en-US" dirty="0">
                  <a:solidFill>
                    <a:srgbClr val="FF0000"/>
                  </a:solidFill>
                </a:rPr>
                <a:t>Click here to view a description of activities</a:t>
              </a:r>
            </a:p>
          </p:txBody>
        </p:sp>
      </p:grpSp>
      <p:pic>
        <p:nvPicPr>
          <p:cNvPr id="9" name="Picture 8"/>
          <p:cNvPicPr>
            <a:picLocks noChangeAspect="1"/>
          </p:cNvPicPr>
          <p:nvPr/>
        </p:nvPicPr>
        <p:blipFill rotWithShape="1">
          <a:blip r:embed="rId3"/>
          <a:srcRect b="4782"/>
          <a:stretch/>
        </p:blipFill>
        <p:spPr>
          <a:xfrm>
            <a:off x="700166" y="2893462"/>
            <a:ext cx="8879761" cy="3781658"/>
          </a:xfrm>
          <a:prstGeom prst="rect">
            <a:avLst/>
          </a:prstGeom>
        </p:spPr>
      </p:pic>
      <p:pic>
        <p:nvPicPr>
          <p:cNvPr id="8" name="Content Placeholder 4"/>
          <p:cNvPicPr>
            <a:picLocks noChangeAspect="1"/>
          </p:cNvPicPr>
          <p:nvPr/>
        </p:nvPicPr>
        <p:blipFill>
          <a:blip r:embed="rId4"/>
          <a:stretch>
            <a:fillRect/>
          </a:stretch>
        </p:blipFill>
        <p:spPr>
          <a:xfrm>
            <a:off x="5536112" y="4005434"/>
            <a:ext cx="6547218" cy="2669686"/>
          </a:xfrm>
          <a:prstGeom prst="rect">
            <a:avLst/>
          </a:prstGeom>
        </p:spPr>
      </p:pic>
      <p:sp>
        <p:nvSpPr>
          <p:cNvPr id="10" name="Rounded Rectangle 9"/>
          <p:cNvSpPr/>
          <p:nvPr/>
        </p:nvSpPr>
        <p:spPr>
          <a:xfrm>
            <a:off x="2495006" y="6298298"/>
            <a:ext cx="2586445" cy="376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533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Activities Tab</a:t>
            </a:r>
          </a:p>
        </p:txBody>
      </p:sp>
      <p:grpSp>
        <p:nvGrpSpPr>
          <p:cNvPr id="7" name="Group 6"/>
          <p:cNvGrpSpPr/>
          <p:nvPr/>
        </p:nvGrpSpPr>
        <p:grpSpPr>
          <a:xfrm>
            <a:off x="497276" y="1972628"/>
            <a:ext cx="11271948" cy="3696653"/>
            <a:chOff x="549528" y="1972628"/>
            <a:chExt cx="11271948" cy="3696653"/>
          </a:xfrm>
        </p:grpSpPr>
        <p:pic>
          <p:nvPicPr>
            <p:cNvPr id="4" name="Picture 3"/>
            <p:cNvPicPr>
              <a:picLocks noChangeAspect="1"/>
            </p:cNvPicPr>
            <p:nvPr/>
          </p:nvPicPr>
          <p:blipFill>
            <a:blip r:embed="rId3"/>
            <a:stretch>
              <a:fillRect/>
            </a:stretch>
          </p:blipFill>
          <p:spPr>
            <a:xfrm>
              <a:off x="549528" y="1972628"/>
              <a:ext cx="11271948" cy="3696653"/>
            </a:xfrm>
            <a:prstGeom prst="rect">
              <a:avLst/>
            </a:prstGeom>
          </p:spPr>
        </p:pic>
        <p:sp>
          <p:nvSpPr>
            <p:cNvPr id="6" name="Rectangle 5"/>
            <p:cNvSpPr/>
            <p:nvPr/>
          </p:nvSpPr>
          <p:spPr>
            <a:xfrm>
              <a:off x="6048103" y="4950823"/>
              <a:ext cx="391886" cy="14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3728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 Request for Homeland Security Applications (RFA)</a:t>
            </a:r>
          </a:p>
        </p:txBody>
      </p:sp>
      <p:sp>
        <p:nvSpPr>
          <p:cNvPr id="3" name="Content Placeholder 2"/>
          <p:cNvSpPr>
            <a:spLocks noGrp="1"/>
          </p:cNvSpPr>
          <p:nvPr>
            <p:ph idx="1"/>
          </p:nvPr>
        </p:nvSpPr>
        <p:spPr/>
        <p:txBody>
          <a:bodyPr>
            <a:normAutofit/>
          </a:bodyPr>
          <a:lstStyle/>
          <a:p>
            <a:pPr marL="0" indent="0">
              <a:buNone/>
            </a:pPr>
            <a:r>
              <a:rPr lang="en-US" b="1" dirty="0"/>
              <a:t>Funding Levels</a:t>
            </a:r>
            <a:r>
              <a:rPr lang="en-US" dirty="0"/>
              <a:t>:</a:t>
            </a:r>
          </a:p>
          <a:p>
            <a:pPr marL="171450" lvl="0" indent="-171450"/>
            <a:r>
              <a:rPr lang="en-US" sz="2800" b="1" u="sng" dirty="0"/>
              <a:t>Minimum: $2,500 </a:t>
            </a:r>
            <a:endParaRPr lang="en-US" sz="2800" dirty="0"/>
          </a:p>
          <a:p>
            <a:pPr marL="171450" lvl="0" indent="-171450"/>
            <a:r>
              <a:rPr lang="en-US" sz="2800" dirty="0"/>
              <a:t>Maximum for Local and Regional projects:  None</a:t>
            </a:r>
          </a:p>
          <a:p>
            <a:pPr marL="171450" lvl="0" indent="-171450"/>
            <a:r>
              <a:rPr lang="en-US" sz="2800" dirty="0"/>
              <a:t>Maximum for Urban Area Security Initiative (UASI) jurisdictions that did not receive a direct allocation from the Federal Emergency Management Agency (FEMA):  $450,000 for Fusion Center projects. </a:t>
            </a:r>
          </a:p>
        </p:txBody>
      </p:sp>
    </p:spTree>
    <p:extLst>
      <p:ext uri="{BB962C8B-B14F-4D97-AF65-F5344CB8AC3E}">
        <p14:creationId xmlns:p14="http://schemas.microsoft.com/office/powerpoint/2010/main" val="4042340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Measures Tab</a:t>
            </a:r>
          </a:p>
        </p:txBody>
      </p:sp>
      <p:sp>
        <p:nvSpPr>
          <p:cNvPr id="3" name="Content Placeholder 2"/>
          <p:cNvSpPr>
            <a:spLocks noGrp="1"/>
          </p:cNvSpPr>
          <p:nvPr>
            <p:ph idx="1"/>
          </p:nvPr>
        </p:nvSpPr>
        <p:spPr>
          <a:xfrm>
            <a:off x="838200" y="1825625"/>
            <a:ext cx="10515600" cy="4351338"/>
          </a:xfrm>
        </p:spPr>
        <p:txBody>
          <a:bodyPr/>
          <a:lstStyle/>
          <a:p>
            <a:r>
              <a:rPr lang="en-US" dirty="0"/>
              <a:t>Entering the OOG-Defined Output Performance Measure Information</a:t>
            </a:r>
          </a:p>
          <a:p>
            <a:r>
              <a:rPr lang="en-US" dirty="0"/>
              <a:t>Creating Custom Measures</a:t>
            </a:r>
          </a:p>
          <a:p>
            <a:pPr marL="0" indent="0">
              <a:buNone/>
            </a:pPr>
            <a:endParaRPr lang="en-US" dirty="0"/>
          </a:p>
        </p:txBody>
      </p:sp>
      <p:pic>
        <p:nvPicPr>
          <p:cNvPr id="4" name="Picture 3"/>
          <p:cNvPicPr>
            <a:picLocks noChangeAspect="1"/>
          </p:cNvPicPr>
          <p:nvPr/>
        </p:nvPicPr>
        <p:blipFill rotWithShape="1">
          <a:blip r:embed="rId3"/>
          <a:srcRect b="47012"/>
          <a:stretch/>
        </p:blipFill>
        <p:spPr>
          <a:xfrm>
            <a:off x="594521" y="3449139"/>
            <a:ext cx="11126457" cy="2716531"/>
          </a:xfrm>
          <a:prstGeom prst="rect">
            <a:avLst/>
          </a:prstGeom>
        </p:spPr>
      </p:pic>
    </p:spTree>
    <p:extLst>
      <p:ext uri="{BB962C8B-B14F-4D97-AF65-F5344CB8AC3E}">
        <p14:creationId xmlns:p14="http://schemas.microsoft.com/office/powerpoint/2010/main" val="661266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Budget Tab</a:t>
            </a:r>
          </a:p>
        </p:txBody>
      </p:sp>
      <p:pic>
        <p:nvPicPr>
          <p:cNvPr id="4" name="Content Placeholder 3"/>
          <p:cNvPicPr>
            <a:picLocks noGrp="1" noChangeAspect="1"/>
          </p:cNvPicPr>
          <p:nvPr>
            <p:ph idx="1"/>
          </p:nvPr>
        </p:nvPicPr>
        <p:blipFill>
          <a:blip r:embed="rId3"/>
          <a:stretch>
            <a:fillRect/>
          </a:stretch>
        </p:blipFill>
        <p:spPr>
          <a:xfrm>
            <a:off x="2034077" y="1942504"/>
            <a:ext cx="7847619" cy="1914286"/>
          </a:xfrm>
          <a:prstGeom prst="rect">
            <a:avLst/>
          </a:prstGeom>
        </p:spPr>
      </p:pic>
      <p:pic>
        <p:nvPicPr>
          <p:cNvPr id="5" name="Picture 4"/>
          <p:cNvPicPr>
            <a:picLocks noChangeAspect="1"/>
          </p:cNvPicPr>
          <p:nvPr/>
        </p:nvPicPr>
        <p:blipFill>
          <a:blip r:embed="rId4"/>
          <a:stretch>
            <a:fillRect/>
          </a:stretch>
        </p:blipFill>
        <p:spPr>
          <a:xfrm>
            <a:off x="2034077" y="4222602"/>
            <a:ext cx="7828571" cy="552381"/>
          </a:xfrm>
          <a:prstGeom prst="rect">
            <a:avLst/>
          </a:prstGeom>
        </p:spPr>
      </p:pic>
      <p:pic>
        <p:nvPicPr>
          <p:cNvPr id="6" name="Picture 5"/>
          <p:cNvPicPr>
            <a:picLocks noChangeAspect="1"/>
          </p:cNvPicPr>
          <p:nvPr/>
        </p:nvPicPr>
        <p:blipFill>
          <a:blip r:embed="rId5"/>
          <a:stretch>
            <a:fillRect/>
          </a:stretch>
        </p:blipFill>
        <p:spPr>
          <a:xfrm>
            <a:off x="2034077" y="5140795"/>
            <a:ext cx="7838095" cy="971429"/>
          </a:xfrm>
          <a:prstGeom prst="rect">
            <a:avLst/>
          </a:prstGeom>
        </p:spPr>
      </p:pic>
    </p:spTree>
    <p:extLst>
      <p:ext uri="{BB962C8B-B14F-4D97-AF65-F5344CB8AC3E}">
        <p14:creationId xmlns:p14="http://schemas.microsoft.com/office/powerpoint/2010/main" val="3760704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POETE Groupings	</a:t>
            </a:r>
          </a:p>
        </p:txBody>
      </p:sp>
      <p:sp>
        <p:nvSpPr>
          <p:cNvPr id="3" name="Content Placeholder 2"/>
          <p:cNvSpPr>
            <a:spLocks noGrp="1"/>
          </p:cNvSpPr>
          <p:nvPr>
            <p:ph idx="1"/>
          </p:nvPr>
        </p:nvSpPr>
        <p:spPr>
          <a:xfrm>
            <a:off x="838200" y="1825625"/>
            <a:ext cx="10937452" cy="4351338"/>
          </a:xfrm>
        </p:spPr>
        <p:txBody>
          <a:bodyPr/>
          <a:lstStyle/>
          <a:p>
            <a:r>
              <a:rPr lang="en-US" b="1" dirty="0"/>
              <a:t>P</a:t>
            </a:r>
            <a:r>
              <a:rPr lang="en-US" dirty="0"/>
              <a:t>lanning, </a:t>
            </a:r>
            <a:r>
              <a:rPr lang="en-US" b="1" dirty="0"/>
              <a:t>O</a:t>
            </a:r>
            <a:r>
              <a:rPr lang="en-US" dirty="0"/>
              <a:t>rganization, </a:t>
            </a:r>
            <a:r>
              <a:rPr lang="en-US" b="1" dirty="0"/>
              <a:t>E</a:t>
            </a:r>
            <a:r>
              <a:rPr lang="en-US" dirty="0"/>
              <a:t>quipment, </a:t>
            </a:r>
            <a:r>
              <a:rPr lang="en-US" b="1" dirty="0"/>
              <a:t>T</a:t>
            </a:r>
            <a:r>
              <a:rPr lang="en-US" dirty="0"/>
              <a:t>raining, </a:t>
            </a:r>
            <a:r>
              <a:rPr lang="en-US" b="1" dirty="0"/>
              <a:t>E</a:t>
            </a:r>
            <a:r>
              <a:rPr lang="en-US" dirty="0"/>
              <a:t>xercises (</a:t>
            </a:r>
            <a:r>
              <a:rPr lang="en-US" b="1" dirty="0"/>
              <a:t>POETE</a:t>
            </a:r>
            <a:r>
              <a:rPr lang="en-US" dirty="0"/>
              <a:t>)</a:t>
            </a:r>
          </a:p>
          <a:p>
            <a:r>
              <a:rPr lang="en-US" dirty="0"/>
              <a:t>M&amp;A</a:t>
            </a:r>
          </a:p>
          <a:p>
            <a:r>
              <a:rPr lang="en-US" dirty="0"/>
              <a:t>Solution Area</a:t>
            </a:r>
          </a:p>
          <a:p>
            <a:r>
              <a:rPr lang="en-US" dirty="0"/>
              <a:t>Disciplines</a:t>
            </a:r>
          </a:p>
        </p:txBody>
      </p:sp>
      <p:pic>
        <p:nvPicPr>
          <p:cNvPr id="4" name="Picture 3"/>
          <p:cNvPicPr>
            <a:picLocks noChangeAspect="1"/>
          </p:cNvPicPr>
          <p:nvPr/>
        </p:nvPicPr>
        <p:blipFill>
          <a:blip r:embed="rId3"/>
          <a:stretch>
            <a:fillRect/>
          </a:stretch>
        </p:blipFill>
        <p:spPr>
          <a:xfrm>
            <a:off x="364568" y="4467786"/>
            <a:ext cx="11411084" cy="1420836"/>
          </a:xfrm>
          <a:prstGeom prst="rect">
            <a:avLst/>
          </a:prstGeom>
        </p:spPr>
      </p:pic>
      <p:sp>
        <p:nvSpPr>
          <p:cNvPr id="5" name="Oval 4"/>
          <p:cNvSpPr/>
          <p:nvPr/>
        </p:nvSpPr>
        <p:spPr>
          <a:xfrm>
            <a:off x="364568" y="4991783"/>
            <a:ext cx="2433710" cy="10410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3234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a:t>
            </a:r>
            <a:br>
              <a:rPr lang="en-US" dirty="0"/>
            </a:br>
            <a:r>
              <a:rPr lang="en-US" dirty="0"/>
              <a:t>Personnel</a:t>
            </a:r>
          </a:p>
        </p:txBody>
      </p:sp>
      <p:sp>
        <p:nvSpPr>
          <p:cNvPr id="3" name="Content Placeholder 2"/>
          <p:cNvSpPr>
            <a:spLocks noGrp="1"/>
          </p:cNvSpPr>
          <p:nvPr>
            <p:ph idx="1"/>
          </p:nvPr>
        </p:nvSpPr>
        <p:spPr/>
        <p:txBody>
          <a:bodyPr/>
          <a:lstStyle/>
          <a:p>
            <a:r>
              <a:rPr lang="en-US" dirty="0"/>
              <a:t>Line Item Descriptions</a:t>
            </a:r>
          </a:p>
          <a:p>
            <a:r>
              <a:rPr lang="en-US" dirty="0"/>
              <a:t>Salary percentages</a:t>
            </a:r>
          </a:p>
          <a:p>
            <a:r>
              <a:rPr lang="en-US" dirty="0"/>
              <a:t>Salary periods (12-24 months) </a:t>
            </a:r>
          </a:p>
        </p:txBody>
      </p:sp>
    </p:spTree>
    <p:extLst>
      <p:ext uri="{BB962C8B-B14F-4D97-AF65-F5344CB8AC3E}">
        <p14:creationId xmlns:p14="http://schemas.microsoft.com/office/powerpoint/2010/main" val="2705985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a:t>
            </a:r>
            <a:br>
              <a:rPr lang="en-US" dirty="0"/>
            </a:br>
            <a:r>
              <a:rPr lang="en-US" dirty="0"/>
              <a:t>Personnel</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Example Personnel Line Item Descriptions: </a:t>
            </a:r>
            <a:endParaRPr lang="en-US" dirty="0"/>
          </a:p>
          <a:p>
            <a:r>
              <a:rPr lang="en-US" dirty="0"/>
              <a:t>HS Planner, Full-Time, 1/1/18 – 12/31/18, Coordinates all homeland security planning activities for 10-county COG region.</a:t>
            </a:r>
          </a:p>
          <a:p>
            <a:endParaRPr lang="en-US" dirty="0"/>
          </a:p>
          <a:p>
            <a:r>
              <a:rPr lang="en-US" dirty="0"/>
              <a:t>Exercise Coordinator, Part-Time 20 HRS, 1/1/18 – 12/31/18, Coordinates all homeland security exercises for the 10-county COG region.</a:t>
            </a:r>
          </a:p>
          <a:p>
            <a:endParaRPr lang="en-US" dirty="0"/>
          </a:p>
          <a:p>
            <a:r>
              <a:rPr lang="en-US" dirty="0"/>
              <a:t>Senior Accountant, Part-Time 10 HRS, 1/1/18 – 12/31/18, Tracks all grant-related expenses, prepares financial status reports, and maintains supporting documentation for expenditures.</a:t>
            </a:r>
          </a:p>
        </p:txBody>
      </p:sp>
    </p:spTree>
    <p:extLst>
      <p:ext uri="{BB962C8B-B14F-4D97-AF65-F5344CB8AC3E}">
        <p14:creationId xmlns:p14="http://schemas.microsoft.com/office/powerpoint/2010/main" val="2794530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Contractual and Professional Services</a:t>
            </a:r>
          </a:p>
        </p:txBody>
      </p:sp>
      <p:sp>
        <p:nvSpPr>
          <p:cNvPr id="3" name="Content Placeholder 2"/>
          <p:cNvSpPr>
            <a:spLocks noGrp="1"/>
          </p:cNvSpPr>
          <p:nvPr>
            <p:ph idx="1"/>
          </p:nvPr>
        </p:nvSpPr>
        <p:spPr/>
        <p:txBody>
          <a:bodyPr/>
          <a:lstStyle/>
          <a:p>
            <a:r>
              <a:rPr lang="en-US" dirty="0"/>
              <a:t>Definitions:</a:t>
            </a:r>
          </a:p>
          <a:p>
            <a:pPr lvl="1"/>
            <a:r>
              <a:rPr lang="en-US" dirty="0"/>
              <a:t>Contract</a:t>
            </a:r>
          </a:p>
          <a:p>
            <a:pPr lvl="1"/>
            <a:r>
              <a:rPr lang="en-US" dirty="0"/>
              <a:t>Professional Services</a:t>
            </a:r>
          </a:p>
          <a:p>
            <a:r>
              <a:rPr lang="en-US" dirty="0"/>
              <a:t>Authorized Equipment List (AEL) codes</a:t>
            </a:r>
          </a:p>
          <a:p>
            <a:pPr lvl="1"/>
            <a:r>
              <a:rPr lang="en-US" u="sng" dirty="0">
                <a:hlinkClick r:id="rId3"/>
              </a:rPr>
              <a:t>https://www.fema.gov/authorized-equipment-list</a:t>
            </a:r>
            <a:endParaRPr lang="en-US" dirty="0"/>
          </a:p>
          <a:p>
            <a:r>
              <a:rPr lang="en-US" dirty="0"/>
              <a:t>Line Item Descriptions</a:t>
            </a:r>
          </a:p>
        </p:txBody>
      </p:sp>
    </p:spTree>
    <p:extLst>
      <p:ext uri="{BB962C8B-B14F-4D97-AF65-F5344CB8AC3E}">
        <p14:creationId xmlns:p14="http://schemas.microsoft.com/office/powerpoint/2010/main" val="3633072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21GN-00-INST Installation</a:t>
            </a:r>
          </a:p>
          <a:p>
            <a:pPr marL="457200" lvl="1" indent="0">
              <a:buNone/>
            </a:pPr>
            <a:r>
              <a:rPr lang="en-US" dirty="0"/>
              <a:t>Helicopter Installation to include- Installation of Meeker Aviation for nose mount kit (nose mount kit and lower/upper dovetails), landing light kit (nose mount light kit, landing light, and taxi light), and search light kit (searchlight mount kit and lower/upper dovetails). Installation of FM Radio (FM connector box and tri-band antenna), Camera system, search light slaved to camera,. Removal of excess wiring, equipment, weighted plates, etc. and manufacture cover plates. Perform re-weighs, FAR 91.411 transponder (2yrs), and FAR 91.413 pitot static (2yrs). Shipping and labor included in installation/performance costs.</a:t>
            </a:r>
          </a:p>
          <a:p>
            <a:endParaRPr lang="en-US" dirty="0"/>
          </a:p>
        </p:txBody>
      </p:sp>
      <p:sp>
        <p:nvSpPr>
          <p:cNvPr id="5" name="Title 1"/>
          <p:cNvSpPr>
            <a:spLocks noGrp="1"/>
          </p:cNvSpPr>
          <p:nvPr>
            <p:ph type="title"/>
          </p:nvPr>
        </p:nvSpPr>
        <p:spPr>
          <a:xfrm>
            <a:off x="1600200" y="365125"/>
            <a:ext cx="9864969" cy="1325563"/>
          </a:xfrm>
        </p:spPr>
        <p:txBody>
          <a:bodyPr>
            <a:normAutofit/>
          </a:bodyPr>
          <a:lstStyle/>
          <a:p>
            <a:r>
              <a:rPr lang="en-US" dirty="0"/>
              <a:t>Application Development: Budget/Details: </a:t>
            </a:r>
            <a:br>
              <a:rPr lang="en-US" dirty="0"/>
            </a:br>
            <a:r>
              <a:rPr lang="en-US" dirty="0"/>
              <a:t>Contractual and Professional Services</a:t>
            </a:r>
          </a:p>
        </p:txBody>
      </p:sp>
    </p:spTree>
    <p:extLst>
      <p:ext uri="{BB962C8B-B14F-4D97-AF65-F5344CB8AC3E}">
        <p14:creationId xmlns:p14="http://schemas.microsoft.com/office/powerpoint/2010/main" val="2686530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Travel and Training</a:t>
            </a:r>
          </a:p>
        </p:txBody>
      </p:sp>
      <p:sp>
        <p:nvSpPr>
          <p:cNvPr id="3" name="Content Placeholder 2"/>
          <p:cNvSpPr>
            <a:spLocks noGrp="1"/>
          </p:cNvSpPr>
          <p:nvPr>
            <p:ph idx="1"/>
          </p:nvPr>
        </p:nvSpPr>
        <p:spPr/>
        <p:txBody>
          <a:bodyPr>
            <a:normAutofit/>
          </a:bodyPr>
          <a:lstStyle/>
          <a:p>
            <a:r>
              <a:rPr lang="en-US" dirty="0"/>
              <a:t>Line Item Descriptions</a:t>
            </a:r>
          </a:p>
          <a:p>
            <a:r>
              <a:rPr lang="en-US" dirty="0"/>
              <a:t>Training Review Worksheets</a:t>
            </a:r>
          </a:p>
          <a:p>
            <a:r>
              <a:rPr lang="en-US" dirty="0"/>
              <a:t>In-State considerations</a:t>
            </a:r>
          </a:p>
          <a:p>
            <a:r>
              <a:rPr lang="en-US" dirty="0"/>
              <a:t>Out-of-State considerations</a:t>
            </a:r>
          </a:p>
          <a:p>
            <a:r>
              <a:rPr lang="en-US" dirty="0"/>
              <a:t>Overseas considerations</a:t>
            </a:r>
          </a:p>
        </p:txBody>
      </p:sp>
    </p:spTree>
    <p:extLst>
      <p:ext uri="{BB962C8B-B14F-4D97-AF65-F5344CB8AC3E}">
        <p14:creationId xmlns:p14="http://schemas.microsoft.com/office/powerpoint/2010/main" val="2239701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Travel and Training</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Example Line Item Descriptions</a:t>
            </a:r>
          </a:p>
          <a:p>
            <a:r>
              <a:rPr lang="en-US" dirty="0"/>
              <a:t>In-State Incidentals and/or Mileage (Planning)</a:t>
            </a:r>
          </a:p>
          <a:p>
            <a:pPr marL="457200" lvl="1" indent="0">
              <a:buNone/>
            </a:pPr>
            <a:r>
              <a:rPr lang="en-US" dirty="0"/>
              <a:t>Attendance to the following trainings: The Texas Emergency Management Conference in San Antonio in May 2018 (1 staff member @ $1,500), Terrorism Risk Management workshop in Austin in June 2018 (1 staff member @ $700), and Regional Preparedness Conference in Sample, Texas, in November 2018 (2 staff members @ $500/person). </a:t>
            </a:r>
          </a:p>
          <a:p>
            <a:r>
              <a:rPr lang="en-US" dirty="0"/>
              <a:t>In-State Registration Fees (Training)</a:t>
            </a:r>
          </a:p>
          <a:p>
            <a:pPr marL="457200" lvl="1" indent="0">
              <a:buNone/>
            </a:pPr>
            <a:r>
              <a:rPr lang="en-US" dirty="0"/>
              <a:t>Defense Against Methods of Entry in Sample County Sheriff's Academy, Sample, TX (09/12/18 - 09/16/18). Training for one (1) technician @ $1,500: breaching, booby traps, advanced electronic, wire defeat/hand entry, -sustain and provide the bomb technician with the skills to identify and neutralize explosive devices used in terror events.</a:t>
            </a:r>
          </a:p>
          <a:p>
            <a:endParaRPr lang="en-US" dirty="0"/>
          </a:p>
        </p:txBody>
      </p:sp>
    </p:spTree>
    <p:extLst>
      <p:ext uri="{BB962C8B-B14F-4D97-AF65-F5344CB8AC3E}">
        <p14:creationId xmlns:p14="http://schemas.microsoft.com/office/powerpoint/2010/main" val="2821790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Equipment</a:t>
            </a:r>
          </a:p>
        </p:txBody>
      </p:sp>
      <p:sp>
        <p:nvSpPr>
          <p:cNvPr id="3" name="Content Placeholder 2"/>
          <p:cNvSpPr>
            <a:spLocks noGrp="1"/>
          </p:cNvSpPr>
          <p:nvPr>
            <p:ph idx="1"/>
          </p:nvPr>
        </p:nvSpPr>
        <p:spPr/>
        <p:txBody>
          <a:bodyPr/>
          <a:lstStyle/>
          <a:p>
            <a:pPr>
              <a:spcBef>
                <a:spcPts val="600"/>
              </a:spcBef>
            </a:pPr>
            <a:r>
              <a:rPr lang="en-US" dirty="0"/>
              <a:t>2 CFR § 200.33 </a:t>
            </a:r>
            <a:r>
              <a:rPr lang="en-US" dirty="0">
                <a:latin typeface="Calibri" panose="020F0502020204030204" pitchFamily="34" charset="0"/>
              </a:rPr>
              <a:t>–</a:t>
            </a:r>
            <a:r>
              <a:rPr lang="en-US" dirty="0"/>
              <a:t> Equipment</a:t>
            </a:r>
            <a:r>
              <a:rPr lang="en-US" b="1" dirty="0"/>
              <a:t> </a:t>
            </a:r>
          </a:p>
          <a:p>
            <a:pPr>
              <a:spcBef>
                <a:spcPts val="600"/>
              </a:spcBef>
            </a:pPr>
            <a:r>
              <a:rPr lang="en-US" dirty="0"/>
              <a:t>State Controlled Assets</a:t>
            </a:r>
          </a:p>
          <a:p>
            <a:pPr>
              <a:spcBef>
                <a:spcPts val="600"/>
              </a:spcBef>
            </a:pPr>
            <a:r>
              <a:rPr lang="en-US" dirty="0"/>
              <a:t>Authorized Equipment List (AEL) codes</a:t>
            </a:r>
          </a:p>
          <a:p>
            <a:pPr>
              <a:spcBef>
                <a:spcPts val="600"/>
              </a:spcBef>
            </a:pPr>
            <a:r>
              <a:rPr lang="en-US" dirty="0"/>
              <a:t>Line Item Descriptions</a:t>
            </a:r>
          </a:p>
          <a:p>
            <a:pPr>
              <a:spcBef>
                <a:spcPts val="600"/>
              </a:spcBef>
            </a:pPr>
            <a:r>
              <a:rPr lang="en-US" dirty="0"/>
              <a:t>Quantity </a:t>
            </a:r>
          </a:p>
          <a:p>
            <a:pPr marL="0" indent="0">
              <a:buNone/>
            </a:pPr>
            <a:endParaRPr lang="en-US" dirty="0"/>
          </a:p>
        </p:txBody>
      </p:sp>
      <p:pic>
        <p:nvPicPr>
          <p:cNvPr id="4" name="Picture 3"/>
          <p:cNvPicPr>
            <a:picLocks noChangeAspect="1"/>
          </p:cNvPicPr>
          <p:nvPr/>
        </p:nvPicPr>
        <p:blipFill>
          <a:blip r:embed="rId3"/>
          <a:stretch>
            <a:fillRect/>
          </a:stretch>
        </p:blipFill>
        <p:spPr>
          <a:xfrm>
            <a:off x="1336312" y="4475003"/>
            <a:ext cx="9519376" cy="2084033"/>
          </a:xfrm>
          <a:prstGeom prst="rect">
            <a:avLst/>
          </a:prstGeom>
        </p:spPr>
      </p:pic>
    </p:spTree>
    <p:extLst>
      <p:ext uri="{BB962C8B-B14F-4D97-AF65-F5344CB8AC3E}">
        <p14:creationId xmlns:p14="http://schemas.microsoft.com/office/powerpoint/2010/main" val="134914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 Request for Homeland Security Applications (RFA)</a:t>
            </a:r>
          </a:p>
        </p:txBody>
      </p:sp>
      <p:sp>
        <p:nvSpPr>
          <p:cNvPr id="3" name="Content Placeholder 2"/>
          <p:cNvSpPr>
            <a:spLocks noGrp="1"/>
          </p:cNvSpPr>
          <p:nvPr>
            <p:ph idx="1"/>
          </p:nvPr>
        </p:nvSpPr>
        <p:spPr/>
        <p:txBody>
          <a:bodyPr>
            <a:normAutofit fontScale="92500" lnSpcReduction="20000"/>
          </a:bodyPr>
          <a:lstStyle/>
          <a:p>
            <a:r>
              <a:rPr lang="en-US" sz="3500" dirty="0"/>
              <a:t>Prohibitions – Numerous items, please read the RFA</a:t>
            </a:r>
          </a:p>
          <a:p>
            <a:r>
              <a:rPr lang="en-US" sz="3500" dirty="0"/>
              <a:t>Eligible Activities</a:t>
            </a:r>
          </a:p>
          <a:p>
            <a:pPr marL="628650" lvl="1" indent="-171450"/>
            <a:r>
              <a:rPr lang="en-US" sz="3500" dirty="0"/>
              <a:t>Fusion Centers (LETPA only)</a:t>
            </a:r>
          </a:p>
          <a:p>
            <a:pPr marL="628650" lvl="1" indent="-171450"/>
            <a:r>
              <a:rPr lang="en-US" sz="3500" dirty="0"/>
              <a:t>Intelligence and Information Sharing </a:t>
            </a:r>
          </a:p>
          <a:p>
            <a:pPr marL="628650" lvl="1" indent="-171450"/>
            <a:r>
              <a:rPr lang="en-US" sz="3500" dirty="0"/>
              <a:t>Interoperable Communications</a:t>
            </a:r>
          </a:p>
          <a:p>
            <a:pPr marL="628650" lvl="1" indent="-171450"/>
            <a:r>
              <a:rPr lang="en-US" sz="3500" dirty="0"/>
              <a:t>Special Response Teams and First Responder Capabilities (including Border Security capabilities)</a:t>
            </a:r>
          </a:p>
          <a:p>
            <a:pPr marL="628650" lvl="1" indent="-171450"/>
            <a:r>
              <a:rPr lang="en-US" sz="3500" dirty="0"/>
              <a:t>State, Regional and Local Planning</a:t>
            </a:r>
          </a:p>
          <a:p>
            <a:pPr marL="628650" lvl="1" indent="-171450"/>
            <a:r>
              <a:rPr lang="en-US" sz="3500" dirty="0"/>
              <a:t>Operational Coordination</a:t>
            </a:r>
          </a:p>
          <a:p>
            <a:pPr marL="628650" lvl="1" indent="-171450"/>
            <a:r>
              <a:rPr lang="en-US" sz="3500" dirty="0"/>
              <a:t>Critical Infrastructure</a:t>
            </a:r>
          </a:p>
          <a:p>
            <a:pPr lvl="1"/>
            <a:endParaRPr lang="en-US" dirty="0"/>
          </a:p>
        </p:txBody>
      </p:sp>
    </p:spTree>
    <p:extLst>
      <p:ext uri="{BB962C8B-B14F-4D97-AF65-F5344CB8AC3E}">
        <p14:creationId xmlns:p14="http://schemas.microsoft.com/office/powerpoint/2010/main" val="3179371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Equipment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Example Equipment Line Item Descriptions</a:t>
            </a:r>
          </a:p>
          <a:p>
            <a:r>
              <a:rPr lang="en-US" dirty="0"/>
              <a:t>07CD-01-DPGC Analyzer, Gas Chromatograph…</a:t>
            </a:r>
          </a:p>
          <a:p>
            <a:pPr lvl="1"/>
            <a:r>
              <a:rPr lang="en-US" sz="3200" dirty="0"/>
              <a:t>Portable gas chromatograph ACEM 9350/CDS or equivalent for quantitation of organic contaminants in air, water and soil; to be used by FFD response unit</a:t>
            </a:r>
          </a:p>
          <a:p>
            <a:pPr marL="457200" lvl="1" indent="0">
              <a:buNone/>
            </a:pPr>
            <a:endParaRPr lang="en-US" sz="3200" dirty="0"/>
          </a:p>
          <a:p>
            <a:r>
              <a:rPr lang="en-US" dirty="0"/>
              <a:t>01LE-01-ARMR Armor, Body</a:t>
            </a:r>
          </a:p>
          <a:p>
            <a:pPr marL="457200" lvl="1" indent="0">
              <a:buNone/>
            </a:pPr>
            <a:r>
              <a:rPr lang="en-US" dirty="0"/>
              <a:t>Ballistic Body Armor - The Body Armor is the ballistic type used by HROU and will be worn by the Bomb Technician when accompanying HROU during searches and entries as required by FEMA Typing standards.</a:t>
            </a:r>
          </a:p>
          <a:p>
            <a:pPr marL="457200" lvl="1" indent="0">
              <a:buNone/>
            </a:pPr>
            <a:endParaRPr lang="en-US" dirty="0"/>
          </a:p>
          <a:p>
            <a:r>
              <a:rPr lang="en-US" dirty="0"/>
              <a:t>02EX-02-RBTL Attachments/Tools, Robot</a:t>
            </a:r>
          </a:p>
          <a:p>
            <a:pPr marL="457200" lvl="1" indent="0">
              <a:buNone/>
            </a:pPr>
            <a:r>
              <a:rPr lang="en-US" dirty="0"/>
              <a:t>NANO with Integrated Display- Small portable x-ray device used with the Small Robot Platform, and other platforms, which will allow for on-scene picture development and viewing of suspect packages eliminating the need to return to a command vehicle for plate development thus saving valuable time (i.e.: scene in in Reliant Center and vehicle is in parking lot).</a:t>
            </a:r>
          </a:p>
          <a:p>
            <a:pPr marL="0" indent="0">
              <a:buNone/>
            </a:pPr>
            <a:endParaRPr lang="en-US" dirty="0"/>
          </a:p>
        </p:txBody>
      </p:sp>
    </p:spTree>
    <p:extLst>
      <p:ext uri="{BB962C8B-B14F-4D97-AF65-F5344CB8AC3E}">
        <p14:creationId xmlns:p14="http://schemas.microsoft.com/office/powerpoint/2010/main" val="8693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Supplies and Direct Operating Expenses</a:t>
            </a:r>
          </a:p>
        </p:txBody>
      </p:sp>
      <p:sp>
        <p:nvSpPr>
          <p:cNvPr id="3" name="Content Placeholder 2"/>
          <p:cNvSpPr>
            <a:spLocks noGrp="1"/>
          </p:cNvSpPr>
          <p:nvPr>
            <p:ph idx="1"/>
          </p:nvPr>
        </p:nvSpPr>
        <p:spPr/>
        <p:txBody>
          <a:bodyPr/>
          <a:lstStyle/>
          <a:p>
            <a:r>
              <a:rPr lang="en-US" dirty="0"/>
              <a:t>Definitions</a:t>
            </a:r>
          </a:p>
          <a:p>
            <a:pPr lvl="1"/>
            <a:r>
              <a:rPr lang="en-US" dirty="0"/>
              <a:t>2 CFR §200.94 </a:t>
            </a:r>
            <a:r>
              <a:rPr lang="en-US" dirty="0">
                <a:latin typeface="Calibri" panose="020F0502020204030204" pitchFamily="34" charset="0"/>
              </a:rPr>
              <a:t>–</a:t>
            </a:r>
            <a:r>
              <a:rPr lang="en-US" dirty="0"/>
              <a:t> Supplies</a:t>
            </a:r>
          </a:p>
          <a:p>
            <a:pPr lvl="1"/>
            <a:r>
              <a:rPr lang="en-US" dirty="0"/>
              <a:t>OOG Guide to Grants – Direct Operating Expenses</a:t>
            </a:r>
          </a:p>
          <a:p>
            <a:r>
              <a:rPr lang="en-US" dirty="0"/>
              <a:t>Authorized Equipment List (AEL) codes</a:t>
            </a:r>
          </a:p>
          <a:p>
            <a:r>
              <a:rPr lang="en-US" dirty="0"/>
              <a:t>Line Item Descriptions</a:t>
            </a:r>
          </a:p>
          <a:p>
            <a:r>
              <a:rPr lang="en-US" dirty="0"/>
              <a:t>Rent vs. Depreciation</a:t>
            </a:r>
          </a:p>
          <a:p>
            <a:r>
              <a:rPr lang="en-US" dirty="0"/>
              <a:t>Quantities</a:t>
            </a:r>
          </a:p>
        </p:txBody>
      </p:sp>
    </p:spTree>
    <p:extLst>
      <p:ext uri="{BB962C8B-B14F-4D97-AF65-F5344CB8AC3E}">
        <p14:creationId xmlns:p14="http://schemas.microsoft.com/office/powerpoint/2010/main" val="3385294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4"/>
            <a:ext cx="10739512" cy="4772883"/>
          </a:xfrm>
        </p:spPr>
        <p:txBody>
          <a:bodyPr>
            <a:normAutofit/>
          </a:bodyPr>
          <a:lstStyle/>
          <a:p>
            <a:pPr>
              <a:lnSpc>
                <a:spcPct val="100000"/>
              </a:lnSpc>
            </a:pPr>
            <a:r>
              <a:rPr lang="en-US" sz="2800" dirty="0"/>
              <a:t>21GN-00-SHIP Shipping</a:t>
            </a:r>
            <a:r>
              <a:rPr lang="en-US" dirty="0"/>
              <a:t> </a:t>
            </a:r>
            <a:r>
              <a:rPr lang="en-US" sz="2400" dirty="0"/>
              <a:t>(</a:t>
            </a:r>
            <a:r>
              <a:rPr lang="en-US" sz="2400" i="1" dirty="0"/>
              <a:t>Grantee split out the $380 total cost by type of item</a:t>
            </a:r>
            <a:r>
              <a:rPr lang="en-US" sz="2400" dirty="0"/>
              <a:t>)</a:t>
            </a:r>
          </a:p>
          <a:p>
            <a:pPr marL="457200" lvl="1" indent="0">
              <a:lnSpc>
                <a:spcPct val="100000"/>
              </a:lnSpc>
              <a:spcBef>
                <a:spcPts val="0"/>
              </a:spcBef>
              <a:buNone/>
            </a:pPr>
            <a:r>
              <a:rPr lang="en-US" dirty="0"/>
              <a:t>Shipping costs for Tactical Equipment and Medical Supplies</a:t>
            </a:r>
          </a:p>
          <a:p>
            <a:pPr marL="457200" lvl="1" indent="0">
              <a:lnSpc>
                <a:spcPct val="100000"/>
              </a:lnSpc>
              <a:spcBef>
                <a:spcPts val="0"/>
              </a:spcBef>
              <a:buNone/>
            </a:pPr>
            <a:r>
              <a:rPr lang="en-US" dirty="0"/>
              <a:t>(estimated at $125)</a:t>
            </a:r>
          </a:p>
          <a:p>
            <a:pPr marL="457200" lvl="1" indent="0">
              <a:lnSpc>
                <a:spcPct val="100000"/>
              </a:lnSpc>
              <a:spcBef>
                <a:spcPts val="0"/>
              </a:spcBef>
              <a:buNone/>
            </a:pPr>
            <a:r>
              <a:rPr lang="en-US" dirty="0"/>
              <a:t>Shipping Costs for Night Vision and Thermal Imager Equipment</a:t>
            </a:r>
          </a:p>
          <a:p>
            <a:pPr marL="457200" lvl="1" indent="0">
              <a:lnSpc>
                <a:spcPct val="100000"/>
              </a:lnSpc>
              <a:spcBef>
                <a:spcPts val="0"/>
              </a:spcBef>
              <a:buNone/>
            </a:pPr>
            <a:r>
              <a:rPr lang="en-US" dirty="0"/>
              <a:t>(estimated at $255)</a:t>
            </a:r>
          </a:p>
          <a:p>
            <a:pPr>
              <a:lnSpc>
                <a:spcPct val="100000"/>
              </a:lnSpc>
              <a:spcBef>
                <a:spcPts val="1800"/>
              </a:spcBef>
            </a:pPr>
            <a:r>
              <a:rPr lang="en-US" sz="2800" dirty="0"/>
              <a:t>10BC-00-BATT Batteries, All Types, Sizes </a:t>
            </a:r>
            <a:r>
              <a:rPr lang="en-US" sz="2400" i="1" dirty="0"/>
              <a:t>(Grantee split out the $1,200 total cost by battery type)</a:t>
            </a:r>
          </a:p>
          <a:p>
            <a:pPr marL="457200" lvl="1" indent="0">
              <a:lnSpc>
                <a:spcPct val="100000"/>
              </a:lnSpc>
              <a:spcBef>
                <a:spcPts val="0"/>
              </a:spcBef>
              <a:buNone/>
            </a:pPr>
            <a:r>
              <a:rPr lang="en-US" dirty="0"/>
              <a:t>Thermal Imagers: 7.4Volt batteries (20 batteries @ $38 each = $760)</a:t>
            </a:r>
          </a:p>
          <a:p>
            <a:pPr marL="457200" lvl="1" indent="0">
              <a:lnSpc>
                <a:spcPct val="100000"/>
              </a:lnSpc>
              <a:spcBef>
                <a:spcPts val="0"/>
              </a:spcBef>
              <a:buNone/>
            </a:pPr>
            <a:r>
              <a:rPr lang="en-US" dirty="0"/>
              <a:t>NVG: 3Volt lithium batteries (12pk @ $22 each x 20 pks = $440)</a:t>
            </a:r>
          </a:p>
        </p:txBody>
      </p:sp>
      <p:sp>
        <p:nvSpPr>
          <p:cNvPr id="5" name="Title 1"/>
          <p:cNvSpPr>
            <a:spLocks noGrp="1"/>
          </p:cNvSpPr>
          <p:nvPr>
            <p:ph type="title"/>
          </p:nvPr>
        </p:nvSpPr>
        <p:spPr>
          <a:xfrm>
            <a:off x="1600200" y="365125"/>
            <a:ext cx="9977511" cy="1325563"/>
          </a:xfrm>
        </p:spPr>
        <p:txBody>
          <a:bodyPr>
            <a:normAutofit/>
          </a:bodyPr>
          <a:lstStyle/>
          <a:p>
            <a:r>
              <a:rPr lang="en-US" dirty="0"/>
              <a:t>Application Development: Budget/Details: </a:t>
            </a:r>
            <a:br>
              <a:rPr lang="en-US" dirty="0"/>
            </a:br>
            <a:r>
              <a:rPr lang="en-US" dirty="0"/>
              <a:t>Supplies and Direct Operating Expenses</a:t>
            </a:r>
          </a:p>
        </p:txBody>
      </p:sp>
    </p:spTree>
    <p:extLst>
      <p:ext uri="{BB962C8B-B14F-4D97-AF65-F5344CB8AC3E}">
        <p14:creationId xmlns:p14="http://schemas.microsoft.com/office/powerpoint/2010/main" val="999808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Indirect Costs</a:t>
            </a:r>
          </a:p>
        </p:txBody>
      </p:sp>
      <p:sp>
        <p:nvSpPr>
          <p:cNvPr id="3" name="Content Placeholder 2"/>
          <p:cNvSpPr>
            <a:spLocks noGrp="1"/>
          </p:cNvSpPr>
          <p:nvPr>
            <p:ph idx="1"/>
          </p:nvPr>
        </p:nvSpPr>
        <p:spPr/>
        <p:txBody>
          <a:bodyPr/>
          <a:lstStyle/>
          <a:p>
            <a:r>
              <a:rPr lang="en-US" dirty="0"/>
              <a:t>Rate Information</a:t>
            </a:r>
          </a:p>
          <a:p>
            <a:r>
              <a:rPr lang="en-US" dirty="0"/>
              <a:t>Indirect Cost Rate Letters</a:t>
            </a:r>
          </a:p>
          <a:p>
            <a:r>
              <a:rPr lang="en-US" dirty="0"/>
              <a:t>Gaps between rate letters</a:t>
            </a:r>
          </a:p>
          <a:p>
            <a:r>
              <a:rPr lang="en-US" dirty="0">
                <a:hlinkClick r:id="rId3"/>
              </a:rPr>
              <a:t>De Minimus Rate </a:t>
            </a:r>
            <a:endParaRPr lang="en-US" dirty="0"/>
          </a:p>
          <a:p>
            <a:endParaRPr lang="en-US" dirty="0"/>
          </a:p>
        </p:txBody>
      </p:sp>
      <p:pic>
        <p:nvPicPr>
          <p:cNvPr id="4" name="Picture 3"/>
          <p:cNvPicPr>
            <a:picLocks noChangeAspect="1"/>
          </p:cNvPicPr>
          <p:nvPr/>
        </p:nvPicPr>
        <p:blipFill>
          <a:blip r:embed="rId4"/>
          <a:stretch>
            <a:fillRect/>
          </a:stretch>
        </p:blipFill>
        <p:spPr>
          <a:xfrm>
            <a:off x="1094370" y="4331702"/>
            <a:ext cx="10003260" cy="1845261"/>
          </a:xfrm>
          <a:prstGeom prst="rect">
            <a:avLst/>
          </a:prstGeom>
        </p:spPr>
      </p:pic>
    </p:spTree>
    <p:extLst>
      <p:ext uri="{BB962C8B-B14F-4D97-AF65-F5344CB8AC3E}">
        <p14:creationId xmlns:p14="http://schemas.microsoft.com/office/powerpoint/2010/main" val="2216759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Documents Tab</a:t>
            </a:r>
          </a:p>
        </p:txBody>
      </p:sp>
      <p:sp>
        <p:nvSpPr>
          <p:cNvPr id="3" name="Content Placeholder 2"/>
          <p:cNvSpPr>
            <a:spLocks noGrp="1"/>
          </p:cNvSpPr>
          <p:nvPr>
            <p:ph idx="1"/>
          </p:nvPr>
        </p:nvSpPr>
        <p:spPr/>
        <p:txBody>
          <a:bodyPr/>
          <a:lstStyle/>
          <a:p>
            <a:r>
              <a:rPr lang="en-US" dirty="0"/>
              <a:t>Resolution from Governing Body</a:t>
            </a:r>
          </a:p>
          <a:p>
            <a:r>
              <a:rPr lang="en-US" dirty="0"/>
              <a:t>Contract Compliance</a:t>
            </a:r>
          </a:p>
          <a:p>
            <a:r>
              <a:rPr lang="en-US" dirty="0"/>
              <a:t>Lobbying</a:t>
            </a:r>
          </a:p>
          <a:p>
            <a:r>
              <a:rPr lang="en-US" dirty="0"/>
              <a:t>Fiscal Year</a:t>
            </a:r>
          </a:p>
          <a:p>
            <a:r>
              <a:rPr lang="en-US" dirty="0"/>
              <a:t>Sources of Financial Support</a:t>
            </a:r>
          </a:p>
          <a:p>
            <a:endParaRPr lang="en-US" dirty="0"/>
          </a:p>
        </p:txBody>
      </p:sp>
    </p:spTree>
    <p:extLst>
      <p:ext uri="{BB962C8B-B14F-4D97-AF65-F5344CB8AC3E}">
        <p14:creationId xmlns:p14="http://schemas.microsoft.com/office/powerpoint/2010/main" val="4293736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Homeland Security Tab</a:t>
            </a:r>
          </a:p>
        </p:txBody>
      </p:sp>
      <p:sp>
        <p:nvSpPr>
          <p:cNvPr id="3" name="Content Placeholder 2"/>
          <p:cNvSpPr>
            <a:spLocks noGrp="1"/>
          </p:cNvSpPr>
          <p:nvPr>
            <p:ph idx="1"/>
          </p:nvPr>
        </p:nvSpPr>
        <p:spPr/>
        <p:txBody>
          <a:bodyPr/>
          <a:lstStyle/>
          <a:p>
            <a:r>
              <a:rPr lang="en-US" dirty="0"/>
              <a:t>Department of Homeland Security (DHS) Project type</a:t>
            </a:r>
          </a:p>
          <a:p>
            <a:r>
              <a:rPr lang="en-US" dirty="0"/>
              <a:t>Capabilities </a:t>
            </a:r>
            <a:r>
              <a:rPr lang="en-US" dirty="0">
                <a:hlinkClick r:id="rId3"/>
              </a:rPr>
              <a:t>(National Preparedness Goal)</a:t>
            </a:r>
            <a:endParaRPr lang="en-US" dirty="0"/>
          </a:p>
          <a:p>
            <a:r>
              <a:rPr lang="en-US" dirty="0"/>
              <a:t>Project Management Step Involved</a:t>
            </a:r>
          </a:p>
          <a:p>
            <a:r>
              <a:rPr lang="en-US" dirty="0"/>
              <a:t>Milestones</a:t>
            </a:r>
          </a:p>
          <a:p>
            <a:r>
              <a:rPr lang="en-US" dirty="0">
                <a:hlinkClick r:id="rId4"/>
              </a:rPr>
              <a:t>National Incident Management System (NIMS) Resources</a:t>
            </a:r>
            <a:endParaRPr lang="en-US" dirty="0"/>
          </a:p>
        </p:txBody>
      </p:sp>
    </p:spTree>
    <p:extLst>
      <p:ext uri="{BB962C8B-B14F-4D97-AF65-F5344CB8AC3E}">
        <p14:creationId xmlns:p14="http://schemas.microsoft.com/office/powerpoint/2010/main" val="10736873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213" y="2941666"/>
            <a:ext cx="11875137" cy="842005"/>
            <a:chOff x="-839853" y="3002282"/>
            <a:chExt cx="11875137" cy="842005"/>
          </a:xfrm>
        </p:grpSpPr>
        <p:pic>
          <p:nvPicPr>
            <p:cNvPr id="18" name="Picture 17"/>
            <p:cNvPicPr>
              <a:picLocks noChangeAspect="1"/>
            </p:cNvPicPr>
            <p:nvPr/>
          </p:nvPicPr>
          <p:blipFill>
            <a:blip r:embed="rId3"/>
            <a:stretch>
              <a:fillRect/>
            </a:stretch>
          </p:blipFill>
          <p:spPr>
            <a:xfrm>
              <a:off x="-839853" y="3006086"/>
              <a:ext cx="10584063" cy="838201"/>
            </a:xfrm>
            <a:prstGeom prst="rect">
              <a:avLst/>
            </a:prstGeom>
          </p:spPr>
        </p:pic>
        <p:pic>
          <p:nvPicPr>
            <p:cNvPr id="19" name="Picture 18"/>
            <p:cNvPicPr>
              <a:picLocks noChangeAspect="1"/>
            </p:cNvPicPr>
            <p:nvPr/>
          </p:nvPicPr>
          <p:blipFill>
            <a:blip r:embed="rId4"/>
            <a:stretch>
              <a:fillRect/>
            </a:stretch>
          </p:blipFill>
          <p:spPr>
            <a:xfrm>
              <a:off x="9744210" y="3002282"/>
              <a:ext cx="1291074" cy="842005"/>
            </a:xfrm>
            <a:prstGeom prst="rect">
              <a:avLst/>
            </a:prstGeom>
          </p:spPr>
        </p:pic>
      </p:grpSp>
      <p:sp>
        <p:nvSpPr>
          <p:cNvPr id="2" name="Title 1"/>
          <p:cNvSpPr>
            <a:spLocks noGrp="1"/>
          </p:cNvSpPr>
          <p:nvPr>
            <p:ph type="title"/>
          </p:nvPr>
        </p:nvSpPr>
        <p:spPr/>
        <p:txBody>
          <a:bodyPr/>
          <a:lstStyle/>
          <a:p>
            <a:r>
              <a:rPr lang="en-US" dirty="0"/>
              <a:t>Application Development:</a:t>
            </a:r>
            <a:br>
              <a:rPr lang="en-US" dirty="0"/>
            </a:br>
            <a:r>
              <a:rPr lang="en-US" dirty="0"/>
              <a:t>Summary Tab</a:t>
            </a:r>
          </a:p>
        </p:txBody>
      </p:sp>
      <p:pic>
        <p:nvPicPr>
          <p:cNvPr id="14" name="Picture 13"/>
          <p:cNvPicPr>
            <a:picLocks noChangeAspect="1"/>
          </p:cNvPicPr>
          <p:nvPr/>
        </p:nvPicPr>
        <p:blipFill rotWithShape="1">
          <a:blip r:embed="rId5"/>
          <a:srcRect t="26477" b="18072"/>
          <a:stretch/>
        </p:blipFill>
        <p:spPr>
          <a:xfrm>
            <a:off x="0" y="3848101"/>
            <a:ext cx="11944350" cy="2933700"/>
          </a:xfrm>
          <a:prstGeom prst="rect">
            <a:avLst/>
          </a:prstGeom>
        </p:spPr>
      </p:pic>
      <p:sp>
        <p:nvSpPr>
          <p:cNvPr id="16" name="Oval 15"/>
          <p:cNvSpPr/>
          <p:nvPr/>
        </p:nvSpPr>
        <p:spPr>
          <a:xfrm>
            <a:off x="5631656" y="3231221"/>
            <a:ext cx="1824037" cy="6813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600200" y="3231221"/>
            <a:ext cx="2000250" cy="6813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00087" y="1819548"/>
            <a:ext cx="10515600" cy="2350551"/>
          </a:xfrm>
        </p:spPr>
        <p:txBody>
          <a:bodyPr/>
          <a:lstStyle/>
          <a:p>
            <a:r>
              <a:rPr lang="en-US" dirty="0"/>
              <a:t>Grant Issues </a:t>
            </a:r>
          </a:p>
          <a:p>
            <a:r>
              <a:rPr lang="en-US" dirty="0"/>
              <a:t>Award Statement</a:t>
            </a:r>
          </a:p>
          <a:p>
            <a:pPr marL="0" indent="0">
              <a:buNone/>
            </a:pPr>
            <a:endParaRPr lang="en-US" dirty="0"/>
          </a:p>
        </p:txBody>
      </p:sp>
      <p:sp>
        <p:nvSpPr>
          <p:cNvPr id="15" name="Oval 14"/>
          <p:cNvSpPr/>
          <p:nvPr/>
        </p:nvSpPr>
        <p:spPr>
          <a:xfrm>
            <a:off x="10364173" y="2834952"/>
            <a:ext cx="1824037" cy="6813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21166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Upload Files Tab</a:t>
            </a:r>
          </a:p>
        </p:txBody>
      </p:sp>
      <p:pic>
        <p:nvPicPr>
          <p:cNvPr id="7" name="Picture 6"/>
          <p:cNvPicPr>
            <a:picLocks noChangeAspect="1"/>
          </p:cNvPicPr>
          <p:nvPr/>
        </p:nvPicPr>
        <p:blipFill rotWithShape="1">
          <a:blip r:embed="rId3"/>
          <a:srcRect l="187" r="-187" b="44667"/>
          <a:stretch/>
        </p:blipFill>
        <p:spPr>
          <a:xfrm>
            <a:off x="449978" y="1966302"/>
            <a:ext cx="11234514" cy="4336023"/>
          </a:xfrm>
          <a:prstGeom prst="rect">
            <a:avLst/>
          </a:prstGeom>
        </p:spPr>
      </p:pic>
    </p:spTree>
    <p:extLst>
      <p:ext uri="{BB962C8B-B14F-4D97-AF65-F5344CB8AC3E}">
        <p14:creationId xmlns:p14="http://schemas.microsoft.com/office/powerpoint/2010/main" val="3559821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Upload Files Tab</a:t>
            </a:r>
          </a:p>
        </p:txBody>
      </p:sp>
      <p:sp>
        <p:nvSpPr>
          <p:cNvPr id="3" name="Content Placeholder 2"/>
          <p:cNvSpPr>
            <a:spLocks noGrp="1"/>
          </p:cNvSpPr>
          <p:nvPr>
            <p:ph idx="1"/>
          </p:nvPr>
        </p:nvSpPr>
        <p:spPr/>
        <p:txBody>
          <a:bodyPr/>
          <a:lstStyle/>
          <a:p>
            <a:pPr marL="0" indent="0">
              <a:buNone/>
            </a:pPr>
            <a:r>
              <a:rPr lang="en-US" dirty="0"/>
              <a:t> </a:t>
            </a:r>
          </a:p>
        </p:txBody>
      </p:sp>
      <p:pic>
        <p:nvPicPr>
          <p:cNvPr id="6" name="Picture 5"/>
          <p:cNvPicPr>
            <a:picLocks noChangeAspect="1"/>
          </p:cNvPicPr>
          <p:nvPr/>
        </p:nvPicPr>
        <p:blipFill>
          <a:blip r:embed="rId3"/>
          <a:stretch>
            <a:fillRect/>
          </a:stretch>
        </p:blipFill>
        <p:spPr>
          <a:xfrm>
            <a:off x="838200" y="2024856"/>
            <a:ext cx="10425290" cy="4152107"/>
          </a:xfrm>
          <a:prstGeom prst="rect">
            <a:avLst/>
          </a:prstGeom>
        </p:spPr>
      </p:pic>
      <p:sp>
        <p:nvSpPr>
          <p:cNvPr id="7" name="Rectangular Callout 6"/>
          <p:cNvSpPr/>
          <p:nvPr/>
        </p:nvSpPr>
        <p:spPr>
          <a:xfrm>
            <a:off x="3812564" y="2475917"/>
            <a:ext cx="1265874" cy="618976"/>
          </a:xfrm>
          <a:prstGeom prst="wedgeRectCallout">
            <a:avLst>
              <a:gd name="adj1" fmla="val -70611"/>
              <a:gd name="adj2" fmla="val 57582"/>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Click</a:t>
            </a:r>
            <a:r>
              <a:rPr lang="en-US" dirty="0"/>
              <a:t> </a:t>
            </a:r>
            <a:r>
              <a:rPr lang="en-US" dirty="0">
                <a:solidFill>
                  <a:srgbClr val="FF0000"/>
                </a:solidFill>
              </a:rPr>
              <a:t>here</a:t>
            </a:r>
          </a:p>
        </p:txBody>
      </p:sp>
      <p:pic>
        <p:nvPicPr>
          <p:cNvPr id="9" name="Picture 8"/>
          <p:cNvPicPr>
            <a:picLocks noChangeAspect="1"/>
          </p:cNvPicPr>
          <p:nvPr/>
        </p:nvPicPr>
        <p:blipFill rotWithShape="1">
          <a:blip r:embed="rId4"/>
          <a:srcRect b="36593"/>
          <a:stretch/>
        </p:blipFill>
        <p:spPr>
          <a:xfrm>
            <a:off x="838200" y="2024856"/>
            <a:ext cx="10425290" cy="4122726"/>
          </a:xfrm>
          <a:prstGeom prst="rect">
            <a:avLst/>
          </a:prstGeom>
        </p:spPr>
      </p:pic>
      <p:sp>
        <p:nvSpPr>
          <p:cNvPr id="10" name="Oval 9"/>
          <p:cNvSpPr/>
          <p:nvPr/>
        </p:nvSpPr>
        <p:spPr>
          <a:xfrm>
            <a:off x="633046" y="5064369"/>
            <a:ext cx="5683348" cy="745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804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Upload</a:t>
            </a:r>
          </a:p>
        </p:txBody>
      </p:sp>
      <p:sp>
        <p:nvSpPr>
          <p:cNvPr id="3" name="Content Placeholder 2"/>
          <p:cNvSpPr>
            <a:spLocks noGrp="1"/>
          </p:cNvSpPr>
          <p:nvPr>
            <p:ph idx="1"/>
          </p:nvPr>
        </p:nvSpPr>
        <p:spPr/>
        <p:txBody>
          <a:bodyPr/>
          <a:lstStyle/>
          <a:p>
            <a:r>
              <a:rPr lang="en-US" dirty="0"/>
              <a:t>New Global Upload Feature in eGrants</a:t>
            </a:r>
          </a:p>
          <a:p>
            <a:r>
              <a:rPr lang="en-US" dirty="0"/>
              <a:t>Located on a user’s My.Home tab</a:t>
            </a:r>
          </a:p>
          <a:p>
            <a:r>
              <a:rPr lang="en-US" dirty="0"/>
              <a:t>Allows for the simultaneous upload of a document to multiple applications/grants at one time</a:t>
            </a:r>
          </a:p>
          <a:p>
            <a:r>
              <a:rPr lang="en-US" dirty="0"/>
              <a:t>Limited to one file at a time</a:t>
            </a:r>
          </a:p>
          <a:p>
            <a:r>
              <a:rPr lang="en-US" dirty="0"/>
              <a:t>Users can select to upload files to the Upload Files tab or financial documentation that uploads to the Grant Vendor tab</a:t>
            </a:r>
          </a:p>
        </p:txBody>
      </p:sp>
    </p:spTree>
    <p:extLst>
      <p:ext uri="{BB962C8B-B14F-4D97-AF65-F5344CB8AC3E}">
        <p14:creationId xmlns:p14="http://schemas.microsoft.com/office/powerpoint/2010/main" val="379448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 Request for Homeland Security Applications (RFA)</a:t>
            </a:r>
          </a:p>
        </p:txBody>
      </p:sp>
      <p:sp>
        <p:nvSpPr>
          <p:cNvPr id="3" name="Content Placeholder 2"/>
          <p:cNvSpPr>
            <a:spLocks noGrp="1"/>
          </p:cNvSpPr>
          <p:nvPr>
            <p:ph idx="1"/>
          </p:nvPr>
        </p:nvSpPr>
        <p:spPr/>
        <p:txBody>
          <a:bodyPr>
            <a:normAutofit/>
          </a:bodyPr>
          <a:lstStyle/>
          <a:p>
            <a:pPr marL="0" indent="0">
              <a:buNone/>
            </a:pPr>
            <a:r>
              <a:rPr lang="en-US" b="1" dirty="0"/>
              <a:t>Eligibility Requirements</a:t>
            </a:r>
          </a:p>
          <a:p>
            <a:pPr marL="514350" indent="-514350">
              <a:buFont typeface="+mj-lt"/>
              <a:buAutoNum type="arabicPeriod"/>
            </a:pPr>
            <a:r>
              <a:rPr lang="en-US" sz="2800" dirty="0"/>
              <a:t>Adoption and Implementation of NIMS</a:t>
            </a:r>
          </a:p>
          <a:p>
            <a:pPr marL="514350" indent="-514350">
              <a:buFont typeface="+mj-lt"/>
              <a:buAutoNum type="arabicPeriod"/>
            </a:pPr>
            <a:r>
              <a:rPr lang="en-US" sz="2800" dirty="0"/>
              <a:t>Current Emergency Management Plan or member of an inter-jurisdictional emergency management program with a plan </a:t>
            </a:r>
          </a:p>
          <a:p>
            <a:pPr marL="514350" indent="-514350">
              <a:buFont typeface="+mj-lt"/>
              <a:buAutoNum type="arabicPeriod"/>
            </a:pPr>
            <a:r>
              <a:rPr lang="en-US" sz="2800" dirty="0"/>
              <a:t>90% criminal history disposition reporting by August 1, 2018</a:t>
            </a:r>
          </a:p>
          <a:p>
            <a:pPr marL="514350" indent="-514350">
              <a:buFont typeface="+mj-lt"/>
              <a:buAutoNum type="arabicPeriod"/>
            </a:pPr>
            <a:r>
              <a:rPr lang="en-US" sz="2800" dirty="0"/>
              <a:t>Current on reporting Part I violent crime data to DPS</a:t>
            </a:r>
          </a:p>
          <a:p>
            <a:pPr marL="514350" indent="-514350">
              <a:buFont typeface="+mj-lt"/>
              <a:buAutoNum type="arabicPeriod"/>
            </a:pPr>
            <a:r>
              <a:rPr lang="en-US" sz="2800" dirty="0"/>
              <a:t>Must have a DUNS number</a:t>
            </a:r>
          </a:p>
          <a:p>
            <a:pPr marL="514350" indent="-514350">
              <a:buFont typeface="+mj-lt"/>
              <a:buAutoNum type="arabicPeriod"/>
            </a:pPr>
            <a:r>
              <a:rPr lang="en-US" sz="2800" dirty="0"/>
              <a:t>Must be registered in System for Award Management (SAM) </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782659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Upload</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38200" y="1825625"/>
            <a:ext cx="10001250" cy="4827050"/>
          </a:xfrm>
          <a:prstGeom prst="rect">
            <a:avLst/>
          </a:prstGeom>
        </p:spPr>
      </p:pic>
      <p:sp>
        <p:nvSpPr>
          <p:cNvPr id="5" name="Oval 4"/>
          <p:cNvSpPr/>
          <p:nvPr/>
        </p:nvSpPr>
        <p:spPr>
          <a:xfrm>
            <a:off x="838200" y="1825625"/>
            <a:ext cx="2895600"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42925" y="4378325"/>
            <a:ext cx="2114550"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096000" y="4378325"/>
            <a:ext cx="3962400"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2129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Upload</a:t>
            </a:r>
          </a:p>
        </p:txBody>
      </p:sp>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a:blip r:embed="rId3"/>
          <a:stretch>
            <a:fillRect/>
          </a:stretch>
        </p:blipFill>
        <p:spPr>
          <a:xfrm>
            <a:off x="342900" y="3052762"/>
            <a:ext cx="11506200" cy="2466975"/>
          </a:xfrm>
          <a:prstGeom prst="rect">
            <a:avLst/>
          </a:prstGeom>
        </p:spPr>
      </p:pic>
      <p:sp>
        <p:nvSpPr>
          <p:cNvPr id="6" name="Oval 5"/>
          <p:cNvSpPr/>
          <p:nvPr/>
        </p:nvSpPr>
        <p:spPr>
          <a:xfrm>
            <a:off x="7315199" y="4636294"/>
            <a:ext cx="3000375"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42900" y="4019550"/>
            <a:ext cx="10134600" cy="6167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75257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of the Governor </a:t>
            </a:r>
            <a:br>
              <a:rPr lang="en-US" dirty="0"/>
            </a:br>
            <a:r>
              <a:rPr lang="en-US" dirty="0"/>
              <a:t>HSGD - Preparedness Programs</a:t>
            </a:r>
          </a:p>
        </p:txBody>
      </p:sp>
      <p:sp>
        <p:nvSpPr>
          <p:cNvPr id="3" name="Content Placeholder 2"/>
          <p:cNvSpPr>
            <a:spLocks noGrp="1"/>
          </p:cNvSpPr>
          <p:nvPr>
            <p:ph idx="1"/>
          </p:nvPr>
        </p:nvSpPr>
        <p:spPr>
          <a:xfrm>
            <a:off x="598097" y="1881896"/>
            <a:ext cx="10972800" cy="4351338"/>
          </a:xfrm>
        </p:spPr>
        <p:txBody>
          <a:bodyPr>
            <a:normAutofit/>
          </a:bodyPr>
          <a:lstStyle/>
          <a:p>
            <a:pPr marL="0" indent="0">
              <a:buNone/>
            </a:pPr>
            <a:r>
              <a:rPr lang="en-US" sz="3600" dirty="0"/>
              <a:t>Robert Cottle – Program Manager </a:t>
            </a:r>
          </a:p>
          <a:p>
            <a:pPr marL="457200" lvl="1" indent="0">
              <a:buNone/>
            </a:pPr>
            <a:r>
              <a:rPr lang="en-US" sz="3200" dirty="0"/>
              <a:t>(512) 463-8317 - </a:t>
            </a:r>
            <a:r>
              <a:rPr lang="en-US" sz="3200" dirty="0">
                <a:hlinkClick r:id="rId3"/>
              </a:rPr>
              <a:t>Robert.Cottle@gov.texas.gov</a:t>
            </a:r>
            <a:endParaRPr lang="en-US" sz="3200" dirty="0"/>
          </a:p>
          <a:p>
            <a:pPr marL="0" indent="0">
              <a:buNone/>
            </a:pPr>
            <a:r>
              <a:rPr lang="en-US" sz="3600" dirty="0"/>
              <a:t>Will Ogletree – Associate Program Manager  </a:t>
            </a:r>
          </a:p>
          <a:p>
            <a:pPr marL="457200" lvl="1" indent="0">
              <a:buNone/>
            </a:pPr>
            <a:r>
              <a:rPr lang="en-US" sz="3200" dirty="0"/>
              <a:t>(512) 463-8339 - </a:t>
            </a:r>
            <a:r>
              <a:rPr lang="en-US" sz="3200" dirty="0">
                <a:hlinkClick r:id="rId4"/>
              </a:rPr>
              <a:t>Will.Ogletree@gov.texas.gov</a:t>
            </a:r>
            <a:r>
              <a:rPr lang="en-US" sz="3200" dirty="0"/>
              <a:t> </a:t>
            </a:r>
            <a:endParaRPr lang="en-US" dirty="0"/>
          </a:p>
          <a:p>
            <a:pPr marL="0" indent="0">
              <a:buNone/>
            </a:pPr>
            <a:r>
              <a:rPr lang="en-US" sz="3600" dirty="0">
                <a:solidFill>
                  <a:srgbClr val="FF0000"/>
                </a:solidFill>
              </a:rPr>
              <a:t>eGrants Help Desk – </a:t>
            </a:r>
          </a:p>
          <a:p>
            <a:pPr marL="457200" lvl="1" indent="0">
              <a:buNone/>
            </a:pPr>
            <a:r>
              <a:rPr lang="en-US" dirty="0"/>
              <a:t>(</a:t>
            </a:r>
            <a:r>
              <a:rPr lang="en-US" sz="3100" dirty="0"/>
              <a:t>512) 463-1919 - </a:t>
            </a:r>
            <a:r>
              <a:rPr lang="en-US" sz="3100" dirty="0">
                <a:hlinkClick r:id="rId5"/>
              </a:rPr>
              <a:t>eGrants@gov.texas.gov</a:t>
            </a:r>
            <a:r>
              <a:rPr lang="en-US" sz="3100" dirty="0"/>
              <a:t> </a:t>
            </a:r>
            <a:endParaRPr lang="en-US" sz="3100"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19615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the Governor</a:t>
            </a:r>
            <a:br>
              <a:rPr lang="en-US" dirty="0"/>
            </a:br>
            <a:r>
              <a:rPr lang="en-US" dirty="0"/>
              <a:t>Homeland Security Grants Division</a:t>
            </a:r>
          </a:p>
        </p:txBody>
      </p:sp>
      <p:sp>
        <p:nvSpPr>
          <p:cNvPr id="3" name="Content Placeholder 2"/>
          <p:cNvSpPr>
            <a:spLocks noGrp="1"/>
          </p:cNvSpPr>
          <p:nvPr>
            <p:ph idx="1"/>
          </p:nvPr>
        </p:nvSpPr>
        <p:spPr/>
        <p:txBody>
          <a:bodyPr>
            <a:normAutofit/>
          </a:bodyPr>
          <a:lstStyle/>
          <a:p>
            <a:pPr marL="0" indent="0">
              <a:buNone/>
            </a:pPr>
            <a:r>
              <a:rPr lang="en-US" sz="3500" dirty="0"/>
              <a:t>Noah Gilliam </a:t>
            </a:r>
          </a:p>
          <a:p>
            <a:pPr marL="457200" lvl="1" indent="0">
              <a:buNone/>
            </a:pPr>
            <a:r>
              <a:rPr lang="en-US" sz="3100" dirty="0"/>
              <a:t>(512) 463-8457 - </a:t>
            </a:r>
            <a:r>
              <a:rPr lang="en-US" sz="3100" dirty="0">
                <a:hlinkClick r:id="rId3"/>
              </a:rPr>
              <a:t>Noah.Gilliam@gov.texas.gov</a:t>
            </a:r>
            <a:r>
              <a:rPr lang="en-US" sz="3100" dirty="0"/>
              <a:t> </a:t>
            </a:r>
          </a:p>
          <a:p>
            <a:pPr lvl="1"/>
            <a:r>
              <a:rPr lang="en-US" sz="3100" dirty="0"/>
              <a:t>Houston-Galveston Area Council</a:t>
            </a:r>
          </a:p>
          <a:p>
            <a:pPr lvl="1"/>
            <a:r>
              <a:rPr lang="en-US" sz="3100" dirty="0"/>
              <a:t>Houston UASI</a:t>
            </a:r>
          </a:p>
          <a:p>
            <a:pPr marL="0" indent="0">
              <a:buNone/>
            </a:pPr>
            <a:r>
              <a:rPr lang="en-US" sz="3500" dirty="0"/>
              <a:t>Daisy Saenz-Rodriguez </a:t>
            </a:r>
          </a:p>
          <a:p>
            <a:pPr marL="457200" lvl="1" indent="0">
              <a:buNone/>
            </a:pPr>
            <a:r>
              <a:rPr lang="en-US" sz="3100" dirty="0"/>
              <a:t>(512) 463-8398 - </a:t>
            </a:r>
            <a:r>
              <a:rPr lang="en-US" sz="3100" dirty="0">
                <a:hlinkClick r:id="rId4"/>
              </a:rPr>
              <a:t>Daisy.Saenz-Rodriguez@gov.texas.gov</a:t>
            </a:r>
            <a:r>
              <a:rPr lang="en-US" sz="3100" dirty="0"/>
              <a:t> </a:t>
            </a:r>
          </a:p>
          <a:p>
            <a:pPr lvl="1"/>
            <a:r>
              <a:rPr lang="en-US" sz="3100" dirty="0"/>
              <a:t>North Central Texas Council of Governments</a:t>
            </a:r>
          </a:p>
          <a:p>
            <a:pPr lvl="1"/>
            <a:r>
              <a:rPr lang="en-US" sz="3100" dirty="0"/>
              <a:t>DFWA UASI</a:t>
            </a:r>
          </a:p>
        </p:txBody>
      </p:sp>
    </p:spTree>
    <p:extLst>
      <p:ext uri="{BB962C8B-B14F-4D97-AF65-F5344CB8AC3E}">
        <p14:creationId xmlns:p14="http://schemas.microsoft.com/office/powerpoint/2010/main" val="13213397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the Governor</a:t>
            </a:r>
            <a:br>
              <a:rPr lang="en-US" dirty="0"/>
            </a:br>
            <a:r>
              <a:rPr lang="en-US" dirty="0"/>
              <a:t>Homeland Security Grants Division</a:t>
            </a:r>
          </a:p>
        </p:txBody>
      </p:sp>
      <p:sp>
        <p:nvSpPr>
          <p:cNvPr id="3" name="Content Placeholder 2"/>
          <p:cNvSpPr>
            <a:spLocks noGrp="1"/>
          </p:cNvSpPr>
          <p:nvPr>
            <p:ph idx="1"/>
          </p:nvPr>
        </p:nvSpPr>
        <p:spPr>
          <a:xfrm>
            <a:off x="700087" y="1811558"/>
            <a:ext cx="10515600" cy="4532972"/>
          </a:xfrm>
        </p:spPr>
        <p:txBody>
          <a:bodyPr>
            <a:normAutofit/>
          </a:bodyPr>
          <a:lstStyle/>
          <a:p>
            <a:pPr marL="0" indent="0">
              <a:buNone/>
            </a:pPr>
            <a:r>
              <a:rPr lang="en-US" sz="3500" dirty="0"/>
              <a:t>Jaclyn Coles</a:t>
            </a:r>
          </a:p>
          <a:p>
            <a:pPr marL="457200" lvl="1" indent="0">
              <a:buNone/>
            </a:pPr>
            <a:r>
              <a:rPr lang="en-US" sz="3100" dirty="0"/>
              <a:t>(512) 463-8318 - </a:t>
            </a:r>
            <a:r>
              <a:rPr lang="en-US" sz="3100" dirty="0">
                <a:hlinkClick r:id="rId3"/>
              </a:rPr>
              <a:t>Jaclyn.Coles@gov.texas.gov</a:t>
            </a:r>
            <a:r>
              <a:rPr lang="en-US" sz="3100" dirty="0"/>
              <a:t> </a:t>
            </a:r>
          </a:p>
          <a:p>
            <a:pPr lvl="1"/>
            <a:r>
              <a:rPr lang="en-US" sz="3100" dirty="0"/>
              <a:t>Capital Area Council of Governments</a:t>
            </a:r>
          </a:p>
          <a:p>
            <a:pPr lvl="1"/>
            <a:r>
              <a:rPr lang="en-US" sz="3100" dirty="0"/>
              <a:t>Central Texas Council of Governments</a:t>
            </a:r>
          </a:p>
          <a:p>
            <a:pPr lvl="1"/>
            <a:r>
              <a:rPr lang="en-US" sz="3100" dirty="0"/>
              <a:t>Golden Crescent Regional Planning Commission</a:t>
            </a:r>
          </a:p>
          <a:p>
            <a:pPr lvl="1"/>
            <a:r>
              <a:rPr lang="en-US" sz="3100" dirty="0"/>
              <a:t>Heart of Texas Council of Governments</a:t>
            </a:r>
          </a:p>
          <a:p>
            <a:pPr lvl="1"/>
            <a:r>
              <a:rPr lang="en-US" sz="3100" dirty="0"/>
              <a:t>Nortex Regional Planning Commission</a:t>
            </a:r>
          </a:p>
          <a:p>
            <a:pPr lvl="1"/>
            <a:r>
              <a:rPr lang="en-US" sz="3100" dirty="0"/>
              <a:t>South East Texas Regional Planning Commission</a:t>
            </a:r>
          </a:p>
          <a:p>
            <a:pPr lvl="1"/>
            <a:r>
              <a:rPr lang="en-US" sz="3100" dirty="0"/>
              <a:t>South Plains Association of Governments</a:t>
            </a:r>
          </a:p>
          <a:p>
            <a:endParaRPr lang="en-US" dirty="0"/>
          </a:p>
        </p:txBody>
      </p:sp>
    </p:spTree>
    <p:extLst>
      <p:ext uri="{BB962C8B-B14F-4D97-AF65-F5344CB8AC3E}">
        <p14:creationId xmlns:p14="http://schemas.microsoft.com/office/powerpoint/2010/main" val="3924212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Victim Services </a:t>
            </a:r>
            <a:r>
              <a:rPr lang="en-US" dirty="0"/>
              <a:t>Staff Members </a:t>
            </a:r>
            <a:endParaRPr lang="en-US" b="1" dirty="0"/>
          </a:p>
        </p:txBody>
      </p:sp>
      <p:sp>
        <p:nvSpPr>
          <p:cNvPr id="4" name="Text Placeholder 3"/>
          <p:cNvSpPr>
            <a:spLocks noGrp="1"/>
          </p:cNvSpPr>
          <p:nvPr>
            <p:ph type="body" sz="quarter" idx="14"/>
          </p:nvPr>
        </p:nvSpPr>
        <p:spPr>
          <a:xfrm>
            <a:off x="1857102" y="914400"/>
            <a:ext cx="8388000" cy="5105400"/>
          </a:xfrm>
        </p:spPr>
        <p:txBody>
          <a:bodyPr>
            <a:noAutofit/>
          </a:bodyPr>
          <a:lstStyle/>
          <a:p>
            <a:pPr marL="0" indent="0">
              <a:buNone/>
            </a:pPr>
            <a:r>
              <a:rPr lang="en-US" b="1" dirty="0"/>
              <a:t>CJD Victim Services Team</a:t>
            </a:r>
          </a:p>
          <a:p>
            <a:pPr>
              <a:buFont typeface="Wingdings" panose="05000000000000000000" pitchFamily="2" charset="2"/>
              <a:buChar char="Ø"/>
            </a:pPr>
            <a:r>
              <a:rPr lang="en-US" dirty="0"/>
              <a:t>Director of Victim Services – Dr. Zena Hooper</a:t>
            </a:r>
          </a:p>
          <a:p>
            <a:pPr>
              <a:buFont typeface="Wingdings" panose="05000000000000000000" pitchFamily="2" charset="2"/>
              <a:buChar char="Ø"/>
            </a:pPr>
            <a:r>
              <a:rPr lang="en-US" dirty="0"/>
              <a:t>Associate Director – Scott Kelly</a:t>
            </a:r>
          </a:p>
          <a:p>
            <a:pPr marL="0" indent="0">
              <a:buNone/>
            </a:pPr>
            <a:r>
              <a:rPr lang="en-US" b="1" dirty="0"/>
              <a:t>Grant Coordinators</a:t>
            </a:r>
          </a:p>
          <a:p>
            <a:pPr>
              <a:buFont typeface="Wingdings" panose="05000000000000000000" pitchFamily="2" charset="2"/>
              <a:buChar char="Ø"/>
            </a:pPr>
            <a:r>
              <a:rPr lang="en-US" dirty="0"/>
              <a:t>Alyssa Smith</a:t>
            </a:r>
          </a:p>
          <a:p>
            <a:pPr>
              <a:buFont typeface="Wingdings" panose="05000000000000000000" pitchFamily="2" charset="2"/>
              <a:buChar char="Ø"/>
            </a:pPr>
            <a:r>
              <a:rPr lang="en-US" dirty="0"/>
              <a:t>Lester Brown</a:t>
            </a:r>
          </a:p>
          <a:p>
            <a:pPr>
              <a:buFont typeface="Wingdings" panose="05000000000000000000" pitchFamily="2" charset="2"/>
              <a:buChar char="Ø"/>
            </a:pPr>
            <a:r>
              <a:rPr lang="en-US" dirty="0"/>
              <a:t>Donald Stout – VAWA/SASP</a:t>
            </a:r>
          </a:p>
          <a:p>
            <a:pPr marL="0" indent="0">
              <a:buNone/>
            </a:pPr>
            <a:r>
              <a:rPr lang="en-US" b="1" dirty="0"/>
              <a:t>Program Coordinators</a:t>
            </a:r>
          </a:p>
          <a:p>
            <a:pPr>
              <a:buFont typeface="Wingdings" panose="05000000000000000000" pitchFamily="2" charset="2"/>
              <a:buChar char="Ø"/>
            </a:pPr>
            <a:r>
              <a:rPr lang="en-US" dirty="0"/>
              <a:t>Jake Lira</a:t>
            </a:r>
          </a:p>
          <a:p>
            <a:pPr>
              <a:buFont typeface="Wingdings" panose="05000000000000000000" pitchFamily="2" charset="2"/>
              <a:buChar char="Ø"/>
            </a:pPr>
            <a:r>
              <a:rPr lang="en-US" dirty="0"/>
              <a:t>Cecilia Acuff</a:t>
            </a:r>
          </a:p>
        </p:txBody>
      </p:sp>
      <p:sp>
        <p:nvSpPr>
          <p:cNvPr id="5" name="Slide Number Placeholder 4"/>
          <p:cNvSpPr>
            <a:spLocks noGrp="1"/>
          </p:cNvSpPr>
          <p:nvPr>
            <p:ph type="sldNum" sz="quarter" idx="4"/>
          </p:nvPr>
        </p:nvSpPr>
        <p:spPr/>
        <p:txBody>
          <a:bodyPr/>
          <a:lstStyle/>
          <a:p>
            <a:fld id="{95CC1D26-A9BD-4BDE-BDD9-08EDBAE96860}" type="slidenum">
              <a:rPr lang="en-GB" smtClean="0"/>
              <a:pPr/>
              <a:t>85</a:t>
            </a:fld>
            <a:endParaRPr lang="en-GB" dirty="0"/>
          </a:p>
        </p:txBody>
      </p:sp>
    </p:spTree>
    <p:extLst>
      <p:ext uri="{BB962C8B-B14F-4D97-AF65-F5344CB8AC3E}">
        <p14:creationId xmlns:p14="http://schemas.microsoft.com/office/powerpoint/2010/main" val="310131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a:bodyPr>
          <a:lstStyle/>
          <a:p>
            <a:r>
              <a:rPr lang="en-US" dirty="0"/>
              <a:t>AEL Codes and code descriptions</a:t>
            </a:r>
          </a:p>
          <a:p>
            <a:pPr lvl="1"/>
            <a:r>
              <a:rPr lang="en-US" dirty="0">
                <a:hlinkClick r:id="rId3"/>
              </a:rPr>
              <a:t>https://www.fema.gov/authorized-equipment-list</a:t>
            </a:r>
            <a:r>
              <a:rPr lang="en-US" dirty="0"/>
              <a:t> </a:t>
            </a:r>
          </a:p>
          <a:p>
            <a:r>
              <a:rPr lang="en-US" dirty="0"/>
              <a:t>Title 2 Code of Federal Regulations (2CFR) Part 200</a:t>
            </a:r>
          </a:p>
          <a:p>
            <a:pPr lvl="1"/>
            <a:r>
              <a:rPr lang="en-US" dirty="0">
                <a:hlinkClick r:id="rId4"/>
              </a:rPr>
              <a:t>http://www.ecfr.gov/cgi-bin/text-idx?tpl=/ecfrbrowse/Title02/2cfr200_main_02.tpl</a:t>
            </a:r>
            <a:r>
              <a:rPr lang="en-US" dirty="0"/>
              <a:t> </a:t>
            </a:r>
          </a:p>
          <a:p>
            <a:r>
              <a:rPr lang="en-US" dirty="0"/>
              <a:t> eGrants User’s Guide to Creating an Application </a:t>
            </a:r>
          </a:p>
          <a:p>
            <a:pPr lvl="1"/>
            <a:r>
              <a:rPr lang="en-US" dirty="0">
                <a:hlinkClick r:id="rId5"/>
              </a:rPr>
              <a:t>https://egrants.gov.texas.gov/FileDirectory/eGrants_Users_Guide_Appsv3.pdf</a:t>
            </a:r>
            <a:r>
              <a:rPr lang="en-US" dirty="0"/>
              <a:t> </a:t>
            </a:r>
          </a:p>
        </p:txBody>
      </p:sp>
    </p:spTree>
    <p:extLst>
      <p:ext uri="{BB962C8B-B14F-4D97-AF65-F5344CB8AC3E}">
        <p14:creationId xmlns:p14="http://schemas.microsoft.com/office/powerpoint/2010/main" val="41479599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a:bodyPr>
          <a:lstStyle/>
          <a:p>
            <a:r>
              <a:rPr lang="en-US" dirty="0"/>
              <a:t>Uploading eGrants Files</a:t>
            </a:r>
          </a:p>
          <a:p>
            <a:pPr lvl="1"/>
            <a:r>
              <a:rPr lang="en-US" dirty="0">
                <a:hlinkClick r:id="rId3"/>
              </a:rPr>
              <a:t>https://egrants.gov.texas.gov/FileDirectory/eGrants_Upload_Files_Instructions_v3.pdf</a:t>
            </a:r>
            <a:endParaRPr lang="en-US" dirty="0"/>
          </a:p>
          <a:p>
            <a:r>
              <a:rPr lang="en-US" dirty="0"/>
              <a:t>Preliminary Review Report video</a:t>
            </a:r>
          </a:p>
          <a:p>
            <a:pPr lvl="1"/>
            <a:r>
              <a:rPr lang="en-US" dirty="0">
                <a:hlinkClick r:id="rId4"/>
              </a:rPr>
              <a:t>https://egrants.gov.texas.gov/Videos/8_Submit_PRR/8_Submit_PRR.html</a:t>
            </a:r>
            <a:r>
              <a:rPr lang="en-US" dirty="0"/>
              <a:t> </a:t>
            </a:r>
          </a:p>
          <a:p>
            <a:r>
              <a:rPr lang="en-US" dirty="0"/>
              <a:t>Budget Line Item Edits</a:t>
            </a:r>
          </a:p>
          <a:p>
            <a:pPr lvl="1"/>
            <a:r>
              <a:rPr lang="en-US" dirty="0">
                <a:hlinkClick r:id="rId5"/>
              </a:rPr>
              <a:t>https://egrants.gov.texas.gov/Videos/5_Budget_Edit/5_Budget_Edit.html</a:t>
            </a:r>
            <a:r>
              <a:rPr lang="en-US" dirty="0"/>
              <a:t> </a:t>
            </a:r>
          </a:p>
          <a:p>
            <a:pPr lvl="1"/>
            <a:endParaRPr lang="en-US" dirty="0"/>
          </a:p>
          <a:p>
            <a:pPr marL="457200" lvl="1" indent="0">
              <a:buNone/>
            </a:pPr>
            <a:endParaRPr lang="en-US" dirty="0"/>
          </a:p>
        </p:txBody>
      </p:sp>
    </p:spTree>
    <p:extLst>
      <p:ext uri="{BB962C8B-B14F-4D97-AF65-F5344CB8AC3E}">
        <p14:creationId xmlns:p14="http://schemas.microsoft.com/office/powerpoint/2010/main" val="5929291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a:bodyPr>
          <a:lstStyle/>
          <a:p>
            <a:r>
              <a:rPr lang="en-US" dirty="0"/>
              <a:t>Find and Resolve a Special Condition</a:t>
            </a:r>
          </a:p>
          <a:p>
            <a:pPr lvl="1"/>
            <a:r>
              <a:rPr lang="en-US" dirty="0">
                <a:hlinkClick r:id="rId3"/>
              </a:rPr>
              <a:t>https://egrants.gov.texas.gov/Videos/11_Special_Conditions/11_Special_Conditions.html</a:t>
            </a:r>
            <a:r>
              <a:rPr lang="en-US" dirty="0"/>
              <a:t> </a:t>
            </a:r>
          </a:p>
          <a:p>
            <a:r>
              <a:rPr lang="en-US" dirty="0"/>
              <a:t>Grant Adjustment Tutorial</a:t>
            </a:r>
          </a:p>
          <a:p>
            <a:pPr lvl="1"/>
            <a:r>
              <a:rPr lang="en-US" dirty="0">
                <a:hlinkClick r:id="rId4"/>
              </a:rPr>
              <a:t>https://egrants.gov.texas.gov/Videos/09_Grant_Adjustments/09_Grant_Adjustments.htmlBudget Line Item Edits </a:t>
            </a:r>
            <a:endParaRPr lang="en-US" dirty="0"/>
          </a:p>
          <a:p>
            <a:r>
              <a:rPr lang="en-US" dirty="0"/>
              <a:t>Prepare and Submit an FSR</a:t>
            </a:r>
          </a:p>
          <a:p>
            <a:pPr lvl="1"/>
            <a:r>
              <a:rPr lang="en-US" dirty="0">
                <a:hlinkClick r:id="rId5"/>
              </a:rPr>
              <a:t>https://egrants.gov.texas.gov/Videos/10_Financial_Status_Reports/10_Financial_Status_Reports.html</a:t>
            </a:r>
            <a:r>
              <a:rPr lang="en-US" dirty="0"/>
              <a:t> </a:t>
            </a:r>
          </a:p>
          <a:p>
            <a:pPr marL="457200" lvl="1" indent="0">
              <a:buNone/>
            </a:pPr>
            <a:endParaRPr lang="en-US" dirty="0"/>
          </a:p>
        </p:txBody>
      </p:sp>
    </p:spTree>
    <p:extLst>
      <p:ext uri="{BB962C8B-B14F-4D97-AF65-F5344CB8AC3E}">
        <p14:creationId xmlns:p14="http://schemas.microsoft.com/office/powerpoint/2010/main" val="288122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fontScale="92500"/>
          </a:bodyPr>
          <a:lstStyle/>
          <a:p>
            <a:pPr>
              <a:lnSpc>
                <a:spcPct val="100000"/>
              </a:lnSpc>
            </a:pPr>
            <a:r>
              <a:rPr lang="en-US" dirty="0"/>
              <a:t>OOG-Homeland Security Grants Division (HSGD)</a:t>
            </a:r>
          </a:p>
          <a:p>
            <a:pPr lvl="1">
              <a:lnSpc>
                <a:spcPct val="100000"/>
              </a:lnSpc>
            </a:pPr>
            <a:r>
              <a:rPr lang="en-US" dirty="0">
                <a:hlinkClick r:id="rId3"/>
              </a:rPr>
              <a:t>http://gov.texas.gov/hsgd/</a:t>
            </a:r>
            <a:r>
              <a:rPr lang="en-US" dirty="0"/>
              <a:t> </a:t>
            </a:r>
          </a:p>
          <a:p>
            <a:pPr>
              <a:lnSpc>
                <a:spcPct val="100000"/>
              </a:lnSpc>
            </a:pPr>
            <a:r>
              <a:rPr lang="en-US" dirty="0"/>
              <a:t>HSGD Guidance – Frequently Asked Questions (FAQs)</a:t>
            </a:r>
          </a:p>
          <a:p>
            <a:pPr lvl="1">
              <a:lnSpc>
                <a:spcPct val="100000"/>
              </a:lnSpc>
            </a:pPr>
            <a:r>
              <a:rPr lang="en-US" dirty="0">
                <a:hlinkClick r:id="rId4"/>
              </a:rPr>
              <a:t>https://egrants.gov.texas.gov/updates.aspx</a:t>
            </a:r>
            <a:endParaRPr lang="en-US" dirty="0"/>
          </a:p>
          <a:p>
            <a:pPr>
              <a:lnSpc>
                <a:spcPct val="100000"/>
              </a:lnSpc>
            </a:pPr>
            <a:r>
              <a:rPr lang="en-US" dirty="0"/>
              <a:t>HSGD Guide to Grants</a:t>
            </a:r>
          </a:p>
          <a:p>
            <a:pPr lvl="1">
              <a:lnSpc>
                <a:spcPct val="100000"/>
              </a:lnSpc>
            </a:pPr>
            <a:r>
              <a:rPr lang="en-US" dirty="0">
                <a:hlinkClick r:id="rId5"/>
              </a:rPr>
              <a:t>https://egrants.gov.texas.gov/FileDirectory/Guide_to_Grants_v8.pdf</a:t>
            </a:r>
            <a:r>
              <a:rPr lang="en-US" dirty="0"/>
              <a:t> </a:t>
            </a:r>
          </a:p>
          <a:p>
            <a:pPr>
              <a:lnSpc>
                <a:spcPct val="100000"/>
              </a:lnSpc>
            </a:pPr>
            <a:r>
              <a:rPr lang="en-US" dirty="0"/>
              <a:t>FEMA Preparedness (Non-Disaster) Grants</a:t>
            </a:r>
          </a:p>
          <a:p>
            <a:pPr lvl="1">
              <a:lnSpc>
                <a:spcPct val="100000"/>
              </a:lnSpc>
            </a:pPr>
            <a:r>
              <a:rPr lang="en-US" dirty="0">
                <a:hlinkClick r:id="rId6"/>
              </a:rPr>
              <a:t>https://www.fema.gov/preparedness-non-disaster-grants</a:t>
            </a:r>
            <a:r>
              <a:rPr lang="en-US" dirty="0"/>
              <a:t> </a:t>
            </a:r>
          </a:p>
        </p:txBody>
      </p:sp>
    </p:spTree>
    <p:extLst>
      <p:ext uri="{BB962C8B-B14F-4D97-AF65-F5344CB8AC3E}">
        <p14:creationId xmlns:p14="http://schemas.microsoft.com/office/powerpoint/2010/main" val="162122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2018 Request for Homeland Security Applications (RFA)</a:t>
            </a:r>
          </a:p>
        </p:txBody>
      </p:sp>
      <p:sp>
        <p:nvSpPr>
          <p:cNvPr id="3" name="Content Placeholder 2"/>
          <p:cNvSpPr>
            <a:spLocks noGrp="1"/>
          </p:cNvSpPr>
          <p:nvPr>
            <p:ph idx="1"/>
          </p:nvPr>
        </p:nvSpPr>
        <p:spPr>
          <a:xfrm>
            <a:off x="431321" y="1825625"/>
            <a:ext cx="11386868" cy="4351338"/>
          </a:xfrm>
        </p:spPr>
        <p:txBody>
          <a:bodyPr>
            <a:noAutofit/>
          </a:bodyPr>
          <a:lstStyle/>
          <a:p>
            <a:r>
              <a:rPr lang="en-US" sz="2400" b="1" dirty="0"/>
              <a:t>Project Period</a:t>
            </a:r>
            <a:r>
              <a:rPr lang="en-US" sz="2400" dirty="0"/>
              <a:t>: Grant-funded projects must begin between September 1, 2018 and March 1, 2019, and expire on or before August 31, 2020. Additional guidelines are noted below:</a:t>
            </a:r>
          </a:p>
          <a:p>
            <a:pPr>
              <a:buFont typeface="+mj-lt"/>
              <a:buAutoNum type="arabicPeriod"/>
            </a:pPr>
            <a:r>
              <a:rPr lang="en-US" sz="2400" dirty="0"/>
              <a:t>Project periods should be structured so that projects that include grant-funded salaries and/or annual recurring costs do not overlap with the project periods of previous or future grant awards with the same costs.</a:t>
            </a:r>
          </a:p>
          <a:p>
            <a:pPr>
              <a:buFont typeface="+mj-lt"/>
              <a:buAutoNum type="arabicPeriod"/>
            </a:pPr>
            <a:r>
              <a:rPr lang="en-US" sz="2400" dirty="0"/>
              <a:t>Project periods should be structured so that grants with grant-funded salaries or annual recurring costs are on a 12 </a:t>
            </a:r>
            <a:r>
              <a:rPr lang="en-US" sz="2400" b="1" dirty="0"/>
              <a:t>or</a:t>
            </a:r>
            <a:r>
              <a:rPr lang="en-US" sz="2400" dirty="0"/>
              <a:t> 24-month grant cycle/performance period. </a:t>
            </a:r>
          </a:p>
          <a:p>
            <a:pPr>
              <a:buFont typeface="+mj-lt"/>
              <a:buAutoNum type="arabicPeriod"/>
            </a:pPr>
            <a:r>
              <a:rPr lang="en-US" sz="2400" dirty="0"/>
              <a:t>Project periods for equipment only projects are generally awarded for a 6 to 12 month grant period. </a:t>
            </a:r>
          </a:p>
          <a:p>
            <a:pPr>
              <a:buFont typeface="+mj-lt"/>
              <a:buAutoNum type="arabicPeriod"/>
            </a:pPr>
            <a:r>
              <a:rPr lang="en-US" sz="2400" dirty="0"/>
              <a:t>HSGD will consider proposed start or end dates falling outside of these guidelines on a case-by-case basis. </a:t>
            </a:r>
          </a:p>
        </p:txBody>
      </p:sp>
    </p:spTree>
    <p:extLst>
      <p:ext uri="{BB962C8B-B14F-4D97-AF65-F5344CB8AC3E}">
        <p14:creationId xmlns:p14="http://schemas.microsoft.com/office/powerpoint/2010/main" val="2567656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 CJD</a:t>
            </a:r>
          </a:p>
        </p:txBody>
      </p:sp>
      <p:sp>
        <p:nvSpPr>
          <p:cNvPr id="3" name="Content Placeholder 2"/>
          <p:cNvSpPr>
            <a:spLocks noGrp="1"/>
          </p:cNvSpPr>
          <p:nvPr>
            <p:ph idx="1"/>
          </p:nvPr>
        </p:nvSpPr>
        <p:spPr/>
        <p:txBody>
          <a:bodyPr>
            <a:normAutofit fontScale="70000" lnSpcReduction="20000"/>
          </a:bodyPr>
          <a:lstStyle/>
          <a:p>
            <a:r>
              <a:rPr lang="en-US" b="1" dirty="0">
                <a:hlinkClick r:id="rId3"/>
              </a:rPr>
              <a:t>eGrants</a:t>
            </a:r>
            <a:r>
              <a:rPr lang="en-US" b="1" dirty="0"/>
              <a:t> -</a:t>
            </a:r>
            <a:r>
              <a:rPr lang="en-US" dirty="0"/>
              <a:t> the online grant application and management system</a:t>
            </a:r>
          </a:p>
          <a:p>
            <a:r>
              <a:rPr lang="en-US" b="1" dirty="0">
                <a:hlinkClick r:id="rId4"/>
              </a:rPr>
              <a:t>Guide to Grants</a:t>
            </a:r>
            <a:r>
              <a:rPr lang="en-US" dirty="0"/>
              <a:t> - information on applying for and managing grants</a:t>
            </a:r>
          </a:p>
          <a:p>
            <a:r>
              <a:rPr lang="en-US" b="1" dirty="0">
                <a:hlinkClick r:id="rId5"/>
              </a:rPr>
              <a:t>eGrants support page</a:t>
            </a:r>
            <a:r>
              <a:rPr lang="en-US" b="1" dirty="0"/>
              <a:t> - </a:t>
            </a:r>
            <a:r>
              <a:rPr lang="en-US" dirty="0"/>
              <a:t>forms, resources, and helpful support documents, including the </a:t>
            </a:r>
            <a:r>
              <a:rPr lang="en-US" i="1" dirty="0">
                <a:hlinkClick r:id="rId6"/>
              </a:rPr>
              <a:t>User’s Guide to Creating an Application</a:t>
            </a:r>
            <a:r>
              <a:rPr lang="en-US" dirty="0"/>
              <a:t>.</a:t>
            </a:r>
          </a:p>
          <a:p>
            <a:r>
              <a:rPr lang="en-US" b="1" dirty="0">
                <a:hlinkClick r:id="rId7"/>
              </a:rPr>
              <a:t>Developing a Good Project Narrative</a:t>
            </a:r>
            <a:r>
              <a:rPr lang="en-US" dirty="0"/>
              <a:t> - Guidance on how to formulate an effective project, and how to communicate it clearly in the application’s narrative prompts.</a:t>
            </a:r>
          </a:p>
          <a:p>
            <a:r>
              <a:rPr lang="en-US" b="1" dirty="0">
                <a:hlinkClick r:id="rId8"/>
              </a:rPr>
              <a:t>Grantee Conditions and Responsibilities</a:t>
            </a:r>
            <a:r>
              <a:rPr lang="en-US" dirty="0"/>
              <a:t> - A compendium of CJD and Homeland Security Grants Division policies for all grantees.</a:t>
            </a:r>
          </a:p>
          <a:p>
            <a:r>
              <a:rPr lang="en-US" b="1" dirty="0">
                <a:hlinkClick r:id="rId9"/>
              </a:rPr>
              <a:t>Standard Certifications and Requirements</a:t>
            </a:r>
            <a:r>
              <a:rPr lang="en-US" dirty="0"/>
              <a:t> - CJD’s standard requirements that the Authorized Official must certify upon applying for a grant.</a:t>
            </a:r>
          </a:p>
          <a:p>
            <a:r>
              <a:rPr lang="en-US" b="1" dirty="0">
                <a:hlinkClick r:id="rId10"/>
              </a:rPr>
              <a:t>CJD Grant Activities and Measures</a:t>
            </a:r>
            <a:r>
              <a:rPr lang="en-US" dirty="0"/>
              <a:t> - A reference for applicants on the activities allowed for different project types and the measures associated with each.</a:t>
            </a:r>
          </a:p>
          <a:p>
            <a:endParaRPr lang="en-US" dirty="0"/>
          </a:p>
        </p:txBody>
      </p:sp>
    </p:spTree>
    <p:extLst>
      <p:ext uri="{BB962C8B-B14F-4D97-AF65-F5344CB8AC3E}">
        <p14:creationId xmlns:p14="http://schemas.microsoft.com/office/powerpoint/2010/main" val="1909277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 CJD Continued</a:t>
            </a:r>
          </a:p>
        </p:txBody>
      </p:sp>
      <p:sp>
        <p:nvSpPr>
          <p:cNvPr id="3" name="Content Placeholder 2"/>
          <p:cNvSpPr>
            <a:spLocks noGrp="1"/>
          </p:cNvSpPr>
          <p:nvPr>
            <p:ph idx="1"/>
          </p:nvPr>
        </p:nvSpPr>
        <p:spPr/>
        <p:txBody>
          <a:bodyPr>
            <a:normAutofit fontScale="70000" lnSpcReduction="20000"/>
          </a:bodyPr>
          <a:lstStyle/>
          <a:p>
            <a:r>
              <a:rPr lang="en-US" b="1" dirty="0">
                <a:hlinkClick r:id="rId3"/>
              </a:rPr>
              <a:t>Texas Administrative Code</a:t>
            </a:r>
            <a:r>
              <a:rPr lang="en-US" b="1" dirty="0"/>
              <a:t> - </a:t>
            </a:r>
            <a:r>
              <a:rPr lang="en-US" dirty="0"/>
              <a:t>the regulations specific to CJD grants</a:t>
            </a:r>
          </a:p>
          <a:p>
            <a:r>
              <a:rPr lang="en-US" b="1" dirty="0">
                <a:hlinkClick r:id="rId4"/>
              </a:rPr>
              <a:t>Uniform Grant Management Standards</a:t>
            </a:r>
            <a:r>
              <a:rPr lang="en-US" b="1" dirty="0"/>
              <a:t> - </a:t>
            </a:r>
            <a:r>
              <a:rPr lang="en-US" dirty="0"/>
              <a:t>the regulation for grants management in Texas</a:t>
            </a:r>
          </a:p>
          <a:p>
            <a:r>
              <a:rPr lang="en-US" b="1" dirty="0">
                <a:hlinkClick r:id="rId5"/>
              </a:rPr>
              <a:t>Uniform Administrative Requirements, Cost Principles, and Audit Requirements for Federal Awards</a:t>
            </a:r>
            <a:r>
              <a:rPr lang="en-US" b="1" dirty="0"/>
              <a:t> - </a:t>
            </a:r>
            <a:r>
              <a:rPr lang="en-US" dirty="0"/>
              <a:t>Otherwise known as “2 CFR 200,” or the </a:t>
            </a:r>
            <a:r>
              <a:rPr lang="en-US" dirty="0" err="1"/>
              <a:t>OmniCircular</a:t>
            </a:r>
            <a:r>
              <a:rPr lang="en-US" dirty="0"/>
              <a:t>, the regulations related to grants management for federal funding sources</a:t>
            </a:r>
          </a:p>
          <a:p>
            <a:r>
              <a:rPr lang="en-US" b="1" i="1" dirty="0">
                <a:hlinkClick r:id="rId6"/>
              </a:rPr>
              <a:t>eGrants Financial Management Guide</a:t>
            </a:r>
            <a:r>
              <a:rPr lang="en-US" b="1" i="1" dirty="0"/>
              <a:t> - </a:t>
            </a:r>
            <a:r>
              <a:rPr lang="en-US" dirty="0"/>
              <a:t>a guide to understanding how to manage your grant within eGrants</a:t>
            </a:r>
          </a:p>
          <a:p>
            <a:r>
              <a:rPr lang="en-US" b="1" dirty="0">
                <a:hlinkClick r:id="rId7"/>
              </a:rPr>
              <a:t>DOJ Grants Financial Guide</a:t>
            </a:r>
            <a:r>
              <a:rPr lang="en-US" b="1" dirty="0"/>
              <a:t> - </a:t>
            </a:r>
            <a:r>
              <a:rPr lang="en-US" dirty="0"/>
              <a:t>a guide that translates many of the federal grant rules into easier-to-understand terms</a:t>
            </a:r>
          </a:p>
          <a:p>
            <a:r>
              <a:rPr lang="en-US" b="1" dirty="0">
                <a:hlinkClick r:id="rId8"/>
              </a:rPr>
              <a:t>Texas State Library and Archives Commission’s Resources for Grantees</a:t>
            </a:r>
            <a:r>
              <a:rPr lang="en-US" b="1" dirty="0"/>
              <a:t> - </a:t>
            </a:r>
            <a:r>
              <a:rPr lang="en-US" dirty="0"/>
              <a:t>Helpful links and official state guidance for grants</a:t>
            </a:r>
          </a:p>
          <a:p>
            <a:r>
              <a:rPr lang="en-US" b="1" dirty="0">
                <a:hlinkClick r:id="rId9"/>
              </a:rPr>
              <a:t>Immigration and Customs Enforcement Detainer Certification</a:t>
            </a:r>
            <a:r>
              <a:rPr lang="en-US" dirty="0"/>
              <a:t> - Information for local governments on how to comply with CJD’s requirement regarding compliance with requests from ICE for information or to detain illegal aliens in custody.</a:t>
            </a:r>
          </a:p>
          <a:p>
            <a:endParaRPr lang="en-US" dirty="0"/>
          </a:p>
        </p:txBody>
      </p:sp>
    </p:spTree>
    <p:extLst>
      <p:ext uri="{BB962C8B-B14F-4D97-AF65-F5344CB8AC3E}">
        <p14:creationId xmlns:p14="http://schemas.microsoft.com/office/powerpoint/2010/main" val="2800152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 CJD Continued</a:t>
            </a:r>
          </a:p>
        </p:txBody>
      </p:sp>
      <p:sp>
        <p:nvSpPr>
          <p:cNvPr id="3" name="Content Placeholder 2"/>
          <p:cNvSpPr>
            <a:spLocks noGrp="1"/>
          </p:cNvSpPr>
          <p:nvPr>
            <p:ph idx="1"/>
          </p:nvPr>
        </p:nvSpPr>
        <p:spPr/>
        <p:txBody>
          <a:bodyPr>
            <a:normAutofit fontScale="47500" lnSpcReduction="20000"/>
          </a:bodyPr>
          <a:lstStyle/>
          <a:p>
            <a:r>
              <a:rPr lang="en-US" dirty="0"/>
              <a:t>CJD encourages all applicants and grantees to rely on evidence when designing grant projects. We have a growing focus on ensuring that the projects we fund are working and delivering the promised results. One way to increase the chances that a grant will be successful is to rely on information that uses the successes and failures of the field and learns from both. There are a variety of resources that may be helpful:</a:t>
            </a:r>
          </a:p>
          <a:p>
            <a:r>
              <a:rPr lang="en-US" b="1" dirty="0">
                <a:hlinkClick r:id="rId3"/>
              </a:rPr>
              <a:t>BJS Data Analysis Tools</a:t>
            </a:r>
            <a:r>
              <a:rPr lang="en-US" b="1" dirty="0"/>
              <a:t> - </a:t>
            </a:r>
            <a:r>
              <a:rPr lang="en-US" dirty="0"/>
              <a:t>The Bureau of Justice Statistics (BJS) offers a variety of analysis tools online including tools for census data, corrections, juvenile justice, case processing, victimization, and other topics.</a:t>
            </a:r>
          </a:p>
          <a:p>
            <a:r>
              <a:rPr lang="en-US" b="1" dirty="0">
                <a:hlinkClick r:id="rId4"/>
              </a:rPr>
              <a:t>COPS Office Resource Center</a:t>
            </a:r>
            <a:r>
              <a:rPr lang="en-US" b="1" dirty="0"/>
              <a:t> - </a:t>
            </a:r>
            <a:r>
              <a:rPr lang="en-US" dirty="0"/>
              <a:t>This site provides a variety of best practices and approaches for policing.</a:t>
            </a:r>
          </a:p>
          <a:p>
            <a:r>
              <a:rPr lang="en-US" b="1" dirty="0">
                <a:hlinkClick r:id="rId5"/>
              </a:rPr>
              <a:t>CrimeSolutions.gov</a:t>
            </a:r>
            <a:r>
              <a:rPr lang="en-US" b="1" dirty="0"/>
              <a:t> - </a:t>
            </a:r>
            <a:r>
              <a:rPr lang="en-US" dirty="0"/>
              <a:t>The National Institute of Justice’s CrimeSolutions.gov uses research to rate the effectiveness of programs and practices in achieving criminal justice related outcomes in order to inform practitioners and policy makers about what works, what doesn’t and what’s promising in criminal justice, juvenile justice, and crime victim services.</a:t>
            </a:r>
          </a:p>
          <a:p>
            <a:r>
              <a:rPr lang="en-US" b="1" dirty="0">
                <a:hlinkClick r:id="rId6"/>
              </a:rPr>
              <a:t>National Association of Drug Court Professionals</a:t>
            </a:r>
            <a:r>
              <a:rPr lang="en-US" b="1" dirty="0"/>
              <a:t> - </a:t>
            </a:r>
            <a:r>
              <a:rPr lang="en-US" dirty="0"/>
              <a:t>This site provides best practices for drug courts and guidance for other types of specialty courts.</a:t>
            </a:r>
          </a:p>
          <a:p>
            <a:r>
              <a:rPr lang="en-US" b="1" dirty="0">
                <a:hlinkClick r:id="rId7"/>
              </a:rPr>
              <a:t>National Criminal Justice Reference Service (NCJRS)</a:t>
            </a:r>
            <a:r>
              <a:rPr lang="en-US" b="1" dirty="0"/>
              <a:t> - </a:t>
            </a:r>
            <a:r>
              <a:rPr lang="en-US" dirty="0"/>
              <a:t>Established in 1972, the National Criminal Justice Reference Service is a federally funded resource offering justice and drug-related information to support research, policy, and program development worldwide.</a:t>
            </a:r>
          </a:p>
          <a:p>
            <a:r>
              <a:rPr lang="en-US" b="1" dirty="0">
                <a:hlinkClick r:id="rId8"/>
              </a:rPr>
              <a:t>OJJDP Model Programs Guide</a:t>
            </a:r>
            <a:r>
              <a:rPr lang="en-US" b="1" dirty="0"/>
              <a:t> - </a:t>
            </a:r>
            <a:r>
              <a:rPr lang="en-US" dirty="0"/>
              <a:t>The Office of Juvenile Justice and Delinquency Prevention’s (OJJDP’s) Model Programs Guide (MPG) contains information about evidence-based juvenile justice and youth prevention, intervention, and reentry programs. It is a resource for practitioners and communities about what works, what is promising, and what does not work in juvenile justice, delinquency prevention, and child protection and safety.</a:t>
            </a:r>
          </a:p>
          <a:p>
            <a:r>
              <a:rPr lang="en-US" b="1" dirty="0">
                <a:hlinkClick r:id="rId9"/>
              </a:rPr>
              <a:t>Youth.gov</a:t>
            </a:r>
            <a:r>
              <a:rPr lang="en-US" dirty="0"/>
              <a:t> - This site provides interactive tools and other resources to help youth-serving organizations and community partnerships plan, implement, and participate in effective programs for youth.</a:t>
            </a:r>
          </a:p>
          <a:p>
            <a:endParaRPr lang="en-US" dirty="0"/>
          </a:p>
        </p:txBody>
      </p:sp>
    </p:spTree>
    <p:extLst>
      <p:ext uri="{BB962C8B-B14F-4D97-AF65-F5344CB8AC3E}">
        <p14:creationId xmlns:p14="http://schemas.microsoft.com/office/powerpoint/2010/main" val="1686639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07BE-546D-4542-ABCF-BD75D05D13A3}"/>
              </a:ext>
            </a:extLst>
          </p:cNvPr>
          <p:cNvSpPr>
            <a:spLocks noGrp="1"/>
          </p:cNvSpPr>
          <p:nvPr>
            <p:ph type="title"/>
          </p:nvPr>
        </p:nvSpPr>
        <p:spPr/>
        <p:txBody>
          <a:bodyPr/>
          <a:lstStyle/>
          <a:p>
            <a:pPr algn="ctr"/>
            <a:r>
              <a:rPr lang="en-US" b="1" dirty="0"/>
              <a:t>QUESTIONS</a:t>
            </a:r>
            <a:br>
              <a:rPr lang="en-US" b="1" dirty="0"/>
            </a:br>
            <a:endParaRPr lang="en-US" dirty="0"/>
          </a:p>
        </p:txBody>
      </p:sp>
      <p:sp>
        <p:nvSpPr>
          <p:cNvPr id="3" name="Content Placeholder 2">
            <a:extLst>
              <a:ext uri="{FF2B5EF4-FFF2-40B4-BE49-F238E27FC236}">
                <a16:creationId xmlns:a16="http://schemas.microsoft.com/office/drawing/2014/main" id="{344E40C3-C4AD-4ABB-AD77-9010515B025D}"/>
              </a:ext>
            </a:extLst>
          </p:cNvPr>
          <p:cNvSpPr>
            <a:spLocks noGrp="1"/>
          </p:cNvSpPr>
          <p:nvPr>
            <p:ph idx="1"/>
          </p:nvPr>
        </p:nvSpPr>
        <p:spPr/>
        <p:txBody>
          <a:bodyPr>
            <a:normAutofit lnSpcReduction="10000"/>
          </a:bodyPr>
          <a:lstStyle/>
          <a:p>
            <a:pPr marL="0" indent="0" algn="ctr">
              <a:buNone/>
            </a:pPr>
            <a:r>
              <a:rPr lang="en-US" sz="4400" b="1" dirty="0"/>
              <a:t>CTCOG Resources</a:t>
            </a:r>
          </a:p>
          <a:p>
            <a:pPr marL="0" indent="0" algn="ctr">
              <a:buNone/>
            </a:pPr>
            <a:r>
              <a:rPr lang="en-US" sz="3500" b="1" dirty="0">
                <a:hlinkClick r:id="rId2"/>
              </a:rPr>
              <a:t>jesse.hennage@ctcog.org</a:t>
            </a:r>
            <a:endParaRPr lang="en-US" sz="3500" b="1" dirty="0"/>
          </a:p>
          <a:p>
            <a:pPr marL="0" indent="0" algn="ctr">
              <a:buNone/>
            </a:pPr>
            <a:r>
              <a:rPr lang="en-US" sz="3500" b="1" dirty="0"/>
              <a:t>(254) 770-2365 Office</a:t>
            </a:r>
          </a:p>
          <a:p>
            <a:pPr marL="0" indent="0" algn="ctr">
              <a:buNone/>
            </a:pPr>
            <a:r>
              <a:rPr lang="en-US" sz="3500" b="1" dirty="0"/>
              <a:t>(254) 410-9424 Cell </a:t>
            </a:r>
          </a:p>
          <a:p>
            <a:pPr marL="0" indent="0" algn="ctr">
              <a:buNone/>
            </a:pPr>
            <a:r>
              <a:rPr lang="en-US" sz="3500" b="1" dirty="0"/>
              <a:t>Homeland Security </a:t>
            </a:r>
            <a:r>
              <a:rPr lang="en-US" sz="3500" b="1" dirty="0">
                <a:hlinkClick r:id="rId3"/>
              </a:rPr>
              <a:t>https://ctcog.org/emergency-services/homeland-security/</a:t>
            </a:r>
            <a:endParaRPr lang="en-US" sz="3500" b="1" dirty="0"/>
          </a:p>
          <a:p>
            <a:pPr marL="0" indent="0" algn="ctr">
              <a:buNone/>
            </a:pPr>
            <a:r>
              <a:rPr lang="en-US" sz="3500" b="1" dirty="0"/>
              <a:t>Criminal Justice </a:t>
            </a:r>
            <a:r>
              <a:rPr lang="en-US" sz="3500" b="1" dirty="0">
                <a:hlinkClick r:id="rId4"/>
              </a:rPr>
              <a:t>https://ctcog.org/emergency-services/criminal-justice/</a:t>
            </a:r>
            <a:endParaRPr lang="en-US" sz="3500" b="1" dirty="0"/>
          </a:p>
          <a:p>
            <a:pPr marL="0" indent="0" algn="ctr">
              <a:buNone/>
            </a:pPr>
            <a:endParaRPr lang="en-US" sz="3500" b="1" dirty="0"/>
          </a:p>
          <a:p>
            <a:pPr marL="0" indent="0" algn="ctr">
              <a:buNone/>
            </a:pPr>
            <a:endParaRPr lang="en-US" sz="4400" b="1" dirty="0"/>
          </a:p>
        </p:txBody>
      </p:sp>
    </p:spTree>
    <p:extLst>
      <p:ext uri="{BB962C8B-B14F-4D97-AF65-F5344CB8AC3E}">
        <p14:creationId xmlns:p14="http://schemas.microsoft.com/office/powerpoint/2010/main" val="1026599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Hp9Px2hOkWG5sZTmu2lH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Hp9Px2hOkWG5sZTmu2l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Hp9Px2hOkWG5sZTmu2lH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Hp9Px2hOkWG5sZTmu2lH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Hp9Px2hOkWG5sZTmu2lH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Hp9Px2hOkWG5sZTmu2l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12174</TotalTime>
  <Words>11056</Words>
  <Application>Microsoft Office PowerPoint</Application>
  <PresentationFormat>Widescreen</PresentationFormat>
  <Paragraphs>1674</Paragraphs>
  <Slides>93</Slides>
  <Notes>92</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3" baseType="lpstr">
      <vt:lpstr>ＭＳ Ｐゴシック</vt:lpstr>
      <vt:lpstr> Arial</vt:lpstr>
      <vt:lpstr>Arial</vt:lpstr>
      <vt:lpstr>Calibri</vt:lpstr>
      <vt:lpstr>Times New Roman</vt:lpstr>
      <vt:lpstr>Wingdings</vt:lpstr>
      <vt:lpstr>Wingdings 2</vt:lpstr>
      <vt:lpstr>Office Theme</vt:lpstr>
      <vt:lpstr>think-cell Slide</vt:lpstr>
      <vt:lpstr>Acrobat Document</vt:lpstr>
      <vt:lpstr>2018 Application Development Workshop State Homeland Security Program (SHSP) Criminal Justice Division (CJD)</vt:lpstr>
      <vt:lpstr>Housekeeping Items</vt:lpstr>
      <vt:lpstr>Agenda </vt:lpstr>
      <vt:lpstr>Introduction / Purpose</vt:lpstr>
      <vt:lpstr>2018 Request for Homeland Security Applications (RFA)</vt:lpstr>
      <vt:lpstr>2018 Request for Homeland Security Applications (RFA)</vt:lpstr>
      <vt:lpstr>2018 Request for Homeland Security Applications (RFA)</vt:lpstr>
      <vt:lpstr>2018 Request for Homeland Security Applications (RFA)</vt:lpstr>
      <vt:lpstr>2018 Request for Homeland Security Applications (RFA)</vt:lpstr>
      <vt:lpstr>2018 Request for Homeland Security Applications (RFA)</vt:lpstr>
      <vt:lpstr>2018 Request for Homeland Security Applications (RFA)</vt:lpstr>
      <vt:lpstr>Criminal Justice Division (CJD) </vt:lpstr>
      <vt:lpstr>Justice Assistance Grant (JAG) Opportunity Snapshot </vt:lpstr>
      <vt:lpstr>Juvenile Justice Opportunity Snapshot </vt:lpstr>
      <vt:lpstr>Juvenile Justice and Delinquency Prevention (JJDP)</vt:lpstr>
      <vt:lpstr>Body Worn Camera Program Opportunity Snapshot </vt:lpstr>
      <vt:lpstr>County Essential Services Program Opportunity Snapshot </vt:lpstr>
      <vt:lpstr>Residential Substance Abuse Treatment Program Opportunity Snapshot </vt:lpstr>
      <vt:lpstr>Specialty Courts Program Opportunity Snapshot </vt:lpstr>
      <vt:lpstr>Truancy Prevention and Intervention Program Opportunity Snapshot </vt:lpstr>
      <vt:lpstr>Victim Services Section</vt:lpstr>
      <vt:lpstr>Victims of Crime Act (VOCA) Opportunity Snapshot </vt:lpstr>
      <vt:lpstr>Victims of Crime Act (VOCA)</vt:lpstr>
      <vt:lpstr>Victims of Crime Act (VOCA)</vt:lpstr>
      <vt:lpstr>VOCA</vt:lpstr>
      <vt:lpstr>VOCA – Eligible costs and activities cont.</vt:lpstr>
      <vt:lpstr>VOCA - Ineligible costs and activities </vt:lpstr>
      <vt:lpstr>VOCA – Match Calculation  </vt:lpstr>
      <vt:lpstr>Violence Against Women Justice and Training Program Opportunity Snapshot </vt:lpstr>
      <vt:lpstr>Sexual Assault Services Program (SASP)</vt:lpstr>
      <vt:lpstr>Sexual Assault Services Program (SASP)</vt:lpstr>
      <vt:lpstr>Violence Against Women Act (VAWA)</vt:lpstr>
      <vt:lpstr>Violence Against Women Act (VAWA)</vt:lpstr>
      <vt:lpstr>VAWA</vt:lpstr>
      <vt:lpstr>VAWA</vt:lpstr>
      <vt:lpstr>Additional CJD Programs          </vt:lpstr>
      <vt:lpstr>Emergency and Long-Term Residential Services for Child Sex Trafficking Victims Program Opportunity Snapshot </vt:lpstr>
      <vt:lpstr>Crime Stoppers Program Opportunity Snapshot </vt:lpstr>
      <vt:lpstr>Targeted VOCA Programs College Campus, Transitional Housing, Sexual Assault Forensic Services          </vt:lpstr>
      <vt:lpstr>Targeted VOCA Programs</vt:lpstr>
      <vt:lpstr>PowerPoint Presentation</vt:lpstr>
      <vt:lpstr>Request for Applications (RFA)</vt:lpstr>
      <vt:lpstr>Questions?</vt:lpstr>
      <vt:lpstr>Application Development: Objectives</vt:lpstr>
      <vt:lpstr>https://egrants.gov.texas.gov/Default.aspx</vt:lpstr>
      <vt:lpstr>Application Development: Profile Tab</vt:lpstr>
      <vt:lpstr>Application Development: Profile/Details Tab</vt:lpstr>
      <vt:lpstr>Application Development: Profile/Details Tab</vt:lpstr>
      <vt:lpstr>Application Development: Profile/Details Tab</vt:lpstr>
      <vt:lpstr>Application Development: Profile/Details Tab</vt:lpstr>
      <vt:lpstr>Application Development: Profile/Details Tab</vt:lpstr>
      <vt:lpstr>Application Development: Profile/Grant Vendor Tab</vt:lpstr>
      <vt:lpstr>Application Development: Profile/Grant Vendor Tab</vt:lpstr>
      <vt:lpstr>Application Development: Profile/Grant Vendor Tab</vt:lpstr>
      <vt:lpstr>Application Development: Profile/Grant Vendor Tab</vt:lpstr>
      <vt:lpstr>Application Development: Narrative Tab</vt:lpstr>
      <vt:lpstr>Application Development: Narrative Tab</vt:lpstr>
      <vt:lpstr>Application Development: Activities Tab</vt:lpstr>
      <vt:lpstr>Application Development: Activities Tab</vt:lpstr>
      <vt:lpstr>Application Development: Measures Tab</vt:lpstr>
      <vt:lpstr>Application Development: Budget Tab</vt:lpstr>
      <vt:lpstr>Application Development: Budget/Details:  POETE Groupings </vt:lpstr>
      <vt:lpstr>Application Development: Budget/Details Personnel</vt:lpstr>
      <vt:lpstr>Application Development: Budget/Details Personnel</vt:lpstr>
      <vt:lpstr>Application Development: Budget/Details:  Contractual and Professional Services</vt:lpstr>
      <vt:lpstr>Application Development: Budget/Details:  Contractual and Professional Services</vt:lpstr>
      <vt:lpstr>Application Development: Budget/Details:  Travel and Training</vt:lpstr>
      <vt:lpstr>Application Development: Budget/Details:  Travel and Training</vt:lpstr>
      <vt:lpstr>Application Development: Budget/Details:  Equipment</vt:lpstr>
      <vt:lpstr>Application Development: Budget/Details:  Equipment</vt:lpstr>
      <vt:lpstr>Application Development: Budget/Details:  Supplies and Direct Operating Expenses</vt:lpstr>
      <vt:lpstr>Application Development: Budget/Details:  Supplies and Direct Operating Expenses</vt:lpstr>
      <vt:lpstr>Application Development: Budget/Details:  Indirect Costs</vt:lpstr>
      <vt:lpstr>Application Development: Documents Tab</vt:lpstr>
      <vt:lpstr>Application Development: Homeland Security Tab</vt:lpstr>
      <vt:lpstr>Application Development: Summary Tab</vt:lpstr>
      <vt:lpstr>Application Development: Upload Files Tab</vt:lpstr>
      <vt:lpstr>Application Development: Upload Files Tab</vt:lpstr>
      <vt:lpstr>Global Upload</vt:lpstr>
      <vt:lpstr>Global Upload</vt:lpstr>
      <vt:lpstr>Global Upload</vt:lpstr>
      <vt:lpstr>Office of the Governor  HSGD - Preparedness Programs</vt:lpstr>
      <vt:lpstr>Office of the Governor Homeland Security Grants Division</vt:lpstr>
      <vt:lpstr>Office of the Governor Homeland Security Grants Division</vt:lpstr>
      <vt:lpstr>Victim Services Staff Members </vt:lpstr>
      <vt:lpstr>Helpful Links</vt:lpstr>
      <vt:lpstr>Helpful Links</vt:lpstr>
      <vt:lpstr>Helpful Links</vt:lpstr>
      <vt:lpstr>Helpful Links</vt:lpstr>
      <vt:lpstr>Helpful Links CJD</vt:lpstr>
      <vt:lpstr>Helpful Links CJD Continued</vt:lpstr>
      <vt:lpstr>Helpful Links CJD Continued</vt:lpstr>
      <vt:lpstr>QUESTIONS </vt:lpstr>
    </vt:vector>
  </TitlesOfParts>
  <Company>Office of the Governor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Cottle</dc:creator>
  <cp:lastModifiedBy>Jesse Hennage</cp:lastModifiedBy>
  <cp:revision>547</cp:revision>
  <cp:lastPrinted>2018-01-04T02:27:59Z</cp:lastPrinted>
  <dcterms:created xsi:type="dcterms:W3CDTF">2016-08-31T13:38:42Z</dcterms:created>
  <dcterms:modified xsi:type="dcterms:W3CDTF">2018-01-23T21:00:37Z</dcterms:modified>
</cp:coreProperties>
</file>