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73" r:id="rId1"/>
  </p:sldMasterIdLst>
  <p:notesMasterIdLst>
    <p:notesMasterId r:id="rId21"/>
  </p:notesMasterIdLst>
  <p:sldIdLst>
    <p:sldId id="256" r:id="rId2"/>
    <p:sldId id="266" r:id="rId3"/>
    <p:sldId id="275" r:id="rId4"/>
    <p:sldId id="281" r:id="rId5"/>
    <p:sldId id="271" r:id="rId6"/>
    <p:sldId id="273" r:id="rId7"/>
    <p:sldId id="269" r:id="rId8"/>
    <p:sldId id="267" r:id="rId9"/>
    <p:sldId id="282" r:id="rId10"/>
    <p:sldId id="278" r:id="rId11"/>
    <p:sldId id="280" r:id="rId12"/>
    <p:sldId id="279" r:id="rId13"/>
    <p:sldId id="270" r:id="rId14"/>
    <p:sldId id="274" r:id="rId15"/>
    <p:sldId id="283" r:id="rId16"/>
    <p:sldId id="276" r:id="rId17"/>
    <p:sldId id="272" r:id="rId18"/>
    <p:sldId id="285" r:id="rId19"/>
    <p:sldId id="263" r:id="rId20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6C61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94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6248BBA-EE46-44CD-939A-8275D44D30A6}" type="datetimeFigureOut">
              <a:rPr lang="en-US" smtClean="0"/>
              <a:t>5/25/2016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6C00E24-4096-40CF-B068-B908222F80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976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 b="1" cap="all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rgbClr val="DD8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 userDrawn="1"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rgbClr val="94B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31356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062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D480A38-AF19-4632-8DC8-78E4C23CF2BE}" type="datetime1">
              <a:rPr lang="en-US" smtClean="0"/>
              <a:t>5/25/2016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432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1049867"/>
            <a:ext cx="9144000" cy="0"/>
          </a:xfrm>
          <a:prstGeom prst="line">
            <a:avLst/>
          </a:prstGeom>
          <a:ln w="57150">
            <a:solidFill>
              <a:srgbClr val="896C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rgbClr val="DD8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 userDrawn="1"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rgbClr val="94B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29177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rgbClr val="DD8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 userDrawn="1"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rgbClr val="94B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46466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E7EEB7A-F171-4878-8F0C-3D8231D91757}" type="datetime1">
              <a:rPr lang="en-US" smtClean="0"/>
              <a:t>5/25/2016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388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05A8164-5190-4E52-BD8C-71DF0D2673B7}" type="datetime1">
              <a:rPr lang="en-US" smtClean="0"/>
              <a:t>5/25/2016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072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78568"/>
          </a:xfrm>
        </p:spPr>
        <p:txBody>
          <a:bodyPr>
            <a:normAutofit/>
          </a:bodyPr>
          <a:lstStyle>
            <a:lvl1pPr algn="ctr">
              <a:defRPr sz="3600" b="1" cap="all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712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382" y="6578600"/>
            <a:ext cx="9141619" cy="279400"/>
          </a:xfrm>
          <a:prstGeom prst="rect">
            <a:avLst/>
          </a:prstGeom>
          <a:solidFill>
            <a:srgbClr val="DD8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 userDrawn="1"/>
        </p:nvSpPr>
        <p:spPr>
          <a:xfrm>
            <a:off x="12" y="6514592"/>
            <a:ext cx="9141619" cy="64008"/>
          </a:xfrm>
          <a:prstGeom prst="rect">
            <a:avLst/>
          </a:prstGeom>
          <a:solidFill>
            <a:srgbClr val="94B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9424" y="6539992"/>
            <a:ext cx="2057400" cy="29737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" y="0"/>
            <a:ext cx="9144000" cy="741501"/>
          </a:xfrm>
        </p:spPr>
        <p:txBody>
          <a:bodyPr>
            <a:normAutofit/>
          </a:bodyPr>
          <a:lstStyle>
            <a:lvl1pPr algn="ctr">
              <a:defRPr sz="3000" b="1" cap="all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71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D1B9BB8-16A3-4BF2-A371-AB4DD9D5D192}" type="datetime1">
              <a:rPr lang="en-US" smtClean="0"/>
              <a:t>5/25/2016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256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C7D3291-1BDB-4502-97D6-A07EB8733B12}" type="datetime1">
              <a:rPr lang="en-US" smtClean="0"/>
              <a:t>5/25/2016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532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71297" y="644683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04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000" b="1" kern="1200" cap="all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ederalregister.gov/a/2016-339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federalregister.gov/a/2016-339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hwa.dot.gov/map21/guidance/guidecmaq.cfm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jloza@nctcog.org" TargetMode="External"/><Relationship Id="rId7" Type="http://schemas.openxmlformats.org/officeDocument/2006/relationships/hyperlink" Target="http://tti.tamu.edu/conferences/envr16/#registration" TargetMode="External"/><Relationship Id="rId2" Type="http://schemas.openxmlformats.org/officeDocument/2006/relationships/hyperlink" Target="mailto:jnarvaez@nctcog.or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texastwg.org/transportation-conformity-resources/" TargetMode="External"/><Relationship Id="rId5" Type="http://schemas.openxmlformats.org/officeDocument/2006/relationships/hyperlink" Target="http://www.nctcog.org/trans/air/conformity/" TargetMode="External"/><Relationship Id="rId4" Type="http://schemas.openxmlformats.org/officeDocument/2006/relationships/hyperlink" Target="mailto:vthimmavajhala@nctcog.or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tcog.org/trans/committees/rtc/index.asp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ceq.state.tx.us/cgi-bin/compliance/monops/8hr_monthly.pl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ceq.state.tx.us/cgi-bin/compliance/monops/8hr_attainment.pl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3810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8467" y="1214419"/>
            <a:ext cx="9144000" cy="1469719"/>
          </a:xfrm>
          <a:noFill/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 of nonattainment (an mpo perspective)</a:t>
            </a:r>
            <a:endParaRPr lang="en-US" sz="44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121"/>
          <a:stretch/>
        </p:blipFill>
        <p:spPr>
          <a:xfrm>
            <a:off x="0" y="5382128"/>
            <a:ext cx="1157582" cy="9255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771" y="5639195"/>
            <a:ext cx="1319288" cy="6182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3980289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Central Texas Council of Governments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Jenny Narvaez</a:t>
            </a: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North Central Texas Council of Governments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May 26,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130467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7901" r="2129" b="5679"/>
          <a:stretch/>
        </p:blipFill>
        <p:spPr>
          <a:xfrm>
            <a:off x="668020" y="1141191"/>
            <a:ext cx="7560733" cy="50938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"/>
            <a:ext cx="9144000" cy="109945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780752"/>
            <a:ext cx="9144000" cy="721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eaLnBrk="0" fontAlgn="base" hangingPunct="0">
              <a:lnSpc>
                <a:spcPct val="100000"/>
              </a:lnSpc>
              <a:spcAft>
                <a:spcPct val="0"/>
              </a:spcAft>
              <a:tabLst>
                <a:tab pos="-762000" algn="l"/>
                <a:tab pos="-457200" algn="l"/>
                <a:tab pos="0" algn="l"/>
                <a:tab pos="2286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</a:pPr>
            <a:endParaRPr lang="en-US" altLang="en-US" sz="2800" b="1" dirty="0">
              <a:solidFill>
                <a:schemeClr val="accent2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99532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0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DFW 2016 transportation Conformity</a:t>
            </a:r>
          </a:p>
          <a:p>
            <a:pPr algn="ctr">
              <a:lnSpc>
                <a:spcPct val="100000"/>
              </a:lnSpc>
            </a:pPr>
            <a:r>
              <a:rPr lang="en-US" sz="30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draft results (NO</a:t>
            </a:r>
            <a:r>
              <a:rPr lang="en-US" sz="3000" b="1" cap="all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0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81717" t="5411" b="88792"/>
          <a:stretch/>
        </p:blipFill>
        <p:spPr>
          <a:xfrm>
            <a:off x="6857071" y="1141191"/>
            <a:ext cx="1468222" cy="326164"/>
          </a:xfrm>
          <a:prstGeom prst="rect">
            <a:avLst/>
          </a:prstGeom>
        </p:spPr>
      </p:pic>
      <p:sp>
        <p:nvSpPr>
          <p:cNvPr id="10" name="TextBox 18"/>
          <p:cNvSpPr txBox="1"/>
          <p:nvPr/>
        </p:nvSpPr>
        <p:spPr>
          <a:xfrm>
            <a:off x="0" y="6221814"/>
            <a:ext cx="8896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291" indent="-39291"/>
            <a:r>
              <a:rPr 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Source: Environmental Protection Agency Notice of Adequacy Status of the Dallas-Fort Worth, TX Reasonable Further Progress 8-Hour Ozone Motor Vehicle Emission 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Budgets for Transportation Conformity Purposes; 81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FR 1184, </a:t>
            </a:r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https://federalregister.gov/a/2016-339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800" dirty="0">
              <a:solidFill>
                <a:srgbClr val="293E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89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6914" r="3148" b="5556"/>
          <a:stretch/>
        </p:blipFill>
        <p:spPr>
          <a:xfrm>
            <a:off x="778087" y="1105604"/>
            <a:ext cx="7340600" cy="506273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"/>
            <a:ext cx="9144000" cy="109945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780752"/>
            <a:ext cx="9144000" cy="721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eaLnBrk="0" fontAlgn="base" hangingPunct="0">
              <a:lnSpc>
                <a:spcPct val="100000"/>
              </a:lnSpc>
              <a:spcAft>
                <a:spcPct val="0"/>
              </a:spcAft>
              <a:tabLst>
                <a:tab pos="-762000" algn="l"/>
                <a:tab pos="-457200" algn="l"/>
                <a:tab pos="0" algn="l"/>
                <a:tab pos="2286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</a:pPr>
            <a:endParaRPr lang="en-US" altLang="en-US" sz="2800" b="1" dirty="0">
              <a:solidFill>
                <a:schemeClr val="accent2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99532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0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DFW 2016 transportation Conformity</a:t>
            </a:r>
          </a:p>
          <a:p>
            <a:pPr algn="ctr">
              <a:lnSpc>
                <a:spcPct val="100000"/>
              </a:lnSpc>
            </a:pPr>
            <a:r>
              <a:rPr lang="en-US" sz="30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draft results (voc)</a:t>
            </a:r>
          </a:p>
        </p:txBody>
      </p:sp>
      <p:sp>
        <p:nvSpPr>
          <p:cNvPr id="10" name="TextBox 18"/>
          <p:cNvSpPr txBox="1"/>
          <p:nvPr/>
        </p:nvSpPr>
        <p:spPr>
          <a:xfrm>
            <a:off x="0" y="6221814"/>
            <a:ext cx="8896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291" indent="-39291"/>
            <a:r>
              <a:rPr 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Source: Environmental Protection Agency Notice of Adequacy Status of the Dallas-Fort Worth, TX Reasonable Further Progress 8-Hour Ozone Motor Vehicle Emission 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Budgets for Transportation Conformity Purposes; 81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FR 1184, </a:t>
            </a:r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https://federalregister.gov/a/2016-339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800" dirty="0">
              <a:solidFill>
                <a:srgbClr val="293E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81717" t="5411" b="88792"/>
          <a:stretch/>
        </p:blipFill>
        <p:spPr>
          <a:xfrm>
            <a:off x="6823204" y="1254553"/>
            <a:ext cx="1468222" cy="32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0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"/>
            <a:ext cx="9144000" cy="109945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780752"/>
            <a:ext cx="9144000" cy="721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eaLnBrk="0" fontAlgn="base" hangingPunct="0">
              <a:lnSpc>
                <a:spcPct val="100000"/>
              </a:lnSpc>
              <a:spcAft>
                <a:spcPct val="0"/>
              </a:spcAft>
              <a:tabLst>
                <a:tab pos="-762000" algn="l"/>
                <a:tab pos="-457200" algn="l"/>
                <a:tab pos="0" algn="l"/>
                <a:tab pos="2286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</a:pPr>
            <a:endParaRPr lang="en-US" altLang="en-US" sz="2800" b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8426" y="4739152"/>
            <a:ext cx="32675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data @2016 Google, Image Capture: November 2015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88426" y="1215457"/>
            <a:ext cx="8651467" cy="532453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0" hangingPunct="0">
              <a:spcAft>
                <a:spcPts val="600"/>
              </a:spcAft>
            </a:pPr>
            <a:r>
              <a:rPr lang="en-US" altLang="en-US" sz="2000" b="1" dirty="0" smtClean="0"/>
              <a:t>AirCheck Texas Program							Regional</a:t>
            </a:r>
          </a:p>
          <a:p>
            <a:pPr eaLnBrk="0" hangingPunct="0">
              <a:spcAft>
                <a:spcPts val="600"/>
              </a:spcAft>
            </a:pPr>
            <a:r>
              <a:rPr lang="en-US" altLang="en-US" sz="2000" b="1" dirty="0"/>
              <a:t>Bicycle/Pedestrian Facilities						459.14 </a:t>
            </a:r>
            <a:r>
              <a:rPr lang="en-US" altLang="en-US" sz="2000" b="1" dirty="0" smtClean="0"/>
              <a:t>Miles</a:t>
            </a:r>
          </a:p>
          <a:p>
            <a:pPr eaLnBrk="0" hangingPunct="0">
              <a:spcAft>
                <a:spcPts val="600"/>
              </a:spcAft>
            </a:pPr>
            <a:r>
              <a:rPr lang="en-US" altLang="en-US" sz="2000" b="1" dirty="0"/>
              <a:t>Bus Transit Improvements						</a:t>
            </a:r>
            <a:r>
              <a:rPr lang="en-US" altLang="en-US" sz="2000" b="1" dirty="0" smtClean="0"/>
              <a:t>	Regional</a:t>
            </a:r>
            <a:endParaRPr lang="en-US" altLang="en-US" sz="2000" b="1" dirty="0"/>
          </a:p>
          <a:p>
            <a:pPr eaLnBrk="0" hangingPunct="0">
              <a:spcAft>
                <a:spcPts val="600"/>
              </a:spcAft>
            </a:pPr>
            <a:r>
              <a:rPr lang="en-US" altLang="en-US" sz="2000" b="1" dirty="0" smtClean="0"/>
              <a:t>Diesel Idle Reduction								Regional</a:t>
            </a:r>
          </a:p>
          <a:p>
            <a:pPr eaLnBrk="0" hangingPunct="0">
              <a:spcAft>
                <a:spcPts val="600"/>
              </a:spcAft>
            </a:pPr>
            <a:r>
              <a:rPr lang="en-US" altLang="en-US" sz="2000" b="1" dirty="0" smtClean="0"/>
              <a:t>Electric Vehicle Program							Regional</a:t>
            </a:r>
          </a:p>
          <a:p>
            <a:pPr eaLnBrk="0" hangingPunct="0">
              <a:spcAft>
                <a:spcPts val="600"/>
              </a:spcAft>
            </a:pPr>
            <a:r>
              <a:rPr lang="en-US" altLang="en-US" sz="2000" b="1" dirty="0"/>
              <a:t>Employee Trip Reduction Program				Regional</a:t>
            </a:r>
          </a:p>
          <a:p>
            <a:pPr eaLnBrk="0" hangingPunct="0">
              <a:spcAft>
                <a:spcPts val="600"/>
              </a:spcAft>
            </a:pPr>
            <a:r>
              <a:rPr lang="en-US" altLang="en-US" sz="2000" b="1" dirty="0" smtClean="0"/>
              <a:t>Grade </a:t>
            </a:r>
            <a:r>
              <a:rPr lang="en-US" altLang="en-US" sz="2000" b="1" dirty="0"/>
              <a:t>Separations								</a:t>
            </a:r>
            <a:r>
              <a:rPr lang="en-US" altLang="en-US" sz="2000" b="1" dirty="0" smtClean="0"/>
              <a:t>	75 </a:t>
            </a:r>
            <a:r>
              <a:rPr lang="en-US" altLang="en-US" sz="2000" b="1" dirty="0"/>
              <a:t>Locations</a:t>
            </a:r>
          </a:p>
          <a:p>
            <a:pPr eaLnBrk="0" hangingPunct="0">
              <a:spcAft>
                <a:spcPts val="600"/>
              </a:spcAft>
            </a:pPr>
            <a:r>
              <a:rPr lang="en-US" altLang="en-US" sz="2000" b="1" dirty="0"/>
              <a:t>High Occupancy Vehicle Lanes					50 Miles</a:t>
            </a:r>
          </a:p>
          <a:p>
            <a:pPr eaLnBrk="0" hangingPunct="0">
              <a:spcAft>
                <a:spcPts val="600"/>
              </a:spcAft>
            </a:pPr>
            <a:r>
              <a:rPr lang="en-US" altLang="en-US" sz="2000" b="1" dirty="0" smtClean="0"/>
              <a:t>Intelligent Transportation Systems				Regional</a:t>
            </a:r>
          </a:p>
          <a:p>
            <a:pPr eaLnBrk="0" hangingPunct="0">
              <a:spcAft>
                <a:spcPts val="600"/>
              </a:spcAft>
            </a:pPr>
            <a:r>
              <a:rPr lang="en-US" altLang="en-US" sz="2000" b="1" dirty="0" smtClean="0"/>
              <a:t>Intersection </a:t>
            </a:r>
            <a:r>
              <a:rPr lang="en-US" altLang="en-US" sz="2000" b="1" dirty="0"/>
              <a:t>Improvements			</a:t>
            </a:r>
            <a:r>
              <a:rPr lang="en-US" altLang="en-US" sz="2000" b="1" dirty="0" smtClean="0"/>
              <a:t>			774 </a:t>
            </a:r>
            <a:r>
              <a:rPr lang="en-US" altLang="en-US" sz="2000" b="1" dirty="0"/>
              <a:t>Locations</a:t>
            </a:r>
          </a:p>
          <a:p>
            <a:pPr eaLnBrk="0" hangingPunct="0">
              <a:spcAft>
                <a:spcPts val="600"/>
              </a:spcAft>
            </a:pPr>
            <a:r>
              <a:rPr lang="en-US" altLang="en-US" sz="2000" b="1" dirty="0"/>
              <a:t>Park and Ride Lots								22,595 Spaces</a:t>
            </a:r>
          </a:p>
          <a:p>
            <a:pPr eaLnBrk="0" hangingPunct="0">
              <a:spcAft>
                <a:spcPts val="600"/>
              </a:spcAft>
            </a:pPr>
            <a:r>
              <a:rPr lang="en-US" altLang="en-US" sz="2000" b="1" dirty="0"/>
              <a:t>Rail												70.2 Miles Signal Improvements				</a:t>
            </a:r>
            <a:r>
              <a:rPr lang="en-US" altLang="en-US" sz="2000" b="1" dirty="0" smtClean="0"/>
              <a:t>						Regional </a:t>
            </a:r>
            <a:r>
              <a:rPr lang="en-US" altLang="en-US" sz="2000" b="1" dirty="0"/>
              <a:t>Audit</a:t>
            </a:r>
          </a:p>
          <a:p>
            <a:pPr eaLnBrk="0" hangingPunct="0"/>
            <a:r>
              <a:rPr lang="en-US" altLang="en-US" sz="2000" b="1" dirty="0" smtClean="0"/>
              <a:t>Vanpool</a:t>
            </a:r>
            <a:r>
              <a:rPr lang="en-US" altLang="en-US" sz="2000" b="1" dirty="0"/>
              <a:t>						</a:t>
            </a:r>
            <a:r>
              <a:rPr lang="en-US" altLang="en-US" sz="2000" b="1" dirty="0" smtClean="0"/>
              <a:t>					562 Vanpools</a:t>
            </a:r>
            <a:endParaRPr lang="en-US" altLang="en-US" sz="2000" b="1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9144000" cy="99532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0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transportation conformity</a:t>
            </a:r>
          </a:p>
          <a:p>
            <a:pPr algn="ctr">
              <a:lnSpc>
                <a:spcPct val="100000"/>
              </a:lnSpc>
            </a:pPr>
            <a:r>
              <a:rPr lang="en-US" sz="30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of rtc initiatives</a:t>
            </a:r>
          </a:p>
        </p:txBody>
      </p:sp>
    </p:spTree>
    <p:extLst>
      <p:ext uri="{BB962C8B-B14F-4D97-AF65-F5344CB8AC3E}">
        <p14:creationId xmlns:p14="http://schemas.microsoft.com/office/powerpoint/2010/main" val="92000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"/>
            <a:ext cx="9144000" cy="109945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780752"/>
            <a:ext cx="9144000" cy="721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eaLnBrk="0" fontAlgn="base" hangingPunct="0">
              <a:lnSpc>
                <a:spcPct val="100000"/>
              </a:lnSpc>
              <a:spcAft>
                <a:spcPct val="0"/>
              </a:spcAft>
              <a:tabLst>
                <a:tab pos="-762000" algn="l"/>
                <a:tab pos="-457200" algn="l"/>
                <a:tab pos="0" algn="l"/>
                <a:tab pos="2286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</a:pPr>
            <a:endParaRPr lang="en-US" altLang="en-US" sz="2800" b="1" dirty="0">
              <a:solidFill>
                <a:schemeClr val="accent2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-1"/>
            <a:ext cx="9144000" cy="1116779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0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quality emphasis areas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8426" y="4739152"/>
            <a:ext cx="32675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data @2016 Google, Image Capture: November 2015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200" y="1646754"/>
            <a:ext cx="719328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High-Emitting Vehicles/Equipment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200" y="2258355"/>
            <a:ext cx="719328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Idling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8200" y="4863760"/>
            <a:ext cx="719328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Vehicle Miles of Travel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8200" y="4198610"/>
            <a:ext cx="719328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Starts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8200" y="3548205"/>
            <a:ext cx="719328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Low Speeds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8200" y="2897374"/>
            <a:ext cx="719328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Hard Accelerations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8200" y="5517767"/>
            <a:ext cx="719328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Energy and Fuel Use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73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"/>
            <a:ext cx="9144000" cy="109945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780752"/>
            <a:ext cx="9144000" cy="721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eaLnBrk="0" fontAlgn="base" hangingPunct="0">
              <a:lnSpc>
                <a:spcPct val="100000"/>
              </a:lnSpc>
              <a:spcAft>
                <a:spcPct val="0"/>
              </a:spcAft>
              <a:tabLst>
                <a:tab pos="-762000" algn="l"/>
                <a:tab pos="-457200" algn="l"/>
                <a:tab pos="0" algn="l"/>
                <a:tab pos="2286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</a:pPr>
            <a:endParaRPr lang="en-US" altLang="en-US" sz="2800" b="1" dirty="0">
              <a:solidFill>
                <a:schemeClr val="accent2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99532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0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Quality initiatives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8426" y="4739152"/>
            <a:ext cx="32675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data @2016 Google, Image Capture: November 2015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84" t="452"/>
          <a:stretch/>
        </p:blipFill>
        <p:spPr>
          <a:xfrm>
            <a:off x="677333" y="1228400"/>
            <a:ext cx="7822548" cy="52075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62257" y="5932714"/>
            <a:ext cx="237624" cy="2068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57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"/>
            <a:ext cx="9144000" cy="109945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780752"/>
            <a:ext cx="9144000" cy="721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eaLnBrk="0" fontAlgn="base" hangingPunct="0">
              <a:lnSpc>
                <a:spcPct val="100000"/>
              </a:lnSpc>
              <a:spcAft>
                <a:spcPct val="0"/>
              </a:spcAft>
              <a:tabLst>
                <a:tab pos="-762000" algn="l"/>
                <a:tab pos="-457200" algn="l"/>
                <a:tab pos="0" algn="l"/>
                <a:tab pos="2286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</a:pPr>
            <a:endParaRPr lang="en-US" altLang="en-US" sz="2800" b="1" dirty="0">
              <a:solidFill>
                <a:schemeClr val="accent2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1"/>
            <a:ext cx="9144000" cy="1099455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0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Cmaq</a:t>
            </a:r>
            <a:r>
              <a:rPr lang="en-US" sz="30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8426" y="4739152"/>
            <a:ext cx="32675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data @2016 Google, Image Capture: November 2015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81643" y="1255952"/>
            <a:ext cx="9062357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>
                <a:latin typeface="Arial" pitchFamily="34" charset="0"/>
              </a:rPr>
              <a:t>Established in 1991 to provide a funding source to State and local governments for transportation projects and programs to help meet the requirements of the Clean Air Act.</a:t>
            </a: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Arial" pitchFamily="34" charset="0"/>
              </a:rPr>
              <a:t>Eligible activities include but are not limited to: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latin typeface="Arial" pitchFamily="34" charset="0"/>
              </a:rPr>
              <a:t>Efforts to Provide Signal Systematization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latin typeface="Arial" pitchFamily="34" charset="0"/>
              </a:rPr>
              <a:t>Construct HOV Lanes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latin typeface="Arial" pitchFamily="34" charset="0"/>
              </a:rPr>
              <a:t>Streamline Intersections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latin typeface="Arial" pitchFamily="34" charset="0"/>
              </a:rPr>
              <a:t>Add Turning Lanes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latin typeface="Arial" pitchFamily="34" charset="0"/>
              </a:rPr>
              <a:t>Improve Transportation Systems Management and Operations that Mitigate Congestion and Improve Air Quality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latin typeface="Arial" pitchFamily="34" charset="0"/>
              </a:rPr>
              <a:t>Implement Intelligent Transportation Systems (ITS) and Other Projects that Improve Incident and Emergency Response or Improve Mobility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latin typeface="Arial" pitchFamily="34" charset="0"/>
              </a:rPr>
              <a:t>Transit Investments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latin typeface="Arial" pitchFamily="34" charset="0"/>
              </a:rPr>
              <a:t>Non-recreational Bicycle Transportation and Pedestrian Improvements that Provide a Reduction in Single-Occupant Vehicle </a:t>
            </a:r>
            <a:r>
              <a:rPr lang="en-US" b="1" dirty="0">
                <a:latin typeface="Arial" pitchFamily="34" charset="0"/>
              </a:rPr>
              <a:t>T</a:t>
            </a:r>
            <a:r>
              <a:rPr lang="en-US" b="1" dirty="0" smtClean="0">
                <a:latin typeface="Arial" pitchFamily="34" charset="0"/>
              </a:rPr>
              <a:t>ravel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Arial" pitchFamily="34" charset="0"/>
              </a:rPr>
              <a:t>Vehicle Inspection and Maintenance Programs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8426" y="6539992"/>
            <a:ext cx="51056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www.fhwa.dot.gov/map21/guidance/guidecmaq.cfm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35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0" b="5322"/>
          <a:stretch/>
        </p:blipFill>
        <p:spPr>
          <a:xfrm>
            <a:off x="4145596" y="2922460"/>
            <a:ext cx="4998404" cy="315375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"/>
            <a:ext cx="9144000" cy="109945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780752"/>
            <a:ext cx="9144000" cy="721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eaLnBrk="0" fontAlgn="base" hangingPunct="0">
              <a:lnSpc>
                <a:spcPct val="100000"/>
              </a:lnSpc>
              <a:spcAft>
                <a:spcPct val="0"/>
              </a:spcAft>
              <a:tabLst>
                <a:tab pos="-762000" algn="l"/>
                <a:tab pos="-457200" algn="l"/>
                <a:tab pos="0" algn="l"/>
                <a:tab pos="2286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</a:pPr>
            <a:endParaRPr lang="en-US" altLang="en-US" sz="2800" b="1" dirty="0">
              <a:solidFill>
                <a:schemeClr val="accent2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99532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0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Dfw 2017 emission inventories for SIP</a:t>
            </a:r>
          </a:p>
          <a:p>
            <a:pPr algn="ctr">
              <a:lnSpc>
                <a:spcPct val="100000"/>
              </a:lnSpc>
            </a:pPr>
            <a:r>
              <a:rPr lang="en-US" sz="30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categories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8426" y="4739152"/>
            <a:ext cx="32675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data @2016 Google, Image Capture: November 2015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0" b="3492"/>
          <a:stretch/>
        </p:blipFill>
        <p:spPr>
          <a:xfrm>
            <a:off x="1" y="1197430"/>
            <a:ext cx="4963886" cy="2942876"/>
          </a:xfrm>
          <a:prstGeom prst="ellipse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0" y="4221153"/>
            <a:ext cx="4267200" cy="369320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Total NO</a:t>
            </a:r>
            <a:r>
              <a:rPr lang="en-US" b="1" baseline="-25000" dirty="0" smtClean="0">
                <a:latin typeface="Arial" pitchFamily="34" charset="0"/>
                <a:cs typeface="Arial" pitchFamily="34" charset="0"/>
              </a:rPr>
              <a:t>X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= 297 tons per day (tpd) 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96898" y="6067446"/>
            <a:ext cx="4495800" cy="369320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Total VOC= 419 tons per day (tpd) 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706461"/>
            <a:ext cx="2362200" cy="50781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900" b="1" dirty="0" smtClean="0">
                <a:latin typeface="Arial" pitchFamily="34" charset="0"/>
                <a:cs typeface="Arial" pitchFamily="34" charset="0"/>
              </a:rPr>
              <a:t>NO</a:t>
            </a:r>
            <a:r>
              <a:rPr lang="en-US" sz="900" b="1" baseline="-25000" dirty="0" smtClean="0">
                <a:latin typeface="Arial" pitchFamily="34" charset="0"/>
                <a:cs typeface="Arial" pitchFamily="34" charset="0"/>
              </a:rPr>
              <a:t>X</a:t>
            </a:r>
            <a:r>
              <a:rPr lang="en-US" sz="900" b="1" dirty="0" smtClean="0">
                <a:latin typeface="Arial" pitchFamily="34" charset="0"/>
                <a:cs typeface="Arial" pitchFamily="34" charset="0"/>
              </a:rPr>
              <a:t> = Nitrogen Oxides</a:t>
            </a:r>
          </a:p>
          <a:p>
            <a:pPr>
              <a:spcAft>
                <a:spcPts val="0"/>
              </a:spcAft>
            </a:pPr>
            <a:r>
              <a:rPr lang="en-US" sz="900" b="1" dirty="0" smtClean="0">
                <a:latin typeface="Arial" pitchFamily="34" charset="0"/>
                <a:cs typeface="Arial" pitchFamily="34" charset="0"/>
              </a:rPr>
              <a:t>VOC = Volatile Organic Compounds</a:t>
            </a:r>
          </a:p>
          <a:p>
            <a:pPr>
              <a:spcAft>
                <a:spcPts val="0"/>
              </a:spcAft>
            </a:pPr>
            <a:r>
              <a:rPr lang="en-US" sz="900" b="1" dirty="0" smtClean="0">
                <a:latin typeface="Arial" pitchFamily="34" charset="0"/>
                <a:cs typeface="Arial" pitchFamily="34" charset="0"/>
              </a:rPr>
              <a:t>tpd = Tons per Day</a:t>
            </a:r>
            <a:endParaRPr lang="en-US" sz="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289931"/>
            <a:ext cx="4495800" cy="215431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sz="800" dirty="0" smtClean="0">
                <a:latin typeface="Arial" pitchFamily="34" charset="0"/>
                <a:cs typeface="Arial" pitchFamily="34" charset="0"/>
              </a:rPr>
              <a:t>Source: Texas Commission on Environmental Quality (TCEQ)</a:t>
            </a: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5626" b="22345"/>
          <a:stretch/>
        </p:blipFill>
        <p:spPr>
          <a:xfrm>
            <a:off x="-17803" y="1212828"/>
            <a:ext cx="4653303" cy="84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1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"/>
            <a:ext cx="9144000" cy="109945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780752"/>
            <a:ext cx="9144000" cy="721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eaLnBrk="0" fontAlgn="base" hangingPunct="0">
              <a:lnSpc>
                <a:spcPct val="100000"/>
              </a:lnSpc>
              <a:spcAft>
                <a:spcPct val="0"/>
              </a:spcAft>
              <a:tabLst>
                <a:tab pos="-762000" algn="l"/>
                <a:tab pos="-457200" algn="l"/>
                <a:tab pos="0" algn="l"/>
                <a:tab pos="2286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</a:pPr>
            <a:endParaRPr lang="en-US" altLang="en-US" sz="2800" b="1" dirty="0">
              <a:solidFill>
                <a:schemeClr val="accent2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99532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0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Dfw 2017 emission inventories For SIP</a:t>
            </a:r>
          </a:p>
          <a:p>
            <a:pPr algn="ctr">
              <a:lnSpc>
                <a:spcPct val="100000"/>
              </a:lnSpc>
            </a:pPr>
            <a:r>
              <a:rPr lang="en-US" sz="30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no</a:t>
            </a:r>
            <a:r>
              <a:rPr lang="en-US" sz="3000" b="1" cap="all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0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emissions by source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8426" y="4739152"/>
            <a:ext cx="32675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data @2016 Google, Image Capture: November 2015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2" b="3483"/>
          <a:stretch/>
        </p:blipFill>
        <p:spPr>
          <a:xfrm>
            <a:off x="40816" y="1181881"/>
            <a:ext cx="4886850" cy="289564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5801353"/>
            <a:ext cx="2362200" cy="50781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900" b="1" dirty="0" smtClean="0">
                <a:latin typeface="Arial" pitchFamily="34" charset="0"/>
                <a:cs typeface="Arial" pitchFamily="34" charset="0"/>
              </a:rPr>
              <a:t>NO</a:t>
            </a:r>
            <a:r>
              <a:rPr lang="en-US" sz="900" b="1" baseline="-25000" dirty="0" smtClean="0">
                <a:latin typeface="Arial" pitchFamily="34" charset="0"/>
                <a:cs typeface="Arial" pitchFamily="34" charset="0"/>
              </a:rPr>
              <a:t>X</a:t>
            </a:r>
            <a:r>
              <a:rPr lang="en-US" sz="900" b="1" dirty="0" smtClean="0">
                <a:latin typeface="Arial" pitchFamily="34" charset="0"/>
                <a:cs typeface="Arial" pitchFamily="34" charset="0"/>
              </a:rPr>
              <a:t> = Nitrogen Oxides</a:t>
            </a:r>
          </a:p>
          <a:p>
            <a:pPr>
              <a:spcAft>
                <a:spcPts val="0"/>
              </a:spcAft>
            </a:pPr>
            <a:r>
              <a:rPr lang="en-US" sz="900" b="1" dirty="0" smtClean="0">
                <a:latin typeface="Arial" pitchFamily="34" charset="0"/>
                <a:cs typeface="Arial" pitchFamily="34" charset="0"/>
              </a:rPr>
              <a:t>VOC = Volatile Organic Compounds</a:t>
            </a:r>
          </a:p>
          <a:p>
            <a:pPr>
              <a:spcAft>
                <a:spcPts val="0"/>
              </a:spcAft>
            </a:pPr>
            <a:r>
              <a:rPr lang="en-US" sz="900" b="1" dirty="0" smtClean="0">
                <a:latin typeface="Arial" pitchFamily="34" charset="0"/>
                <a:cs typeface="Arial" pitchFamily="34" charset="0"/>
              </a:rPr>
              <a:t>tpd = Tons per Day</a:t>
            </a:r>
            <a:endParaRPr lang="en-US" sz="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513" y="4054552"/>
            <a:ext cx="3556002" cy="338542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Total NO</a:t>
            </a:r>
            <a:r>
              <a:rPr lang="en-US" sz="1600" b="1" baseline="-25000" dirty="0" smtClean="0">
                <a:latin typeface="Arial" pitchFamily="34" charset="0"/>
                <a:cs typeface="Arial" pitchFamily="34" charset="0"/>
              </a:rPr>
              <a:t>X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= 297 tons per day (tpd) 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309172"/>
            <a:ext cx="4495800" cy="215431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sz="800" dirty="0" smtClean="0">
                <a:latin typeface="Arial" pitchFamily="34" charset="0"/>
                <a:cs typeface="Arial" pitchFamily="34" charset="0"/>
              </a:rPr>
              <a:t>Source: Texas Commission on Environmental Quality (TCEQ)</a:t>
            </a: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" t="11700" b="5713"/>
          <a:stretch/>
        </p:blipFill>
        <p:spPr>
          <a:xfrm>
            <a:off x="4498165" y="3272690"/>
            <a:ext cx="4498075" cy="289791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4572000" y="2272139"/>
            <a:ext cx="2235200" cy="108299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25165" y="6186025"/>
            <a:ext cx="3556002" cy="338542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Total NO</a:t>
            </a:r>
            <a:r>
              <a:rPr lang="en-US" sz="1600" b="1" baseline="-25000" dirty="0" smtClean="0">
                <a:latin typeface="Arial" pitchFamily="34" charset="0"/>
                <a:cs typeface="Arial" pitchFamily="34" charset="0"/>
              </a:rPr>
              <a:t>X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= 131 tons per day (tpd) 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306170" y="3964400"/>
            <a:ext cx="1265830" cy="8715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91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"/>
            <a:ext cx="9144000" cy="109945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780752"/>
            <a:ext cx="9144000" cy="721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eaLnBrk="0" fontAlgn="base" hangingPunct="0">
              <a:lnSpc>
                <a:spcPct val="100000"/>
              </a:lnSpc>
              <a:spcAft>
                <a:spcPct val="0"/>
              </a:spcAft>
              <a:tabLst>
                <a:tab pos="-762000" algn="l"/>
                <a:tab pos="-457200" algn="l"/>
                <a:tab pos="0" algn="l"/>
                <a:tab pos="2286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</a:pPr>
            <a:endParaRPr lang="en-US" altLang="en-US" sz="2800" b="1" dirty="0">
              <a:solidFill>
                <a:schemeClr val="accent2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1"/>
            <a:ext cx="9144000" cy="1099455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0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Legislative initiatives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8426" y="4739152"/>
            <a:ext cx="32675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data @2016 Google, Image Capture: November 2015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288426" y="1141652"/>
            <a:ext cx="8788398" cy="355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 smtClean="0">
                <a:latin typeface="Arial" pitchFamily="34" charset="0"/>
              </a:rPr>
              <a:t>The RTC closely monitors the Texas Legislative sessions to identify legislation related to transportation and air quality to actively pursue, support and monitor.</a:t>
            </a:r>
          </a:p>
          <a:p>
            <a:r>
              <a:rPr lang="en-US" sz="2000" b="1" dirty="0">
                <a:latin typeface="Arial" pitchFamily="34" charset="0"/>
              </a:rPr>
              <a:t>	</a:t>
            </a:r>
            <a:r>
              <a:rPr lang="en-US" sz="2000" b="1" dirty="0" smtClean="0">
                <a:latin typeface="Arial" pitchFamily="34" charset="0"/>
              </a:rPr>
              <a:t>Past Examples:</a:t>
            </a:r>
          </a:p>
          <a:p>
            <a:endParaRPr lang="en-US" sz="2000" b="1" dirty="0" smtClean="0">
              <a:latin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b="1" dirty="0">
                <a:latin typeface="Arial" pitchFamily="34" charset="0"/>
              </a:rPr>
              <a:t>	</a:t>
            </a:r>
            <a:r>
              <a:rPr lang="en-US" sz="2000" b="1" dirty="0" smtClean="0">
                <a:latin typeface="Arial" pitchFamily="34" charset="0"/>
              </a:rPr>
              <a:t>Pursue Additional </a:t>
            </a:r>
            <a:r>
              <a:rPr lang="en-US" sz="2000" b="1" dirty="0">
                <a:latin typeface="Arial" pitchFamily="34" charset="0"/>
              </a:rPr>
              <a:t>T</a:t>
            </a:r>
            <a:r>
              <a:rPr lang="en-US" sz="2000" b="1" dirty="0" smtClean="0">
                <a:latin typeface="Arial" pitchFamily="34" charset="0"/>
              </a:rPr>
              <a:t>ransportation Revenue</a:t>
            </a:r>
          </a:p>
          <a:p>
            <a:pPr>
              <a:spcAft>
                <a:spcPts val="600"/>
              </a:spcAft>
            </a:pPr>
            <a:r>
              <a:rPr lang="en-US" sz="2000" b="1" dirty="0">
                <a:latin typeface="Arial" pitchFamily="34" charset="0"/>
              </a:rPr>
              <a:t>	</a:t>
            </a:r>
            <a:r>
              <a:rPr lang="en-US" sz="2000" b="1" dirty="0" smtClean="0">
                <a:latin typeface="Arial" pitchFamily="34" charset="0"/>
              </a:rPr>
              <a:t>Pursue Full Funding of the AirCheckTexas Program</a:t>
            </a:r>
          </a:p>
          <a:p>
            <a:pPr>
              <a:spcAft>
                <a:spcPts val="600"/>
              </a:spcAft>
            </a:pPr>
            <a:r>
              <a:rPr lang="en-US" sz="2000" b="1" dirty="0">
                <a:latin typeface="Arial" pitchFamily="34" charset="0"/>
              </a:rPr>
              <a:t>	</a:t>
            </a:r>
            <a:r>
              <a:rPr lang="en-US" sz="2000" b="1" dirty="0" smtClean="0">
                <a:latin typeface="Arial" pitchFamily="34" charset="0"/>
              </a:rPr>
              <a:t>Support Ban of Hand-held Communication Devices in Work Zones</a:t>
            </a:r>
          </a:p>
          <a:p>
            <a:pPr>
              <a:spcAft>
                <a:spcPts val="600"/>
              </a:spcAft>
            </a:pPr>
            <a:r>
              <a:rPr lang="en-US" sz="2000" b="1" dirty="0">
                <a:latin typeface="Arial" pitchFamily="34" charset="0"/>
              </a:rPr>
              <a:t>	</a:t>
            </a:r>
            <a:r>
              <a:rPr lang="en-US" sz="2000" b="1" dirty="0" smtClean="0">
                <a:latin typeface="Arial" pitchFamily="34" charset="0"/>
              </a:rPr>
              <a:t>Monitor Local Authority to Implement Red-light Cameras </a:t>
            </a:r>
          </a:p>
          <a:p>
            <a:pPr>
              <a:spcAft>
                <a:spcPts val="600"/>
              </a:spcAft>
            </a:pPr>
            <a:endParaRPr lang="en-US" sz="2000" b="1" dirty="0">
              <a:latin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446" y="4241421"/>
            <a:ext cx="2838147" cy="212861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339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"/>
            <a:ext cx="9144000" cy="109945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-1"/>
            <a:ext cx="9144000" cy="1099457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0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9859" y="1353563"/>
            <a:ext cx="4408713" cy="5459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NCTCOG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Jenny Narvaez</a:t>
            </a:r>
          </a:p>
          <a:p>
            <a:pPr marL="342900" indent="-342900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Principal Air Quality Planner</a:t>
            </a:r>
          </a:p>
          <a:p>
            <a:pPr marL="342900" indent="-342900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jnarvaez@nctcog.or</a:t>
            </a:r>
            <a:r>
              <a:rPr lang="en-US" sz="1600" b="1" u="sng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g</a:t>
            </a:r>
            <a:endParaRPr lang="en-US" sz="16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817-608-2342</a:t>
            </a:r>
          </a:p>
          <a:p>
            <a:pPr marL="342900" indent="-342900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Jody Loza</a:t>
            </a:r>
          </a:p>
          <a:p>
            <a:pPr marL="342900" indent="-342900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Senior Air Quality Planner</a:t>
            </a:r>
          </a:p>
          <a:p>
            <a:pPr marL="342900" indent="-342900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jloza@nctcog.org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817-704-5609</a:t>
            </a:r>
          </a:p>
          <a:p>
            <a:pPr marL="342900" indent="-342900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  <a:buFont typeface="Calibri" panose="020F0502020204030204" pitchFamily="34" charset="0"/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Vivek Thimmavajhala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buFont typeface="Calibri" panose="020F0502020204030204" pitchFamily="34" charset="0"/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Transportation System Modeler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buFont typeface="Calibri" panose="020F0502020204030204" pitchFamily="34" charset="0"/>
              <a:buNone/>
            </a:pPr>
            <a:r>
              <a:rPr lang="en-US" sz="1600" b="1" dirty="0">
                <a:latin typeface="Arial" pitchFamily="34" charset="0"/>
                <a:cs typeface="Arial" pitchFamily="34" charset="0"/>
                <a:hlinkClick r:id="rId4"/>
              </a:rPr>
              <a:t>vthimmavajhala@nctcog.org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817-704-2504</a:t>
            </a:r>
          </a:p>
          <a:p>
            <a:pPr>
              <a:lnSpc>
                <a:spcPct val="110000"/>
              </a:lnSpc>
              <a:spcBef>
                <a:spcPts val="0"/>
              </a:spcBef>
              <a:buNone/>
            </a:pPr>
            <a:endParaRPr lang="en-US" sz="16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www.nctcog/trans/air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http://www.nctcog.org/trans/air/conformity/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None/>
            </a:pPr>
            <a:endParaRPr lang="en-US" sz="1600" b="1" dirty="0">
              <a:latin typeface="Arial" pitchFamily="34" charset="0"/>
              <a:cs typeface="Arial" pitchFamily="34" charset="0"/>
            </a:endParaRPr>
          </a:p>
          <a:p>
            <a:pPr marL="342900" indent="-342900"/>
            <a:endParaRPr lang="en-US" sz="1600" b="1" dirty="0">
              <a:latin typeface="Arial" pitchFamily="34" charset="0"/>
              <a:cs typeface="Arial" pitchFamily="34" charset="0"/>
            </a:endParaRPr>
          </a:p>
          <a:p>
            <a:pPr marL="342900" indent="-342900"/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350774" y="3326125"/>
            <a:ext cx="4793224" cy="1879276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10000"/>
              </a:lnSpc>
              <a:spcBef>
                <a:spcPts val="0"/>
              </a:spcBef>
              <a:buFont typeface="Calibri" panose="020F0502020204030204" pitchFamily="34" charset="0"/>
              <a:buNone/>
            </a:pPr>
            <a:endParaRPr lang="en-US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lnSpc>
                <a:spcPct val="110000"/>
              </a:lnSpc>
              <a:spcBef>
                <a:spcPts val="0"/>
              </a:spcBef>
              <a:buFont typeface="Calibri" panose="020F0502020204030204" pitchFamily="34" charset="0"/>
              <a:buNone/>
            </a:pPr>
            <a:endParaRPr lang="en-US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buFont typeface="Calibri" panose="020F0502020204030204" pitchFamily="34" charset="0"/>
              <a:buNone/>
            </a:pPr>
            <a:endParaRPr lang="en-US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00871" y="1354417"/>
            <a:ext cx="409302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Technical Working Group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Transportation Conformity Resources: </a:t>
            </a:r>
          </a:p>
          <a:p>
            <a:pPr marL="342900" indent="-342900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http://www.texastwg.org/transportation-conformity-resources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/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342900" indent="-342900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2016 TxDOT Environmental Conference</a:t>
            </a:r>
          </a:p>
          <a:p>
            <a:pPr marL="342900" indent="-342900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September 13-15, 2016</a:t>
            </a:r>
          </a:p>
          <a:p>
            <a:pPr marL="342900" indent="-342900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Corpus Christi, Texas</a:t>
            </a:r>
          </a:p>
          <a:p>
            <a:pPr marL="342900" indent="-342900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http://tti.tamu.edu/conferences/envr16/#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registration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Texas Ozone Advance/Nonattainment Areas Conference Calls</a:t>
            </a:r>
          </a:p>
          <a:p>
            <a:pPr marL="342900" indent="-342900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Occur quarterly</a:t>
            </a:r>
          </a:p>
          <a:p>
            <a:pPr marL="342900" indent="-342900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34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"/>
            <a:ext cx="9144000" cy="109945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780752"/>
            <a:ext cx="9144000" cy="721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eaLnBrk="0" fontAlgn="base" hangingPunct="0">
              <a:lnSpc>
                <a:spcPct val="100000"/>
              </a:lnSpc>
              <a:spcAft>
                <a:spcPct val="0"/>
              </a:spcAft>
              <a:tabLst>
                <a:tab pos="-762000" algn="l"/>
                <a:tab pos="-457200" algn="l"/>
                <a:tab pos="0" algn="l"/>
                <a:tab pos="2286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</a:pPr>
            <a:endParaRPr lang="en-US" altLang="en-US" sz="2800" b="1" dirty="0">
              <a:solidFill>
                <a:schemeClr val="accent2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99532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0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north central Texas</a:t>
            </a:r>
          </a:p>
          <a:p>
            <a:pPr algn="ctr">
              <a:lnSpc>
                <a:spcPct val="100000"/>
              </a:lnSpc>
            </a:pPr>
            <a:r>
              <a:rPr lang="en-US" sz="30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Council of governments (NCTCOG)?</a:t>
            </a: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66700" y="1212460"/>
            <a:ext cx="8610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NCTCOG 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serves a 16-county region of </a:t>
            </a:r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North Central Texas that includes 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over 230 member governments including </a:t>
            </a:r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counties, numerous 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cities, school districts, and special districts</a:t>
            </a:r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941" y="2168447"/>
            <a:ext cx="5520663" cy="4265966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8426" y="2514600"/>
            <a:ext cx="28781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Became the metropolitan </a:t>
            </a:r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planning organization 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for the Dallas-Fort </a:t>
            </a:r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Worth (DFW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 metropolitan area in 1974. </a:t>
            </a:r>
          </a:p>
        </p:txBody>
      </p:sp>
    </p:spTree>
    <p:extLst>
      <p:ext uri="{BB962C8B-B14F-4D97-AF65-F5344CB8AC3E}">
        <p14:creationId xmlns:p14="http://schemas.microsoft.com/office/powerpoint/2010/main" val="272342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"/>
            <a:ext cx="9144000" cy="109945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780752"/>
            <a:ext cx="9144000" cy="721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eaLnBrk="0" fontAlgn="base" hangingPunct="0">
              <a:lnSpc>
                <a:spcPct val="100000"/>
              </a:lnSpc>
              <a:spcAft>
                <a:spcPct val="0"/>
              </a:spcAft>
              <a:tabLst>
                <a:tab pos="-762000" algn="l"/>
                <a:tab pos="-457200" algn="l"/>
                <a:tab pos="0" algn="l"/>
                <a:tab pos="2286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</a:pPr>
            <a:endParaRPr lang="en-US" altLang="en-US" sz="2800" b="1" dirty="0">
              <a:solidFill>
                <a:schemeClr val="accent2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99532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0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transportation council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8426" y="4739152"/>
            <a:ext cx="32675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data @2016 Google, Image Capture: November 2015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86267" y="1395651"/>
            <a:ext cx="8771466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Regional Transportation Council (RTC) </a:t>
            </a:r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is the independent transportation policy body of the MPO.</a:t>
            </a:r>
          </a:p>
          <a:p>
            <a:endParaRPr lang="en-US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6213" lvl="1">
              <a:spcAft>
                <a:spcPts val="600"/>
              </a:spcAft>
            </a:pPr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Metropolitan 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Transportation Plan </a:t>
            </a:r>
          </a:p>
          <a:p>
            <a:pPr marL="176213" lvl="1">
              <a:spcAft>
                <a:spcPts val="600"/>
              </a:spcAft>
            </a:pPr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Transportation 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Improvement Program </a:t>
            </a:r>
          </a:p>
          <a:p>
            <a:pPr marL="176213" lvl="1">
              <a:spcAft>
                <a:spcPts val="600"/>
              </a:spcAft>
            </a:pPr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Congestion 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Mitigation and Air Quality </a:t>
            </a:r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</a:p>
          <a:p>
            <a:pPr marL="176213" lvl="1">
              <a:spcAft>
                <a:spcPts val="600"/>
              </a:spcAft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Unified Planning Work </a:t>
            </a:r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6213" lvl="1">
              <a:spcAft>
                <a:spcPts val="600"/>
              </a:spcAft>
            </a:pPr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Air 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Quality Conformity </a:t>
            </a:r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Determinations</a:t>
            </a:r>
          </a:p>
          <a:p>
            <a:pPr marL="176213" lvl="1">
              <a:spcAft>
                <a:spcPts val="600"/>
              </a:spcAft>
            </a:pPr>
            <a:r>
              <a:rPr lang="en-US" sz="2000" b="1" dirty="0" smtClean="0">
                <a:latin typeface="Arial" pitchFamily="34" charset="0"/>
              </a:rPr>
              <a:t>Air </a:t>
            </a:r>
            <a:r>
              <a:rPr lang="en-US" sz="2000" b="1" dirty="0">
                <a:latin typeface="Arial" pitchFamily="34" charset="0"/>
              </a:rPr>
              <a:t>Quality “State Implementation Plan” </a:t>
            </a:r>
            <a:r>
              <a:rPr lang="en-US" sz="2000" b="1" dirty="0" smtClean="0">
                <a:latin typeface="Arial" pitchFamily="34" charset="0"/>
              </a:rPr>
              <a:t>Strategies</a:t>
            </a:r>
          </a:p>
          <a:p>
            <a:pPr marL="176213" lvl="1">
              <a:spcAft>
                <a:spcPts val="600"/>
              </a:spcAft>
            </a:pPr>
            <a:r>
              <a:rPr lang="en-US" sz="2000" b="1" dirty="0" smtClean="0">
                <a:latin typeface="Arial" pitchFamily="34" charset="0"/>
              </a:rPr>
              <a:t>Programs, Projects, and Policies Targeting Emissions </a:t>
            </a:r>
            <a:r>
              <a:rPr lang="en-US" sz="2000" b="1" dirty="0">
                <a:latin typeface="Arial" pitchFamily="34" charset="0"/>
              </a:rPr>
              <a:t>Reduction </a:t>
            </a:r>
            <a:r>
              <a:rPr lang="en-US" sz="2000" b="1" dirty="0" smtClean="0">
                <a:latin typeface="Arial" pitchFamily="34" charset="0"/>
              </a:rPr>
              <a:t>Strategies from On-Road Mobile Sources</a:t>
            </a:r>
          </a:p>
          <a:p>
            <a:pPr marL="176213" lvl="1">
              <a:spcAft>
                <a:spcPts val="600"/>
              </a:spcAft>
            </a:pPr>
            <a:r>
              <a:rPr lang="en-US" sz="2000" b="1" dirty="0" smtClean="0">
                <a:latin typeface="Arial" pitchFamily="34" charset="0"/>
              </a:rPr>
              <a:t>Legislative Initiatives</a:t>
            </a:r>
            <a:endParaRPr lang="en-US" sz="2000" b="1" dirty="0">
              <a:latin typeface="Arial" pitchFamily="34" charset="0"/>
            </a:endParaRPr>
          </a:p>
          <a:p>
            <a:pPr lvl="2" indent="-457200"/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275" y="5660997"/>
            <a:ext cx="1586592" cy="7435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5514" y="6208411"/>
            <a:ext cx="4799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www.nctcog.org/trans/committees/rtc/index.asp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10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"/>
            <a:ext cx="9144000" cy="109945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780752"/>
            <a:ext cx="9144000" cy="721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eaLnBrk="0" fontAlgn="base" hangingPunct="0">
              <a:lnSpc>
                <a:spcPct val="100000"/>
              </a:lnSpc>
              <a:spcAft>
                <a:spcPct val="0"/>
              </a:spcAft>
              <a:tabLst>
                <a:tab pos="-762000" algn="l"/>
                <a:tab pos="-457200" algn="l"/>
                <a:tab pos="0" algn="l"/>
                <a:tab pos="2286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</a:pPr>
            <a:endParaRPr lang="en-US" altLang="en-US" sz="2800" b="1" dirty="0">
              <a:solidFill>
                <a:schemeClr val="accent2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99532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0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DFW 2008 Eight-Hour ozone </a:t>
            </a:r>
          </a:p>
          <a:p>
            <a:pPr algn="ctr">
              <a:lnSpc>
                <a:spcPct val="100000"/>
              </a:lnSpc>
            </a:pPr>
            <a:r>
              <a:rPr lang="en-US" sz="30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nonattainment region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8426" y="4739152"/>
            <a:ext cx="32675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data @2016 Google, Image Capture: November 2015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595" y="1141652"/>
            <a:ext cx="6723529" cy="519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5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9" b="10000"/>
          <a:stretch/>
        </p:blipFill>
        <p:spPr>
          <a:xfrm>
            <a:off x="270933" y="1099457"/>
            <a:ext cx="8602133" cy="497808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"/>
            <a:ext cx="9144000" cy="109945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780752"/>
            <a:ext cx="9144000" cy="721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eaLnBrk="0" fontAlgn="base" hangingPunct="0">
              <a:lnSpc>
                <a:spcPct val="100000"/>
              </a:lnSpc>
              <a:spcAft>
                <a:spcPct val="0"/>
              </a:spcAft>
              <a:tabLst>
                <a:tab pos="-762000" algn="l"/>
                <a:tab pos="-457200" algn="l"/>
                <a:tab pos="0" algn="l"/>
                <a:tab pos="2286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</a:pPr>
            <a:endParaRPr lang="en-US" altLang="en-US" sz="2800" b="1" dirty="0">
              <a:solidFill>
                <a:schemeClr val="accent2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6096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0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DFW Eight-Hour ozone exceedance days</a:t>
            </a:r>
          </a:p>
          <a:p>
            <a:pPr algn="ctr">
              <a:lnSpc>
                <a:spcPct val="100000"/>
              </a:lnSpc>
            </a:pP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&lt; 70 ppb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8426" y="4739152"/>
            <a:ext cx="32675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data @2016 Google, Image Capture: November 2015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-1" y="6106373"/>
            <a:ext cx="4267200" cy="4206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Exceedance Level indicates daily maximum eight-hour average ozone concentration.</a:t>
            </a:r>
            <a:br>
              <a:rPr lang="en-US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Exceedance Levels are based on Air Quality Index (AQI) thresholds established by the EPA for the for the revised ozone standard of 70 parts per billion (ppb).  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621212" y="6085883"/>
            <a:ext cx="45227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ts val="0"/>
              </a:spcBef>
            </a:pPr>
            <a:r>
              <a:rPr lang="en-US" sz="800" dirty="0" smtClean="0">
                <a:solidFill>
                  <a:srgbClr val="000000"/>
                </a:solidFill>
              </a:rPr>
              <a:t>* </a:t>
            </a:r>
            <a:r>
              <a:rPr lang="en-US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not certified by the TCEQ</a:t>
            </a:r>
          </a:p>
          <a:p>
            <a:pPr eaLnBrk="0" hangingPunct="0">
              <a:spcBef>
                <a:spcPts val="0"/>
              </a:spcBef>
            </a:pPr>
            <a:r>
              <a:rPr lang="en-US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^Not a full year of data, current as of 5/23/2016</a:t>
            </a:r>
          </a:p>
          <a:p>
            <a:pPr eaLnBrk="0" hangingPunct="0">
              <a:spcBef>
                <a:spcPts val="0"/>
              </a:spcBef>
            </a:pPr>
            <a:r>
              <a:rPr lang="en-US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 TCEQ, </a:t>
            </a:r>
            <a:r>
              <a:rPr lang="en-US" sz="800" u="sng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http://www.tceq.state.tx.us/cgi-bin/compliance/monops/8hr_monthly.pl </a:t>
            </a:r>
            <a:endParaRPr lang="en-US" sz="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43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" t="9136" r="2222" b="10247"/>
          <a:stretch/>
        </p:blipFill>
        <p:spPr>
          <a:xfrm>
            <a:off x="671123" y="1091299"/>
            <a:ext cx="7801754" cy="49263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"/>
            <a:ext cx="9144000" cy="109945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780752"/>
            <a:ext cx="9144000" cy="721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eaLnBrk="0" fontAlgn="base" hangingPunct="0">
              <a:lnSpc>
                <a:spcPct val="100000"/>
              </a:lnSpc>
              <a:spcAft>
                <a:spcPct val="0"/>
              </a:spcAft>
              <a:tabLst>
                <a:tab pos="-762000" algn="l"/>
                <a:tab pos="-457200" algn="l"/>
                <a:tab pos="0" algn="l"/>
                <a:tab pos="2286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</a:pPr>
            <a:endParaRPr lang="en-US" altLang="en-US" sz="2800" b="1" dirty="0">
              <a:solidFill>
                <a:schemeClr val="accent2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99532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0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DFW 2008 Eight-Hour ozone </a:t>
            </a:r>
          </a:p>
          <a:p>
            <a:pPr algn="ctr">
              <a:lnSpc>
                <a:spcPct val="100000"/>
              </a:lnSpc>
            </a:pP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Historical Trends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8426" y="4739152"/>
            <a:ext cx="32675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data @2016 Google, Image Capture: November 2015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53400" y="5965371"/>
            <a:ext cx="152834" cy="3156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0" y="6078327"/>
            <a:ext cx="49360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5563" indent="-55563">
              <a:spcBef>
                <a:spcPts val="0"/>
              </a:spcBef>
              <a:defRPr/>
            </a:pPr>
            <a:r>
              <a:rPr lang="en-US" sz="8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Attainment </a:t>
            </a:r>
            <a:r>
              <a:rPr lang="en-US" sz="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 - According to the US EPA National Ambient Air Quality Standards, attainment is reached when, at each monitor, the </a:t>
            </a:r>
            <a:r>
              <a:rPr lang="en-US" sz="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Value </a:t>
            </a:r>
            <a:r>
              <a:rPr lang="en-US" sz="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(three-year </a:t>
            </a:r>
            <a:r>
              <a:rPr lang="en-US" sz="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of the </a:t>
            </a:r>
            <a:r>
              <a:rPr lang="en-US" sz="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fourth-highest </a:t>
            </a:r>
            <a:r>
              <a:rPr lang="en-US" sz="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maximum </a:t>
            </a:r>
            <a:r>
              <a:rPr lang="en-US" sz="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eight-hour </a:t>
            </a:r>
            <a:r>
              <a:rPr lang="en-US" sz="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ozone </a:t>
            </a:r>
            <a:r>
              <a:rPr lang="en-US" sz="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concentration) </a:t>
            </a:r>
            <a:r>
              <a:rPr lang="en-US" sz="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equal to or less </a:t>
            </a:r>
            <a:r>
              <a:rPr lang="en-US" sz="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</a:t>
            </a:r>
            <a:r>
              <a:rPr lang="en-US" sz="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</a:t>
            </a:r>
            <a:r>
              <a:rPr lang="en-US" sz="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parts per billion (</a:t>
            </a:r>
            <a:r>
              <a:rPr lang="en-US" sz="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ppb).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14422" y="6086823"/>
            <a:ext cx="3962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563" indent="-55563">
              <a:spcBef>
                <a:spcPts val="0"/>
              </a:spcBef>
              <a:defRPr/>
            </a:pP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*Data not certified by the Texas Commission on Environmental Quality</a:t>
            </a:r>
          </a:p>
          <a:p>
            <a:pPr eaLnBrk="0" hangingPunct="0">
              <a:spcBef>
                <a:spcPts val="0"/>
              </a:spcBef>
            </a:pP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^Not a full year of data, current as of </a:t>
            </a:r>
            <a:r>
              <a:rPr lang="en-US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5/22/2016</a:t>
            </a:r>
          </a:p>
          <a:p>
            <a:pPr eaLnBrk="0" hangingPunct="0">
              <a:spcBef>
                <a:spcPts val="0"/>
              </a:spcBef>
            </a:pP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</a:t>
            </a:r>
            <a:r>
              <a:rPr lang="en-US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www.tceq.state.tx.us/cgi-bin/compliance/monops/8hr_attainment.pl</a:t>
            </a:r>
            <a:r>
              <a:rPr lang="en-US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08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"/>
            <a:ext cx="9144000" cy="109945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780752"/>
            <a:ext cx="9144000" cy="721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eaLnBrk="0" fontAlgn="base" hangingPunct="0">
              <a:lnSpc>
                <a:spcPct val="100000"/>
              </a:lnSpc>
              <a:spcAft>
                <a:spcPct val="0"/>
              </a:spcAft>
              <a:tabLst>
                <a:tab pos="-762000" algn="l"/>
                <a:tab pos="-457200" algn="l"/>
                <a:tab pos="0" algn="l"/>
                <a:tab pos="2286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</a:pPr>
            <a:endParaRPr lang="en-US" altLang="en-US" sz="2800" b="1" dirty="0">
              <a:solidFill>
                <a:schemeClr val="accent2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99532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0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Nonattainment for ozone</a:t>
            </a:r>
          </a:p>
          <a:p>
            <a:pPr algn="ctr">
              <a:lnSpc>
                <a:spcPct val="100000"/>
              </a:lnSpc>
            </a:pP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Transportation Impacts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8426" y="4739152"/>
            <a:ext cx="32675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data @2016 Google, Image Capture: November 2015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78619" y="1474770"/>
            <a:ext cx="4493381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76213" lvl="1">
              <a:spcAft>
                <a:spcPts val="1200"/>
              </a:spcAft>
            </a:pPr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Transportation Conformity</a:t>
            </a:r>
          </a:p>
          <a:p>
            <a:pPr marL="176213" lvl="1">
              <a:spcAft>
                <a:spcPts val="1200"/>
              </a:spcAft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Air Quality Programs to Reduce On-Road Mobile Emissions Contributing to Ozone Formation</a:t>
            </a:r>
          </a:p>
          <a:p>
            <a:pPr marL="176213" lvl="1">
              <a:spcAft>
                <a:spcPts val="1200"/>
              </a:spcAft>
            </a:pPr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Congestion Mitigation and Air Quality Improvement (CMAQ) Program</a:t>
            </a:r>
          </a:p>
          <a:p>
            <a:pPr marL="176213" lvl="1">
              <a:spcAft>
                <a:spcPts val="1200"/>
              </a:spcAft>
            </a:pPr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On-Road Mobile Inventories for Reasonable Further Progress and Attainment Demonstration State 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Implementation </a:t>
            </a:r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Plans (SIP)</a:t>
            </a:r>
          </a:p>
          <a:p>
            <a:pPr marL="176213" lvl="1">
              <a:spcAft>
                <a:spcPts val="1200"/>
              </a:spcAft>
            </a:pPr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Vehicle 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Inspection and Maintenance </a:t>
            </a:r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74"/>
          <a:stretch/>
        </p:blipFill>
        <p:spPr>
          <a:xfrm>
            <a:off x="4781807" y="1474770"/>
            <a:ext cx="4072666" cy="4609624"/>
          </a:xfrm>
          <a:prstGeom prst="rect">
            <a:avLst/>
          </a:prstGeom>
          <a:ln w="3175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850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"/>
            <a:ext cx="9144000" cy="109945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780752"/>
            <a:ext cx="9144000" cy="721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eaLnBrk="0" fontAlgn="base" hangingPunct="0">
              <a:lnSpc>
                <a:spcPct val="100000"/>
              </a:lnSpc>
              <a:spcAft>
                <a:spcPct val="0"/>
              </a:spcAft>
              <a:tabLst>
                <a:tab pos="-762000" algn="l"/>
                <a:tab pos="-457200" algn="l"/>
                <a:tab pos="0" algn="l"/>
                <a:tab pos="2286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</a:pPr>
            <a:endParaRPr lang="en-US" altLang="en-US" sz="2800" b="1" dirty="0">
              <a:solidFill>
                <a:schemeClr val="accent2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99532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0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Transportation Conformity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8426" y="4739152"/>
            <a:ext cx="32675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data @2016 Google, Image Capture: November 2015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0" y="1072469"/>
            <a:ext cx="9076824" cy="5376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700" b="1" dirty="0" smtClean="0">
                <a:latin typeface="Arial" pitchFamily="34" charset="0"/>
              </a:rPr>
              <a:t>Purpose</a:t>
            </a:r>
            <a:endParaRPr lang="en-US" sz="1700" b="1" dirty="0">
              <a:latin typeface="Arial" pitchFamily="34" charset="0"/>
            </a:endParaRPr>
          </a:p>
          <a:p>
            <a:pPr marL="398463" indent="-398463"/>
            <a:r>
              <a:rPr lang="en-US" sz="1700" b="1" dirty="0">
                <a:latin typeface="Arial" pitchFamily="34" charset="0"/>
              </a:rPr>
              <a:t>	</a:t>
            </a:r>
            <a:r>
              <a:rPr lang="en-US" sz="17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Ensure Transportation Activities are Consistent with </a:t>
            </a:r>
          </a:p>
          <a:p>
            <a:pPr marL="398463" indent="-398463"/>
            <a:r>
              <a:rPr lang="en-US" sz="17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	</a:t>
            </a:r>
            <a:r>
              <a:rPr lang="en-US" sz="17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Air Quality Goals and Objectives</a:t>
            </a:r>
            <a:endParaRPr lang="en-US" sz="1700" b="1" dirty="0">
              <a:solidFill>
                <a:schemeClr val="accent2">
                  <a:lumMod val="75000"/>
                </a:schemeClr>
              </a:solidFill>
              <a:latin typeface="Arial" pitchFamily="34" charset="0"/>
            </a:endParaRPr>
          </a:p>
          <a:p>
            <a:pPr>
              <a:spcBef>
                <a:spcPct val="30000"/>
              </a:spcBef>
            </a:pPr>
            <a:r>
              <a:rPr lang="en-US" sz="1700" b="1" dirty="0" smtClean="0">
                <a:latin typeface="Arial" pitchFamily="34" charset="0"/>
              </a:rPr>
              <a:t>Responsible Agency</a:t>
            </a:r>
            <a:endParaRPr lang="en-US" sz="1700" b="1" dirty="0">
              <a:latin typeface="Arial" pitchFamily="34" charset="0"/>
            </a:endParaRPr>
          </a:p>
          <a:p>
            <a:r>
              <a:rPr lang="en-US" sz="1700" b="1" dirty="0">
                <a:latin typeface="Arial" pitchFamily="34" charset="0"/>
              </a:rPr>
              <a:t>	</a:t>
            </a:r>
            <a:r>
              <a:rPr lang="en-US" sz="17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Regional Transportation Council of NCTCOG</a:t>
            </a:r>
            <a:endParaRPr lang="en-US" sz="1700" b="1" dirty="0">
              <a:solidFill>
                <a:schemeClr val="accent2">
                  <a:lumMod val="75000"/>
                </a:schemeClr>
              </a:solidFill>
              <a:latin typeface="Arial" pitchFamily="34" charset="0"/>
            </a:endParaRPr>
          </a:p>
          <a:p>
            <a:pPr>
              <a:spcBef>
                <a:spcPct val="30000"/>
              </a:spcBef>
            </a:pPr>
            <a:r>
              <a:rPr lang="en-US" sz="1700" b="1" dirty="0" smtClean="0">
                <a:latin typeface="Arial" pitchFamily="34" charset="0"/>
              </a:rPr>
              <a:t>Schedule/Timeframe</a:t>
            </a:r>
            <a:endParaRPr lang="en-US" sz="1700" b="1" dirty="0">
              <a:latin typeface="Arial" pitchFamily="34" charset="0"/>
            </a:endParaRPr>
          </a:p>
          <a:p>
            <a:r>
              <a:rPr lang="en-US" sz="1700" b="1" dirty="0">
                <a:latin typeface="Arial" pitchFamily="34" charset="0"/>
              </a:rPr>
              <a:t>	</a:t>
            </a:r>
            <a:r>
              <a:rPr lang="en-US" sz="17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Prior to Transportation Plan or TIP Approval</a:t>
            </a:r>
            <a:endParaRPr lang="en-US" sz="1700" b="1" dirty="0">
              <a:solidFill>
                <a:schemeClr val="accent2">
                  <a:lumMod val="75000"/>
                </a:schemeClr>
              </a:solidFill>
              <a:latin typeface="Arial" pitchFamily="34" charset="0"/>
            </a:endParaRPr>
          </a:p>
          <a:p>
            <a:r>
              <a:rPr lang="en-US" sz="17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	</a:t>
            </a:r>
            <a:r>
              <a:rPr lang="en-US" sz="17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Applicable Through Life of Transportation Plan</a:t>
            </a:r>
            <a:endParaRPr lang="en-US" sz="1700" b="1" dirty="0">
              <a:solidFill>
                <a:schemeClr val="accent2">
                  <a:lumMod val="75000"/>
                </a:schemeClr>
              </a:solidFill>
              <a:latin typeface="Arial" pitchFamily="34" charset="0"/>
            </a:endParaRPr>
          </a:p>
          <a:p>
            <a:r>
              <a:rPr lang="en-US" sz="17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	Air Quality Plan</a:t>
            </a:r>
          </a:p>
          <a:p>
            <a:pPr>
              <a:spcBef>
                <a:spcPct val="30000"/>
              </a:spcBef>
            </a:pPr>
            <a:r>
              <a:rPr lang="en-US" sz="1700" b="1" dirty="0" smtClean="0">
                <a:latin typeface="Arial" pitchFamily="34" charset="0"/>
              </a:rPr>
              <a:t>Requirements</a:t>
            </a:r>
            <a:endParaRPr lang="en-US" sz="1700" b="1" dirty="0">
              <a:latin typeface="Arial" pitchFamily="34" charset="0"/>
            </a:endParaRPr>
          </a:p>
          <a:p>
            <a:r>
              <a:rPr lang="en-US" sz="1700" b="1" dirty="0">
                <a:latin typeface="Arial" pitchFamily="34" charset="0"/>
              </a:rPr>
              <a:t>	</a:t>
            </a:r>
            <a:r>
              <a:rPr lang="en-US" sz="17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Conforms to Purpose and Specifics of SIP</a:t>
            </a:r>
            <a:endParaRPr lang="en-US" sz="1700" b="1" dirty="0">
              <a:solidFill>
                <a:schemeClr val="accent2">
                  <a:lumMod val="75000"/>
                </a:schemeClr>
              </a:solidFill>
              <a:latin typeface="Arial" pitchFamily="34" charset="0"/>
            </a:endParaRPr>
          </a:p>
          <a:p>
            <a:r>
              <a:rPr lang="en-US" sz="17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	</a:t>
            </a:r>
            <a:r>
              <a:rPr lang="en-US" sz="17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Consistency with Emission Budgets Established in SIP</a:t>
            </a:r>
          </a:p>
          <a:p>
            <a:r>
              <a:rPr lang="en-US" sz="17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	</a:t>
            </a:r>
            <a:r>
              <a:rPr lang="en-US" sz="17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Timely Implementation of Transportation Control Measures</a:t>
            </a:r>
            <a:endParaRPr lang="en-US" sz="1700" b="1" dirty="0">
              <a:solidFill>
                <a:schemeClr val="accent2">
                  <a:lumMod val="75000"/>
                </a:schemeClr>
              </a:solidFill>
              <a:latin typeface="Arial" pitchFamily="34" charset="0"/>
            </a:endParaRPr>
          </a:p>
          <a:p>
            <a:pPr>
              <a:spcBef>
                <a:spcPct val="30000"/>
              </a:spcBef>
            </a:pPr>
            <a:r>
              <a:rPr lang="en-US" sz="1700" b="1" dirty="0" smtClean="0">
                <a:latin typeface="Arial" pitchFamily="34" charset="0"/>
              </a:rPr>
              <a:t>Implications</a:t>
            </a:r>
            <a:endParaRPr lang="en-US" sz="1700" b="1" dirty="0">
              <a:latin typeface="Arial" pitchFamily="34" charset="0"/>
            </a:endParaRPr>
          </a:p>
          <a:p>
            <a:r>
              <a:rPr lang="en-US" sz="1700" b="1" dirty="0">
                <a:latin typeface="Arial" pitchFamily="34" charset="0"/>
              </a:rPr>
              <a:t>	</a:t>
            </a:r>
            <a:r>
              <a:rPr lang="en-US" sz="17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Transportation Plan and TIP Must be Consistent with SIP Budgets</a:t>
            </a:r>
          </a:p>
          <a:p>
            <a:r>
              <a:rPr lang="en-US" sz="17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	</a:t>
            </a:r>
            <a:r>
              <a:rPr lang="en-US" sz="17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If Conformity is not Demonstrated:</a:t>
            </a:r>
          </a:p>
          <a:p>
            <a:r>
              <a:rPr lang="en-US" sz="17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	</a:t>
            </a:r>
            <a:r>
              <a:rPr lang="en-US" sz="17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	1.  Transportation Plan may Need to be Modified</a:t>
            </a:r>
          </a:p>
          <a:p>
            <a:r>
              <a:rPr lang="en-US" sz="17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	</a:t>
            </a:r>
            <a:r>
              <a:rPr lang="en-US" sz="17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	2.  Additional Emission Controls may Need to be Added to SIP</a:t>
            </a:r>
          </a:p>
          <a:p>
            <a:r>
              <a:rPr lang="en-US" sz="17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	</a:t>
            </a:r>
            <a:r>
              <a:rPr lang="en-US" sz="17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	3.  Only Previously Conforming Transportation Projects may Proceed</a:t>
            </a:r>
            <a:endParaRPr lang="en-US" sz="1700" b="1" dirty="0">
              <a:solidFill>
                <a:schemeClr val="accent2">
                  <a:lumMod val="75000"/>
                </a:schemeClr>
              </a:solidFill>
              <a:latin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4588" y="1176606"/>
            <a:ext cx="2393551" cy="260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8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"/>
            <a:ext cx="9144000" cy="109945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780752"/>
            <a:ext cx="9144000" cy="721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eaLnBrk="0" fontAlgn="base" hangingPunct="0">
              <a:lnSpc>
                <a:spcPct val="100000"/>
              </a:lnSpc>
              <a:spcAft>
                <a:spcPct val="0"/>
              </a:spcAft>
              <a:tabLst>
                <a:tab pos="-762000" algn="l"/>
                <a:tab pos="-457200" algn="l"/>
                <a:tab pos="0" algn="l"/>
                <a:tab pos="2286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</a:pPr>
            <a:endParaRPr lang="en-US" altLang="en-US" sz="2800" b="1" dirty="0">
              <a:solidFill>
                <a:schemeClr val="accent2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99532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0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Transportation Conformity</a:t>
            </a:r>
          </a:p>
          <a:p>
            <a:pPr algn="ctr">
              <a:lnSpc>
                <a:spcPct val="100000"/>
              </a:lnSpc>
            </a:pPr>
            <a:r>
              <a:rPr lang="en-US" sz="30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Interagency consultation process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8426" y="4739152"/>
            <a:ext cx="32675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data @2016 Google, Image Capture: November 2015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0119" y="1208167"/>
            <a:ext cx="1480457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MPO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07895" y="2159503"/>
            <a:ext cx="1480457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TXDOT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22214" y="2145597"/>
            <a:ext cx="1480457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FHWA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89935" y="2159503"/>
            <a:ext cx="1480457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TCEQ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8426" y="2145597"/>
            <a:ext cx="1480457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EPA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06074" y="2145597"/>
            <a:ext cx="1480457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FTA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174172" y="2767018"/>
            <a:ext cx="8902652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 smtClean="0">
                <a:latin typeface="Arial" pitchFamily="34" charset="0"/>
              </a:rPr>
              <a:t>Approximate Timeline = 90 days</a:t>
            </a:r>
          </a:p>
          <a:p>
            <a:pPr>
              <a:spcAft>
                <a:spcPts val="1200"/>
              </a:spcAft>
            </a:pPr>
            <a:r>
              <a:rPr lang="en-US" sz="2000" b="1" dirty="0" smtClean="0">
                <a:latin typeface="Arial" pitchFamily="34" charset="0"/>
              </a:rPr>
              <a:t>MPO Initiates Review; Distributes Pre-Analysis Consensus and Holds Call</a:t>
            </a:r>
          </a:p>
          <a:p>
            <a:pPr>
              <a:spcAft>
                <a:spcPts val="1200"/>
              </a:spcAft>
            </a:pPr>
            <a:r>
              <a:rPr lang="en-US" sz="2000" b="1" dirty="0" smtClean="0">
                <a:latin typeface="Arial" pitchFamily="34" charset="0"/>
              </a:rPr>
              <a:t>MPO Transmits Conformity Document to all Partners</a:t>
            </a:r>
          </a:p>
          <a:p>
            <a:pPr>
              <a:spcAft>
                <a:spcPts val="1200"/>
              </a:spcAft>
            </a:pPr>
            <a:r>
              <a:rPr lang="en-US" sz="2000" b="1" dirty="0" smtClean="0">
                <a:latin typeface="Arial" pitchFamily="34" charset="0"/>
              </a:rPr>
              <a:t>Partners Submit Comments to MPO</a:t>
            </a:r>
          </a:p>
          <a:p>
            <a:pPr>
              <a:spcAft>
                <a:spcPts val="1200"/>
              </a:spcAft>
            </a:pPr>
            <a:r>
              <a:rPr lang="en-US" sz="2000" b="1" dirty="0" smtClean="0">
                <a:latin typeface="Arial" pitchFamily="34" charset="0"/>
              </a:rPr>
              <a:t>MPO Addresses </a:t>
            </a:r>
            <a:r>
              <a:rPr lang="en-US" sz="2000" b="1" dirty="0">
                <a:latin typeface="Arial" pitchFamily="34" charset="0"/>
              </a:rPr>
              <a:t>C</a:t>
            </a:r>
            <a:r>
              <a:rPr lang="en-US" sz="2000" b="1" dirty="0" smtClean="0">
                <a:latin typeface="Arial" pitchFamily="34" charset="0"/>
              </a:rPr>
              <a:t>omments</a:t>
            </a:r>
          </a:p>
          <a:p>
            <a:pPr>
              <a:spcAft>
                <a:spcPts val="1200"/>
              </a:spcAft>
            </a:pPr>
            <a:r>
              <a:rPr lang="en-US" sz="2000" b="1" dirty="0" smtClean="0">
                <a:latin typeface="Arial" pitchFamily="34" charset="0"/>
              </a:rPr>
              <a:t>Partners Transmit </a:t>
            </a:r>
            <a:r>
              <a:rPr lang="en-US" sz="2000" b="1" dirty="0">
                <a:latin typeface="Arial" pitchFamily="34" charset="0"/>
              </a:rPr>
              <a:t>C</a:t>
            </a:r>
            <a:r>
              <a:rPr lang="en-US" sz="2000" b="1" dirty="0" smtClean="0">
                <a:latin typeface="Arial" pitchFamily="34" charset="0"/>
              </a:rPr>
              <a:t>onformity </a:t>
            </a:r>
            <a:r>
              <a:rPr lang="en-US" sz="2000" b="1" dirty="0">
                <a:latin typeface="Arial" pitchFamily="34" charset="0"/>
              </a:rPr>
              <a:t>D</a:t>
            </a:r>
            <a:r>
              <a:rPr lang="en-US" sz="2000" b="1" dirty="0" smtClean="0">
                <a:latin typeface="Arial" pitchFamily="34" charset="0"/>
              </a:rPr>
              <a:t>etermination </a:t>
            </a:r>
            <a:r>
              <a:rPr lang="en-US" sz="2000" b="1" dirty="0">
                <a:latin typeface="Arial" pitchFamily="34" charset="0"/>
              </a:rPr>
              <a:t>L</a:t>
            </a:r>
            <a:r>
              <a:rPr lang="en-US" sz="2000" b="1" dirty="0" smtClean="0">
                <a:latin typeface="Arial" pitchFamily="34" charset="0"/>
              </a:rPr>
              <a:t>etters for US DOT Approval</a:t>
            </a:r>
            <a:endParaRPr lang="en-US" sz="2000" b="1" dirty="0">
              <a:latin typeface="Arial" pitchFamily="34" charset="0"/>
            </a:endParaRPr>
          </a:p>
        </p:txBody>
      </p:sp>
      <p:cxnSp>
        <p:nvCxnSpPr>
          <p:cNvPr id="6" name="Straight Arrow Connector 5"/>
          <p:cNvCxnSpPr>
            <a:stCxn id="4" idx="2"/>
            <a:endCxn id="15" idx="0"/>
          </p:cNvCxnSpPr>
          <p:nvPr/>
        </p:nvCxnSpPr>
        <p:spPr>
          <a:xfrm flipH="1">
            <a:off x="1028655" y="1577499"/>
            <a:ext cx="3411693" cy="56809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4" idx="2"/>
            <a:endCxn id="12" idx="0"/>
          </p:cNvCxnSpPr>
          <p:nvPr/>
        </p:nvCxnSpPr>
        <p:spPr>
          <a:xfrm flipH="1">
            <a:off x="2662443" y="1577499"/>
            <a:ext cx="1777905" cy="56809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4" idx="2"/>
            <a:endCxn id="16" idx="0"/>
          </p:cNvCxnSpPr>
          <p:nvPr/>
        </p:nvCxnSpPr>
        <p:spPr>
          <a:xfrm>
            <a:off x="4440348" y="1577499"/>
            <a:ext cx="5955" cy="56809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4" idx="2"/>
            <a:endCxn id="14" idx="0"/>
          </p:cNvCxnSpPr>
          <p:nvPr/>
        </p:nvCxnSpPr>
        <p:spPr>
          <a:xfrm>
            <a:off x="4440348" y="1577499"/>
            <a:ext cx="1789816" cy="58200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4" idx="2"/>
            <a:endCxn id="10" idx="0"/>
          </p:cNvCxnSpPr>
          <p:nvPr/>
        </p:nvCxnSpPr>
        <p:spPr>
          <a:xfrm>
            <a:off x="4440348" y="1577499"/>
            <a:ext cx="3607776" cy="58200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6594" y="6550223"/>
            <a:ext cx="2696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FHWA and FTA serve US DOT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34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57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9042</TotalTime>
  <Words>1008</Words>
  <Application>Microsoft Office PowerPoint</Application>
  <PresentationFormat>On-screen Show (4:3)</PresentationFormat>
  <Paragraphs>213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Impacts of nonattainment (an mpo perspective)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NCTCOG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ESL</dc:title>
  <dc:creator>Jody Loza</dc:creator>
  <cp:lastModifiedBy>Cheryl Maxwell</cp:lastModifiedBy>
  <cp:revision>248</cp:revision>
  <cp:lastPrinted>2016-05-25T14:07:45Z</cp:lastPrinted>
  <dcterms:created xsi:type="dcterms:W3CDTF">2014-07-03T16:40:50Z</dcterms:created>
  <dcterms:modified xsi:type="dcterms:W3CDTF">2016-05-25T19:02:39Z</dcterms:modified>
</cp:coreProperties>
</file>